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/>
          <p:nvPr/>
        </p:nvSpPr>
        <p:spPr>
          <a:xfrm>
            <a:off y="2294012" x="3705000"/>
            <a:ext cy="351300" cx="1265700"/>
          </a:xfrm>
          <a:prstGeom prst="roundRect">
            <a:avLst>
              <a:gd fmla="val 31241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1000" lang="en"/>
              <a:t>OpenSceneGraph</a:t>
            </a:r>
          </a:p>
        </p:txBody>
      </p:sp>
      <p:sp>
        <p:nvSpPr>
          <p:cNvPr id="24" name="Shape 24"/>
          <p:cNvSpPr/>
          <p:nvPr/>
        </p:nvSpPr>
        <p:spPr>
          <a:xfrm>
            <a:off y="3771050" x="5189025"/>
            <a:ext cy="351300" cx="615900"/>
          </a:xfrm>
          <a:prstGeom prst="roundRect">
            <a:avLst>
              <a:gd fmla="val 31241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 algn="just" rtl="0" lvl="0">
              <a:spcBef>
                <a:spcPts val="0"/>
              </a:spcBef>
              <a:buNone/>
            </a:pPr>
            <a:r>
              <a:rPr sz="1000" lang="en"/>
              <a:t>libtiff</a:t>
            </a:r>
          </a:p>
        </p:txBody>
      </p:sp>
      <p:sp>
        <p:nvSpPr>
          <p:cNvPr id="25" name="Shape 25"/>
          <p:cNvSpPr/>
          <p:nvPr/>
        </p:nvSpPr>
        <p:spPr>
          <a:xfrm>
            <a:off y="3771050" x="4018587"/>
            <a:ext cy="351300" cx="615900"/>
          </a:xfrm>
          <a:prstGeom prst="roundRect">
            <a:avLst>
              <a:gd fmla="val 31241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000" lang="en"/>
              <a:t>libpng</a:t>
            </a:r>
          </a:p>
        </p:txBody>
      </p:sp>
      <p:sp>
        <p:nvSpPr>
          <p:cNvPr id="26" name="Shape 26"/>
          <p:cNvSpPr/>
          <p:nvPr/>
        </p:nvSpPr>
        <p:spPr>
          <a:xfrm>
            <a:off y="3771050" x="6359450"/>
            <a:ext cy="351300" cx="615900"/>
          </a:xfrm>
          <a:prstGeom prst="roundRect">
            <a:avLst>
              <a:gd fmla="val 31241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 algn="just" rtl="0" lvl="0">
              <a:spcBef>
                <a:spcPts val="0"/>
              </a:spcBef>
              <a:buNone/>
            </a:pPr>
            <a:r>
              <a:rPr sz="1000" lang="en"/>
              <a:t>libjpeg</a:t>
            </a:r>
          </a:p>
        </p:txBody>
      </p:sp>
      <p:sp>
        <p:nvSpPr>
          <p:cNvPr id="27" name="Shape 27"/>
          <p:cNvSpPr/>
          <p:nvPr/>
        </p:nvSpPr>
        <p:spPr>
          <a:xfrm>
            <a:off y="3278712" x="6359450"/>
            <a:ext cy="351300" cx="615900"/>
          </a:xfrm>
          <a:prstGeom prst="roundRect">
            <a:avLst>
              <a:gd fmla="val 31241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 algn="just" rtl="0" lvl="0">
              <a:spcBef>
                <a:spcPts val="0"/>
              </a:spcBef>
              <a:buNone/>
            </a:pPr>
            <a:r>
              <a:rPr sz="1000" lang="en"/>
              <a:t>zlib</a:t>
            </a:r>
          </a:p>
        </p:txBody>
      </p:sp>
      <p:sp>
        <p:nvSpPr>
          <p:cNvPr id="28" name="Shape 28"/>
          <p:cNvSpPr/>
          <p:nvPr/>
        </p:nvSpPr>
        <p:spPr>
          <a:xfrm>
            <a:off y="1801650" x="6359450"/>
            <a:ext cy="351300" cx="615900"/>
          </a:xfrm>
          <a:prstGeom prst="roundRect">
            <a:avLst>
              <a:gd fmla="val 31241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 algn="just" rtl="0" lvl="0">
              <a:spcBef>
                <a:spcPts val="0"/>
              </a:spcBef>
              <a:buNone/>
            </a:pPr>
            <a:r>
              <a:rPr sz="1000" lang="en"/>
              <a:t>libcurl</a:t>
            </a:r>
          </a:p>
        </p:txBody>
      </p:sp>
      <p:sp>
        <p:nvSpPr>
          <p:cNvPr id="29" name="Shape 29"/>
          <p:cNvSpPr/>
          <p:nvPr/>
        </p:nvSpPr>
        <p:spPr>
          <a:xfrm>
            <a:off y="2991437" x="2780700"/>
            <a:ext cy="351300" cx="894000"/>
          </a:xfrm>
          <a:prstGeom prst="roundRect">
            <a:avLst>
              <a:gd fmla="val 31241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000" lang="en"/>
              <a:t>freetype2</a:t>
            </a:r>
          </a:p>
        </p:txBody>
      </p:sp>
      <p:sp>
        <p:nvSpPr>
          <p:cNvPr id="30" name="Shape 30"/>
          <p:cNvSpPr/>
          <p:nvPr/>
        </p:nvSpPr>
        <p:spPr>
          <a:xfrm>
            <a:off y="2991425" x="5189025"/>
            <a:ext cy="351300" cx="894000"/>
          </a:xfrm>
          <a:prstGeom prst="roundRect">
            <a:avLst>
              <a:gd fmla="val 31241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 algn="just" rtl="0" lvl="0">
              <a:spcBef>
                <a:spcPts val="0"/>
              </a:spcBef>
              <a:buNone/>
            </a:pPr>
            <a:r>
              <a:rPr sz="1000" lang="en"/>
              <a:t>libxml2</a:t>
            </a:r>
          </a:p>
        </p:txBody>
      </p:sp>
      <p:sp>
        <p:nvSpPr>
          <p:cNvPr id="31" name="Shape 31"/>
          <p:cNvSpPr/>
          <p:nvPr/>
        </p:nvSpPr>
        <p:spPr>
          <a:xfrm>
            <a:off y="2294012" x="6359450"/>
            <a:ext cy="351300" cx="615900"/>
          </a:xfrm>
          <a:prstGeom prst="roundRect">
            <a:avLst>
              <a:gd fmla="val 31241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 algn="just" rtl="0" lvl="0">
              <a:spcBef>
                <a:spcPts val="0"/>
              </a:spcBef>
              <a:buNone/>
            </a:pPr>
            <a:r>
              <a:rPr sz="1000" lang="en"/>
              <a:t>giflib</a:t>
            </a:r>
          </a:p>
        </p:txBody>
      </p:sp>
      <p:sp>
        <p:nvSpPr>
          <p:cNvPr id="32" name="Shape 32"/>
          <p:cNvSpPr/>
          <p:nvPr/>
        </p:nvSpPr>
        <p:spPr>
          <a:xfrm>
            <a:off y="2786350" x="6359450"/>
            <a:ext cy="351300" cx="894000"/>
          </a:xfrm>
          <a:prstGeom prst="roundRect">
            <a:avLst>
              <a:gd fmla="val 31241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 algn="just" rtl="0" lvl="0">
              <a:spcBef>
                <a:spcPts val="0"/>
              </a:spcBef>
              <a:buNone/>
            </a:pPr>
            <a:r>
              <a:rPr sz="1000" lang="en"/>
              <a:t>libiconv</a:t>
            </a:r>
          </a:p>
        </p:txBody>
      </p:sp>
      <p:sp>
        <p:nvSpPr>
          <p:cNvPr id="33" name="Shape 33"/>
          <p:cNvSpPr/>
          <p:nvPr/>
        </p:nvSpPr>
        <p:spPr>
          <a:xfrm>
            <a:off y="2294012" x="1700350"/>
            <a:ext cy="351300" cx="615900"/>
          </a:xfrm>
          <a:prstGeom prst="roundRect">
            <a:avLst>
              <a:gd fmla="val 31241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sz="1000" lang="en"/>
              <a:t>SDL</a:t>
            </a:r>
          </a:p>
        </p:txBody>
      </p:sp>
      <p:sp>
        <p:nvSpPr>
          <p:cNvPr id="34" name="Shape 34"/>
          <p:cNvSpPr/>
          <p:nvPr/>
        </p:nvSpPr>
        <p:spPr>
          <a:xfrm>
            <a:off y="1801662" x="1700350"/>
            <a:ext cy="351300" cx="615900"/>
          </a:xfrm>
          <a:prstGeom prst="roundRect">
            <a:avLst>
              <a:gd fmla="val 31241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sz="1000" lang="en"/>
              <a:t>glew</a:t>
            </a:r>
          </a:p>
        </p:txBody>
      </p:sp>
      <p:sp>
        <p:nvSpPr>
          <p:cNvPr id="35" name="Shape 35"/>
          <p:cNvSpPr/>
          <p:nvPr/>
        </p:nvSpPr>
        <p:spPr>
          <a:xfrm>
            <a:off y="2786362" x="1422250"/>
            <a:ext cy="351300" cx="894000"/>
          </a:xfrm>
          <a:prstGeom prst="roundRect">
            <a:avLst>
              <a:gd fmla="val 31241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sz="1000" lang="en"/>
              <a:t>freeglut</a:t>
            </a:r>
          </a:p>
        </p:txBody>
      </p:sp>
      <p:sp>
        <p:nvSpPr>
          <p:cNvPr id="36" name="Shape 36"/>
          <p:cNvSpPr/>
          <p:nvPr/>
        </p:nvSpPr>
        <p:spPr>
          <a:xfrm>
            <a:off y="1596587" x="3058700"/>
            <a:ext cy="351300" cx="615900"/>
          </a:xfrm>
          <a:prstGeom prst="roundRect">
            <a:avLst>
              <a:gd fmla="val 31241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000" lang="en"/>
              <a:t>Qt</a:t>
            </a:r>
          </a:p>
        </p:txBody>
      </p:sp>
      <p:sp>
        <p:nvSpPr>
          <p:cNvPr id="37" name="Shape 37"/>
          <p:cNvSpPr/>
          <p:nvPr/>
        </p:nvSpPr>
        <p:spPr>
          <a:xfrm>
            <a:off y="2991437" x="3890850"/>
            <a:ext cy="351300" cx="894000"/>
          </a:xfrm>
          <a:prstGeom prst="roundRect">
            <a:avLst>
              <a:gd fmla="val 31241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000" lang="en"/>
              <a:t>DCMTK</a:t>
            </a:r>
          </a:p>
        </p:txBody>
      </p:sp>
      <p:sp>
        <p:nvSpPr>
          <p:cNvPr id="38" name="Shape 38"/>
          <p:cNvSpPr/>
          <p:nvPr/>
        </p:nvSpPr>
        <p:spPr>
          <a:xfrm>
            <a:off y="626037" x="5189025"/>
            <a:ext cy="351300" cx="615900"/>
          </a:xfrm>
          <a:prstGeom prst="roundRect">
            <a:avLst>
              <a:gd fmla="val 31241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 algn="just" rtl="0" lvl="0">
              <a:spcBef>
                <a:spcPts val="0"/>
              </a:spcBef>
              <a:buNone/>
            </a:pPr>
            <a:r>
              <a:rPr sz="1000" lang="en"/>
              <a:t>qwt</a:t>
            </a:r>
          </a:p>
        </p:txBody>
      </p:sp>
      <p:sp>
        <p:nvSpPr>
          <p:cNvPr id="39" name="Shape 39"/>
          <p:cNvSpPr/>
          <p:nvPr/>
        </p:nvSpPr>
        <p:spPr>
          <a:xfrm>
            <a:off y="1111325" x="5189025"/>
            <a:ext cy="351300" cx="894000"/>
          </a:xfrm>
          <a:prstGeom prst="roundRect">
            <a:avLst>
              <a:gd fmla="val 31241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 algn="just" rtl="0" lvl="0">
              <a:spcBef>
                <a:spcPts val="0"/>
              </a:spcBef>
              <a:buNone/>
            </a:pPr>
            <a:r>
              <a:rPr sz="1000" lang="en"/>
              <a:t>qwtplot3d</a:t>
            </a:r>
          </a:p>
        </p:txBody>
      </p:sp>
      <p:sp>
        <p:nvSpPr>
          <p:cNvPr id="40" name="Shape 40"/>
          <p:cNvSpPr/>
          <p:nvPr/>
        </p:nvSpPr>
        <p:spPr>
          <a:xfrm>
            <a:off y="1596637" x="5189025"/>
            <a:ext cy="351300" cx="894000"/>
          </a:xfrm>
          <a:prstGeom prst="roundRect">
            <a:avLst>
              <a:gd fmla="val 31241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 algn="just" rtl="0" lvl="0">
              <a:spcBef>
                <a:spcPts val="0"/>
              </a:spcBef>
              <a:buNone/>
            </a:pPr>
            <a:r>
              <a:rPr sz="1000" lang="en"/>
              <a:t>lapack</a:t>
            </a:r>
          </a:p>
        </p:txBody>
      </p:sp>
      <p:cxnSp>
        <p:nvCxnSpPr>
          <p:cNvPr id="41" name="Shape 41"/>
          <p:cNvCxnSpPr>
            <a:stCxn id="30" idx="3"/>
            <a:endCxn id="32" idx="1"/>
          </p:cNvCxnSpPr>
          <p:nvPr/>
        </p:nvCxnSpPr>
        <p:spPr>
          <a:xfrm rot="10800000" flipH="1">
            <a:off y="2961875" x="6083025"/>
            <a:ext cy="205200" cx="276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2" name="Shape 42"/>
          <p:cNvCxnSpPr>
            <a:stCxn id="30" idx="3"/>
            <a:endCxn id="27" idx="1"/>
          </p:cNvCxnSpPr>
          <p:nvPr/>
        </p:nvCxnSpPr>
        <p:spPr>
          <a:xfrm>
            <a:off y="3167075" x="6083025"/>
            <a:ext cy="287400" cx="276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3" name="Shape 43"/>
          <p:cNvCxnSpPr>
            <a:stCxn id="24" idx="3"/>
            <a:endCxn id="27" idx="1"/>
          </p:cNvCxnSpPr>
          <p:nvPr/>
        </p:nvCxnSpPr>
        <p:spPr>
          <a:xfrm rot="10800000" flipH="1">
            <a:off y="3454400" x="5804925"/>
            <a:ext cy="492300" cx="554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4" name="Shape 44"/>
          <p:cNvCxnSpPr>
            <a:stCxn id="24" idx="3"/>
            <a:endCxn id="26" idx="1"/>
          </p:cNvCxnSpPr>
          <p:nvPr/>
        </p:nvCxnSpPr>
        <p:spPr>
          <a:xfrm>
            <a:off y="3946700" x="5804925"/>
            <a:ext cy="0" cx="554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5" name="Shape 45"/>
          <p:cNvSpPr/>
          <p:nvPr/>
        </p:nvSpPr>
        <p:spPr>
          <a:xfrm>
            <a:off y="1596587" x="4029900"/>
            <a:ext cy="351300" cx="615900"/>
          </a:xfrm>
          <a:prstGeom prst="roundRect">
            <a:avLst>
              <a:gd fmla="val 31241" name="adj"/>
            </a:avLst>
          </a:prstGeom>
          <a:solidFill>
            <a:srgbClr val="93C47D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sp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000" lang="en"/>
              <a:t>EVAN</a:t>
            </a:r>
          </a:p>
        </p:txBody>
      </p:sp>
      <p:cxnSp>
        <p:nvCxnSpPr>
          <p:cNvPr id="46" name="Shape 46"/>
          <p:cNvCxnSpPr>
            <a:stCxn id="45" idx="1"/>
            <a:endCxn id="36" idx="3"/>
          </p:cNvCxnSpPr>
          <p:nvPr/>
        </p:nvCxnSpPr>
        <p:spPr>
          <a:xfrm rot="10800000">
            <a:off y="1772237" x="3674700"/>
            <a:ext cy="0" cx="355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7" name="Shape 47"/>
          <p:cNvCxnSpPr>
            <a:stCxn id="45" idx="2"/>
            <a:endCxn id="23" idx="0"/>
          </p:cNvCxnSpPr>
          <p:nvPr/>
        </p:nvCxnSpPr>
        <p:spPr>
          <a:xfrm>
            <a:off y="1947887" x="4337850"/>
            <a:ext cy="3462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8" name="Shape 48"/>
          <p:cNvCxnSpPr>
            <a:stCxn id="45" idx="3"/>
            <a:endCxn id="40" idx="1"/>
          </p:cNvCxnSpPr>
          <p:nvPr/>
        </p:nvCxnSpPr>
        <p:spPr>
          <a:xfrm>
            <a:off y="1772237" x="4645800"/>
            <a:ext cy="0" cx="543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9" name="Shape 49"/>
          <p:cNvCxnSpPr>
            <a:stCxn id="45" idx="3"/>
            <a:endCxn id="39" idx="1"/>
          </p:cNvCxnSpPr>
          <p:nvPr/>
        </p:nvCxnSpPr>
        <p:spPr>
          <a:xfrm rot="10800000" flipH="1">
            <a:off y="1286837" x="4645800"/>
            <a:ext cy="485400" cx="543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0" name="Shape 50"/>
          <p:cNvCxnSpPr>
            <a:stCxn id="45" idx="3"/>
            <a:endCxn id="38" idx="1"/>
          </p:cNvCxnSpPr>
          <p:nvPr/>
        </p:nvCxnSpPr>
        <p:spPr>
          <a:xfrm rot="10800000" flipH="1">
            <a:off y="801737" x="4645800"/>
            <a:ext cy="970500" cx="543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1" name="Shape 51"/>
          <p:cNvCxnSpPr>
            <a:stCxn id="23" idx="2"/>
            <a:endCxn id="37" idx="0"/>
          </p:cNvCxnSpPr>
          <p:nvPr/>
        </p:nvCxnSpPr>
        <p:spPr>
          <a:xfrm>
            <a:off y="2645312" x="4337850"/>
            <a:ext cy="3462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2" name="Shape 52"/>
          <p:cNvCxnSpPr>
            <a:stCxn id="37" idx="1"/>
            <a:endCxn id="29" idx="3"/>
          </p:cNvCxnSpPr>
          <p:nvPr/>
        </p:nvCxnSpPr>
        <p:spPr>
          <a:xfrm rot="10800000">
            <a:off y="3167087" x="3674850"/>
            <a:ext cy="0" cx="216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3" name="Shape 53"/>
          <p:cNvCxnSpPr>
            <a:stCxn id="37" idx="2"/>
            <a:endCxn id="25" idx="0"/>
          </p:cNvCxnSpPr>
          <p:nvPr/>
        </p:nvCxnSpPr>
        <p:spPr>
          <a:xfrm flipH="1">
            <a:off y="3342737" x="4326450"/>
            <a:ext cy="428400" cx="11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4" name="Shape 54"/>
          <p:cNvCxnSpPr>
            <a:stCxn id="37" idx="3"/>
            <a:endCxn id="30" idx="1"/>
          </p:cNvCxnSpPr>
          <p:nvPr/>
        </p:nvCxnSpPr>
        <p:spPr>
          <a:xfrm>
            <a:off y="3167087" x="4784850"/>
            <a:ext cy="0" cx="404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5" name="Shape 55"/>
          <p:cNvCxnSpPr>
            <a:stCxn id="37" idx="3"/>
            <a:endCxn id="24" idx="1"/>
          </p:cNvCxnSpPr>
          <p:nvPr/>
        </p:nvCxnSpPr>
        <p:spPr>
          <a:xfrm>
            <a:off y="3167087" x="4784850"/>
            <a:ext cy="779700" cx="404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6" name="Shape 56"/>
          <p:cNvCxnSpPr>
            <a:stCxn id="23" idx="1"/>
            <a:endCxn id="34" idx="3"/>
          </p:cNvCxnSpPr>
          <p:nvPr/>
        </p:nvCxnSpPr>
        <p:spPr>
          <a:xfrm rot="10800000">
            <a:off y="1977362" x="2316300"/>
            <a:ext cy="492300" cx="1388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7" name="Shape 57"/>
          <p:cNvCxnSpPr>
            <a:stCxn id="23" idx="3"/>
            <a:endCxn id="28" idx="1"/>
          </p:cNvCxnSpPr>
          <p:nvPr/>
        </p:nvCxnSpPr>
        <p:spPr>
          <a:xfrm rot="10800000" flipH="1">
            <a:off y="1977362" x="4970700"/>
            <a:ext cy="492300" cx="1388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8" name="Shape 58"/>
          <p:cNvCxnSpPr>
            <a:endCxn id="31" idx="1"/>
          </p:cNvCxnSpPr>
          <p:nvPr/>
        </p:nvCxnSpPr>
        <p:spPr>
          <a:xfrm rot="10800000" flipH="1">
            <a:off y="2469662" x="4970749"/>
            <a:ext cy="20700" cx="1388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9" name="Shape 59"/>
          <p:cNvCxnSpPr>
            <a:stCxn id="23" idx="1"/>
            <a:endCxn id="33" idx="3"/>
          </p:cNvCxnSpPr>
          <p:nvPr/>
        </p:nvCxnSpPr>
        <p:spPr>
          <a:xfrm rot="10800000">
            <a:off y="2469662" x="2316300"/>
            <a:ext cy="0" cx="1388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0" name="Shape 60"/>
          <p:cNvCxnSpPr>
            <a:stCxn id="23" idx="1"/>
            <a:endCxn id="35" idx="3"/>
          </p:cNvCxnSpPr>
          <p:nvPr/>
        </p:nvCxnSpPr>
        <p:spPr>
          <a:xfrm flipH="1">
            <a:off y="2469662" x="2316300"/>
            <a:ext cy="492300" cx="1388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1" name="Shape 61"/>
          <p:cNvCxnSpPr>
            <a:stCxn id="29" idx="2"/>
          </p:cNvCxnSpPr>
          <p:nvPr/>
        </p:nvCxnSpPr>
        <p:spPr>
          <a:xfrm>
            <a:off y="3342737" x="3227700"/>
            <a:ext cy="1120200" cx="6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w="lg" len="lg" type="none"/>
            <a:tailEnd w="lg" len="lg" type="none"/>
          </a:ln>
        </p:spPr>
      </p:cxnSp>
      <p:cxnSp>
        <p:nvCxnSpPr>
          <p:cNvPr id="62" name="Shape 62"/>
          <p:cNvCxnSpPr/>
          <p:nvPr/>
        </p:nvCxnSpPr>
        <p:spPr>
          <a:xfrm>
            <a:off y="4455750" x="3227700"/>
            <a:ext cy="14700" cx="4293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w="lg" len="lg" type="none"/>
            <a:tailEnd w="lg" len="lg" type="none"/>
          </a:ln>
        </p:spPr>
      </p:cxnSp>
      <p:cxnSp>
        <p:nvCxnSpPr>
          <p:cNvPr id="63" name="Shape 63"/>
          <p:cNvCxnSpPr/>
          <p:nvPr/>
        </p:nvCxnSpPr>
        <p:spPr>
          <a:xfrm rot="10800000">
            <a:off y="3453450" x="7521300"/>
            <a:ext cy="10169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w="lg" len="lg" type="none"/>
            <a:tailEnd w="lg" len="lg" type="none"/>
          </a:ln>
        </p:spPr>
      </p:cxnSp>
      <p:cxnSp>
        <p:nvCxnSpPr>
          <p:cNvPr id="64" name="Shape 64"/>
          <p:cNvCxnSpPr>
            <a:endCxn id="27" idx="3"/>
          </p:cNvCxnSpPr>
          <p:nvPr/>
        </p:nvCxnSpPr>
        <p:spPr>
          <a:xfrm flipH="1">
            <a:off y="3453462" x="6975350"/>
            <a:ext cy="900" cx="553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w="lg" len="lg" type="none"/>
            <a:tailEnd w="lg" len="lg" type="triangle"/>
          </a:ln>
        </p:spPr>
      </p:cxnSp>
      <p:sp>
        <p:nvSpPr>
          <p:cNvPr id="65" name="Shape 65"/>
          <p:cNvSpPr txBox="1"/>
          <p:nvPr/>
        </p:nvSpPr>
        <p:spPr>
          <a:xfrm>
            <a:off y="519475" x="299975"/>
            <a:ext cy="841499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EVAN library depencies</a:t>
            </a:r>
          </a:p>
          <a:p>
            <a:pPr>
              <a:spcBef>
                <a:spcPts val="0"/>
              </a:spcBef>
              <a:buNone/>
            </a:pPr>
            <a:r>
              <a:rPr sz="700" lang="en"/>
              <a:t>This graph is meant only as a short (and possibly incomplete) overview of the libraries that EVAN depends on. Some dependencies may actually only be needed by a library’s test-suite - for example, glew, SDL and freeglut may not actually be needed by EVAN - supplying them does not hurt, however.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y="4386300" x="4246725"/>
            <a:ext cy="256200" cx="1994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sz="700" lang="en"/>
              <a:t>e.g., for handling fonts compressed with gzip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