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9" r:id="rId3"/>
    <p:sldId id="280" r:id="rId4"/>
    <p:sldId id="284" r:id="rId5"/>
    <p:sldId id="288" r:id="rId6"/>
    <p:sldId id="286" r:id="rId7"/>
    <p:sldId id="285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86517"/>
  </p:normalViewPr>
  <p:slideViewPr>
    <p:cSldViewPr snapToGrid="0">
      <p:cViewPr varScale="1">
        <p:scale>
          <a:sx n="74" d="100"/>
          <a:sy n="74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7526-D667-C042-82DA-2877337775D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73AF9-40D8-3B4B-BB9B-642936E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smaller, less populous counties have a higher marriage/lower divorce rate since there are less options for citizens to choose from?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money buy happiness?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Explore trends in marriage and divorce rates broken down by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i.e. more marriages now = more divorces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73AF9-40D8-3B4B-BB9B-642936E1B7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number married and divorced doesn’t move with each other but moves with population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73AF9-40D8-3B4B-BB9B-642936E1B7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8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F327-4176-498F-A391-5E26FE0B8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FEB3C-56FC-4C18-BBC2-ACE770102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2ECD-AF2B-4C24-A706-70311045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80704-AAB4-4CEF-86EE-24D3CB6B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0313-7431-4B2D-A231-214E8E4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F3DE-E89B-4FCA-9C76-C3350764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5ED1E-421A-4A5B-8DB0-E4FE6A58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3A83-65AB-4107-BA14-84E73A66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F56D-6F18-4AB1-9BE9-1E4BB81C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D42B-E8C0-4E0C-91C3-44C82ABE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BD0A1-5B8B-4692-B43E-A5027D1FF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A5A17-F390-46B0-AC0C-6B37ED98F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A5316-28AD-4397-9D85-A0664A65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9EB4-201D-4A2E-B0B2-7FDAEDD9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7D63-9FB8-4C70-B147-EE268850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D309-C039-4E88-BCF4-DA6D5FF9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93A4-58DE-4D8B-A6CE-2B32D543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7026C-F171-4928-B0A8-85B1EAA8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405B-1C67-4F67-A127-71B08A21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A360-D4BD-460F-AF60-7BF33FA8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6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610E-E1EB-44E9-94DD-A912C311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1299-7B61-40A7-983B-65306BC4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363C-2620-4735-BF61-CA9D692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83EC-C0D4-4086-8A7A-99CD9836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3E5E-0CAC-4852-87CE-C86AE03F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A3BC-6D36-4BCD-A757-C2AE43CE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B5B9-B051-4906-BD8F-CCD7698DD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75263-4DC5-4B2A-A72D-FFF2D402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FC59-79DF-4064-A4F2-A1703342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2BA85-2543-4105-87B0-579C35AA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2462D-5EE9-4A5F-8365-D9E3BD28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3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FA53-64BC-4FA8-AF2A-D52D526A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22BE-EDEF-4B9F-A06B-0EE5CF227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0FAAE-9B07-41D4-BF4B-D20A1C74F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CD6C5-5560-4254-A1A8-7343CF52C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2E3B-37A3-4A44-A438-31B1E9004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15C0F-5D9C-4F45-88FA-30E1CFD4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007A9-E632-4ECF-B3EC-A8E64AC3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A8678-96CB-4267-A0B2-9DBB659C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D6E6-BDAC-4683-91F4-2C14D762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BD2CD-0D0F-4411-8286-9E3D9107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C666A-C7AA-44E5-967B-CD4C2C11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AD2A0-5168-4A3B-B192-0185E2BE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833A-3B5D-4DDC-9B46-B2E10911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2C334-0887-48E7-8C01-E48DE9A6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6FC16-3AB4-44D7-8D17-E28FB735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CF23-F358-43D3-AB5E-BA27A646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9D80-1A44-447C-96EA-62CBD0C9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B7F8-47EC-4F6E-BD49-D8FAF6CA4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0853A-5FC9-4713-8C46-49E0FDF2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B1880-BCE8-4BB0-8F42-32AD92A7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8E9C0-CDF6-4EE8-A758-B70D920B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F1D7-6282-4F35-9650-C65AEAC6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02C5F-0E68-4134-85EF-FE5521927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EF938-D5D3-4CBC-9E91-743829D0C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0C87-ACB6-403A-95B5-80E481CD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00790-113F-420D-8613-1BCAF46A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6377-BACB-4E1A-9FDA-3DA24B5C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94C07-0842-4DDA-B387-F0283C57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AAC14-95B8-4DD4-B6E3-7BDE3FD4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F987-2ECB-49E9-B0F1-4CD6D7C9D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0E2B-F9C7-4BA8-A891-DD7A800805E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142F-A426-46C0-8D07-69052A106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AB0A-C5F8-4DD9-8B98-E1186AB96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97F01-57FF-4BAD-848A-8580B8E4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228FF-515B-4851-A0A6-31224570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333500"/>
            <a:ext cx="5562600" cy="419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378ECD-8402-4742-BF3C-D821EC71A44C}"/>
              </a:ext>
            </a:extLst>
          </p:cNvPr>
          <p:cNvSpPr/>
          <p:nvPr/>
        </p:nvSpPr>
        <p:spPr>
          <a:xfrm>
            <a:off x="674370" y="5634990"/>
            <a:ext cx="1067943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Presented by: Charlotte Cabrera, Evan Stroh and Cesar Martinez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F85596-4818-4D62-8A20-E10B0DDE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65125"/>
            <a:ext cx="7239000" cy="968375"/>
          </a:xfrm>
        </p:spPr>
        <p:txBody>
          <a:bodyPr/>
          <a:lstStyle/>
          <a:p>
            <a:pPr algn="ctr"/>
            <a:r>
              <a:rPr lang="en-US" b="1" dirty="0"/>
              <a:t>Marriage &amp; Divorce Statistics </a:t>
            </a:r>
          </a:p>
        </p:txBody>
      </p:sp>
    </p:spTree>
    <p:extLst>
      <p:ext uri="{BB962C8B-B14F-4D97-AF65-F5344CB8AC3E}">
        <p14:creationId xmlns:p14="http://schemas.microsoft.com/office/powerpoint/2010/main" val="268260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5D11-A6C8-4046-BB86-9ECD5E07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81EE-FBD8-481D-BF27-940F5919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Race, town size, and household income affect marriage and divorce rates.</a:t>
            </a: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39D6E7E1-D986-4377-B429-20FB1629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40" y="321734"/>
            <a:ext cx="1417853" cy="273981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C3FD1-A3F2-418F-9304-270247D8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1032588"/>
            <a:ext cx="2364317" cy="1318106"/>
          </a:xfrm>
          <a:prstGeom prst="rect">
            <a:avLst/>
          </a:prstGeom>
        </p:spPr>
      </p:pic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3A538379-9E34-4A5F-96C5-B99D24B1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4470513"/>
            <a:ext cx="5446184" cy="12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06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BE2B1-384C-494B-A6BF-63ACAB91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Popping the questions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313090-0774-48EF-B56D-07BA90932F7A}"/>
              </a:ext>
            </a:extLst>
          </p:cNvPr>
          <p:cNvSpPr txBox="1">
            <a:spLocks/>
          </p:cNvSpPr>
          <p:nvPr/>
        </p:nvSpPr>
        <p:spPr>
          <a:xfrm>
            <a:off x="821515" y="2121762"/>
            <a:ext cx="6204984" cy="362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Why did number of marriages in Illinois take such a hit in 2013?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Do smaller counties have more marriages and less divorces than larger ones?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Do wealthier counties have a higher number of marriages?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Are people more or less likely to be married depending on their race?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Does a spike in number of marriages precede a spike in number of divorces?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1D2D2-5E67-450A-B7F9-EDF2020F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8" y="378336"/>
            <a:ext cx="4042409" cy="209194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9F293D-CAE3-4A51-8FF8-605DBE5F4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743" y="2919411"/>
            <a:ext cx="4278023" cy="35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B184-F81E-45EC-8402-79A7FB8B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Trends our group found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CD40-76F8-40DF-8192-08FC8D022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Although the total number of marriages in IL are not increasing, total number of divorces are decreasing.</a:t>
            </a:r>
          </a:p>
          <a:p>
            <a:r>
              <a:rPr lang="en-US" sz="1800"/>
              <a:t>The ratio of married to divorced people isn’t clearly related. Both trend with overall changes in population.</a:t>
            </a:r>
          </a:p>
          <a:p>
            <a:r>
              <a:rPr lang="en-US" sz="1800"/>
              <a:t>Percent of people married in low vs high income counties is not significantly different.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2A944D5-F6C2-4D4D-B54C-C3FCE1A49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82" y="3804763"/>
            <a:ext cx="3996386" cy="2641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130E08-F640-42C9-A7FD-ABB6D3087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883" y="696195"/>
            <a:ext cx="3996385" cy="25407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3FD5F7B-3F1B-4C1A-B322-FAFF9FA9C4FF}"/>
              </a:ext>
            </a:extLst>
          </p:cNvPr>
          <p:cNvSpPr/>
          <p:nvPr/>
        </p:nvSpPr>
        <p:spPr>
          <a:xfrm rot="1942682">
            <a:off x="8733419" y="1603426"/>
            <a:ext cx="2399067" cy="2108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59CD1-76DA-4202-BEDB-D230918A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2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206507-76F5-4316-AAF5-4EAFEE5EB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BC2B61-D77E-45AB-8722-15BC6A7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FD827-3AC3-4E7D-8D36-45BE1241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909637"/>
            <a:ext cx="9951720" cy="161671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Where and how we found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C952-26EF-47E4-8160-4C1338BC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2808288"/>
            <a:ext cx="4902288" cy="183728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IL.gov</a:t>
            </a:r>
            <a:r>
              <a:rPr lang="en-US" sz="2400" dirty="0">
                <a:solidFill>
                  <a:srgbClr val="FFFFFF"/>
                </a:solidFill>
              </a:rPr>
              <a:t> – Census 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Factfinder.census.gov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Illinois Department of Public Health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IRS Tax Stats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1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wall, table&#10;&#10;Description automatically generated">
            <a:extLst>
              <a:ext uri="{FF2B5EF4-FFF2-40B4-BE49-F238E27FC236}">
                <a16:creationId xmlns:a16="http://schemas.microsoft.com/office/drawing/2014/main" id="{AFB8E6D6-F162-1344-9103-38A3AC4C6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6" b="243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4CE9F-572D-4E4A-A7A3-F73403BB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Data exploration and clean up process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8DFD38-E046-4179-9B71-689BD49B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Exported data to .csv files and read into a pandas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1800" dirty="0"/>
              <a:t>Clean up </a:t>
            </a:r>
            <a:r>
              <a:rPr lang="en-US" sz="1800" dirty="0" err="1"/>
              <a:t>NaN</a:t>
            </a:r>
            <a:r>
              <a:rPr lang="en-US" sz="1800" dirty="0"/>
              <a:t> values</a:t>
            </a:r>
          </a:p>
          <a:p>
            <a:r>
              <a:rPr lang="en-US" sz="1800" dirty="0"/>
              <a:t>Convert data to floats to be able to plot</a:t>
            </a:r>
          </a:p>
          <a:p>
            <a:r>
              <a:rPr lang="en-US" sz="1800" dirty="0"/>
              <a:t>Loop through data based on race and county to get married and divorced values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30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DEB20-49BF-4C2D-BB2C-10429B70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Summary of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1B0F-4B93-45F5-A150-28C7DAC7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1" y="2604994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After gathering the data, we ran an ANOVA test on two specific groups: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Five largest counties by population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Five smallest counties by population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Based on our testing, the data is statistically significant. We conclude there is a correlation between the number of marriages and divorces, in both small and large counties, with race.</a:t>
            </a:r>
          </a:p>
        </p:txBody>
      </p: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EA287F92-096B-42B7-ADD6-BFEC5ADE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508" y="4111095"/>
            <a:ext cx="2682454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050A0D-A968-7C49-9757-741FC55E4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69" y="2039815"/>
            <a:ext cx="10318662" cy="110925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882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37E4-5079-48CB-B60C-42C98B38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2100"/>
              <a:t>Discuss the implication of your findings. This is where you get to have an open-ended discussion about what your findings “mean”</a:t>
            </a:r>
          </a:p>
        </p:txBody>
      </p:sp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D6D85-8CA0-4868-B68D-5DBB07140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5058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385</Words>
  <Application>Microsoft Office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Marriage &amp; Divorce Statistics </vt:lpstr>
      <vt:lpstr>Hypothesis</vt:lpstr>
      <vt:lpstr>Popping the questions</vt:lpstr>
      <vt:lpstr>Trends our group found interesting</vt:lpstr>
      <vt:lpstr>Where and how we found the data</vt:lpstr>
      <vt:lpstr>Data exploration and clean up process</vt:lpstr>
      <vt:lpstr>Summary of Conclusion</vt:lpstr>
      <vt:lpstr>Discuss the implication of your findings. This is where you get to have an open-ended discussion about what your findings “mean”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&amp; Divorce Statistics </dc:title>
  <dc:creator>Charlotte Cabrera</dc:creator>
  <cp:lastModifiedBy>Charlotte Cabrera</cp:lastModifiedBy>
  <cp:revision>2</cp:revision>
  <dcterms:created xsi:type="dcterms:W3CDTF">2019-07-06T01:45:16Z</dcterms:created>
  <dcterms:modified xsi:type="dcterms:W3CDTF">2019-07-06T15:08:00Z</dcterms:modified>
</cp:coreProperties>
</file>