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33"/>
  </p:notesMasterIdLst>
  <p:handoutMasterIdLst>
    <p:handoutMasterId r:id="rId34"/>
  </p:handoutMasterIdLst>
  <p:sldIdLst>
    <p:sldId id="258" r:id="rId2"/>
    <p:sldId id="297" r:id="rId3"/>
    <p:sldId id="304" r:id="rId4"/>
    <p:sldId id="295" r:id="rId5"/>
    <p:sldId id="279" r:id="rId6"/>
    <p:sldId id="314" r:id="rId7"/>
    <p:sldId id="301" r:id="rId8"/>
    <p:sldId id="306" r:id="rId9"/>
    <p:sldId id="307" r:id="rId10"/>
    <p:sldId id="305" r:id="rId11"/>
    <p:sldId id="302" r:id="rId12"/>
    <p:sldId id="296" r:id="rId13"/>
    <p:sldId id="298" r:id="rId14"/>
    <p:sldId id="299" r:id="rId15"/>
    <p:sldId id="266" r:id="rId16"/>
    <p:sldId id="294" r:id="rId17"/>
    <p:sldId id="289" r:id="rId18"/>
    <p:sldId id="293" r:id="rId19"/>
    <p:sldId id="303" r:id="rId20"/>
    <p:sldId id="309" r:id="rId21"/>
    <p:sldId id="310" r:id="rId22"/>
    <p:sldId id="311" r:id="rId23"/>
    <p:sldId id="312" r:id="rId24"/>
    <p:sldId id="313" r:id="rId25"/>
    <p:sldId id="287" r:id="rId26"/>
    <p:sldId id="316" r:id="rId27"/>
    <p:sldId id="315" r:id="rId28"/>
    <p:sldId id="317" r:id="rId29"/>
    <p:sldId id="318" r:id="rId30"/>
    <p:sldId id="277" r:id="rId31"/>
    <p:sldId id="27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4C7E7"/>
    <a:srgbClr val="4472C4"/>
    <a:srgbClr val="FFD5D5"/>
    <a:srgbClr val="FF9999"/>
    <a:srgbClr val="A3A3A3"/>
    <a:srgbClr val="3BA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65907-7D57-4433-8211-6199A33720C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A026C-B19E-44FF-B0B5-78FD8E833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166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52C45-379B-4425-B4A5-CB960304509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82356-8618-4012-8B64-23DCDF5EE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821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82356-8618-4012-8B64-23DCDF5EE68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01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FB03C-6C49-4B1B-A59C-823CEEC2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9B580F-FA3B-47C6-ACF9-D7FA7F482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EB5B9D-692A-46DB-A9F7-759C1F1B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1ABD-4571-401A-9912-252589A2AA8F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2EBDA5-10B3-4CF3-808B-A4FC8B9F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8B48C-60F7-49F9-AF94-D2091083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4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24903-33CB-4FEF-ABE4-4955F7F7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41BBD6-8290-4E91-822A-E00CF51B4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22FF16-62B9-467C-941D-A40175F3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13-7234-4B6B-B4B9-8623B1FE10E1}" type="datetime1">
              <a:rPr lang="zh-TW" altLang="en-US" smtClean="0"/>
              <a:t>2023/5/17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CADB85-45CC-4D73-A25E-E7F1749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D2F8F-2FF9-4135-A801-5559B029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8F61A8-5793-4F00-BE38-082FBCF97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495AE2-CF02-410F-AB94-41A1AA769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68DA62-77A7-4147-9A87-A115B80D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B650-9FC2-42C8-9F9B-3EBB0F5BE3C1}" type="datetime1">
              <a:rPr lang="zh-TW" altLang="en-US" smtClean="0"/>
              <a:t>2023/5/17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CA93A3-BB13-40E7-8361-9695EED6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6219A2-FDD8-49FE-A03E-294B3CAE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4480685-F935-43B4-95D4-714769F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0122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0DA92-6EA2-4923-9E10-AE0A922B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A98CEA3-EDD8-4B05-823C-F9EA65107A6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398588"/>
            <a:ext cx="5257800" cy="47831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E01AAC7C-B4AC-43DB-AF39-E0F9AAF022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0" y="1398587"/>
            <a:ext cx="5257800" cy="47831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69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F49B9B-9366-4475-8E71-A585BEB8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C5EBF-B6D6-46C3-A16F-21A11268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D1089B-D86E-4828-AC14-EFC6E94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6D05-CBEE-4C77-9A6C-D57D6E6BF2B3}" type="datetime1">
              <a:rPr lang="zh-TW" altLang="en-US" smtClean="0"/>
              <a:t>2023/5/17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0B72DE-99D2-4553-BDC2-B11A86B6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B79DED-BDE3-4089-B5D4-9A46C063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1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5733E-BB54-45C5-9C31-4434B2DE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8D7057-8C99-4C67-83E9-AD695B28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323545-1645-42DD-98B5-CA33AB6B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C25C-4796-4651-B926-C11DE0903D8D}" type="datetime1">
              <a:rPr lang="zh-TW" altLang="en-US" smtClean="0"/>
              <a:t>2023/5/17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F3575D-C5EF-46CA-9F17-1A03C37E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D3167C-BC8F-4D3A-9078-957FD9C5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044F8-1E31-4D68-8C19-992AE542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75FA3-B60F-4548-874E-7B1D0008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039179-C593-47B6-B364-38C1FD0BC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092E2-D997-4205-B5D4-34337EC3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1A-6E1E-4A00-AF11-1BA089F0CED7}" type="datetime1">
              <a:rPr lang="zh-TW" altLang="en-US" smtClean="0"/>
              <a:t>2023/5/17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B76E72-CC0E-449C-A4E3-9FC17AC2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E0AAA0-86D2-40D5-9B4E-FF6C517F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6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F860D-59F6-4361-BF41-69F0E9DA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DD0FBB-CE89-435D-B109-A93C44DF4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33CB8E-7035-451C-A764-48F22A13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593540-5E43-4508-9C78-F401B4E29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22BA7D-980A-46BC-B269-D31082538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86E480-6773-4162-9046-F2DC0331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0CB3-EF5E-4644-AED4-581125965890}" type="datetime1">
              <a:rPr lang="zh-TW" altLang="en-US" smtClean="0"/>
              <a:t>2023/5/17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ED93407-47A2-4238-A58F-50677B1B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0D9450-B298-4C5A-AFDC-8766FC31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EF896-B659-4D73-B508-2F0D9B9F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5A570E-7F5D-4B16-9EF6-011B1525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2DC3-62CB-487C-BD8D-99469D9AB551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0DB863-B0C8-49E4-A73E-A926F40F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99059C-00C5-4BA8-A419-D243B51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3FE6494-C10D-41CD-807E-EF64D48C4F6B}"/>
              </a:ext>
            </a:extLst>
          </p:cNvPr>
          <p:cNvCxnSpPr/>
          <p:nvPr userDrawn="1"/>
        </p:nvCxnSpPr>
        <p:spPr>
          <a:xfrm>
            <a:off x="555811" y="6356350"/>
            <a:ext cx="11080377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09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5ADBBD-C129-45D5-9411-D4142F7A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4DB7-EAED-40B9-BD0C-7C3951063129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51ECE6-8843-4CDF-A1A0-FE77EB8C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5A8311-4CAD-49C0-90EF-A80F75EA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16B9219-ACA5-4E6F-A0D0-B91DF08339DF}"/>
              </a:ext>
            </a:extLst>
          </p:cNvPr>
          <p:cNvCxnSpPr/>
          <p:nvPr userDrawn="1"/>
        </p:nvCxnSpPr>
        <p:spPr>
          <a:xfrm>
            <a:off x="484094" y="6356350"/>
            <a:ext cx="11080377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9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16F6A-3E14-46C0-B62A-1500AF9E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A1FD9E-A5BF-43D7-9CBD-66FDD169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329A67-98A5-4A0C-8601-90463495C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DC3EC-266A-43D7-A29C-D78C2E95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3A4D-F4AF-4BD3-982B-AB88CB2906E6}" type="datetime1">
              <a:rPr lang="zh-TW" altLang="en-US" smtClean="0"/>
              <a:t>2023/5/17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5BD5AE-D9D1-49C9-B703-6D1E698B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C319AC-8C4F-4267-9903-5B78BED7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6E819-78C4-47F8-A0A1-19883A67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43BDB7-1665-43CE-B6F2-41E25D2C5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6CC0F2-8072-41B1-84AE-1DA232A6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DAA1CF-6377-4C95-BB63-5C962E59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8CFE-6545-442F-B309-66314262C423}" type="datetime1">
              <a:rPr lang="zh-TW" altLang="en-US" smtClean="0"/>
              <a:t>2023/5/17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C6C0E0-EDC5-4BE1-9417-FE61535B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96BFE-03EA-40E0-92FD-F1643428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97A748-6809-41DA-A4C9-B1833DA2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87566B-43CF-4C94-A296-D2A8DF83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4071A5-3276-47E3-A180-D5F85E18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AE575-B5EC-4028-9F13-459E8B49E6AE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DB48E3-EB25-4D92-A151-0673314F5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8EE78-1B29-420B-A650-42CCB8514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12191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942284-2E0A-4E58-93B6-CE4EB8E569F6}"/>
              </a:ext>
            </a:extLst>
          </p:cNvPr>
          <p:cNvSpPr txBox="1"/>
          <p:nvPr userDrawn="1"/>
        </p:nvSpPr>
        <p:spPr>
          <a:xfrm>
            <a:off x="7377953" y="6385023"/>
            <a:ext cx="4140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Center for Intelligent Manufacturing (RCIM)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1C2782-F7D4-4C28-B587-F766C4083BB5}"/>
              </a:ext>
            </a:extLst>
          </p:cNvPr>
          <p:cNvSpPr txBox="1"/>
          <p:nvPr userDrawn="1"/>
        </p:nvSpPr>
        <p:spPr>
          <a:xfrm>
            <a:off x="838200" y="638502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淡江大學人工智慧學系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600F00D-3E04-44EA-A5FA-0F45F3DF24E5}"/>
              </a:ext>
            </a:extLst>
          </p:cNvPr>
          <p:cNvCxnSpPr/>
          <p:nvPr userDrawn="1"/>
        </p:nvCxnSpPr>
        <p:spPr>
          <a:xfrm>
            <a:off x="484094" y="6356350"/>
            <a:ext cx="11080377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62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650" r:id="rId12"/>
    <p:sldLayoutId id="214748365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urse.mc-stan.org/t/dll-issue-using-cmdstanpy-on-win10-with-jupyter-importerror-dll-load-failed-while-importing-ctypes/27927" TargetMode="External"/><Relationship Id="rId3" Type="http://schemas.openxmlformats.org/officeDocument/2006/relationships/hyperlink" Target="https://arxiv.org/pdf/2212.10560.pdf" TargetMode="External"/><Relationship Id="rId7" Type="http://schemas.openxmlformats.org/officeDocument/2006/relationships/hyperlink" Target="https://www.youtube.com/watch?v=bTzM45kaK44" TargetMode="External"/><Relationship Id="rId2" Type="http://schemas.openxmlformats.org/officeDocument/2006/relationships/hyperlink" Target="https://crfm.stanford.edu/2023/03/13/alpaca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lab.research.google.com/drive/1QvtrJpikkkNKSbwwG766SIGbBw2TQRd5?usp=sharing#scrollTo=PS4vkPTtdj_T&amp;uniqifier=1" TargetMode="External"/><Relationship Id="rId5" Type="http://schemas.openxmlformats.org/officeDocument/2006/relationships/hyperlink" Target="https://github.com/huggingface/peft" TargetMode="External"/><Relationship Id="rId4" Type="http://schemas.openxmlformats.org/officeDocument/2006/relationships/hyperlink" Target="https://arxiv.org/pdf/2302.13971.pdf" TargetMode="External"/><Relationship Id="rId9" Type="http://schemas.openxmlformats.org/officeDocument/2006/relationships/hyperlink" Target="https://www.youtube.com/watch?v=vAtJk0eLdPk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4693C5F-6ACD-413E-9DF5-E269827158A1}"/>
              </a:ext>
            </a:extLst>
          </p:cNvPr>
          <p:cNvSpPr txBox="1"/>
          <p:nvPr/>
        </p:nvSpPr>
        <p:spPr>
          <a:xfrm>
            <a:off x="1559859" y="1861892"/>
            <a:ext cx="9072282" cy="275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000" dirty="0"/>
              <a:t>AIAE3</a:t>
            </a:r>
          </a:p>
          <a:p>
            <a:pPr algn="ctr">
              <a:lnSpc>
                <a:spcPct val="150000"/>
              </a:lnSpc>
            </a:pPr>
            <a:r>
              <a:rPr lang="en-US" altLang="zh-TW" sz="4000" dirty="0"/>
              <a:t>Stanford Alpaca: </a:t>
            </a:r>
          </a:p>
          <a:p>
            <a:pPr algn="ctr">
              <a:lnSpc>
                <a:spcPct val="150000"/>
              </a:lnSpc>
            </a:pPr>
            <a:r>
              <a:rPr lang="en-US" altLang="zh-TW" sz="4000" dirty="0"/>
              <a:t>An Instruction-following </a:t>
            </a:r>
            <a:r>
              <a:rPr lang="en-US" altLang="zh-TW" sz="4000" dirty="0" err="1"/>
              <a:t>LLaMA</a:t>
            </a:r>
            <a:r>
              <a:rPr lang="en-US" altLang="zh-TW" sz="4000" dirty="0"/>
              <a:t> Model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3945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612FA4-94F8-4CB7-AA52-0610E4D0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BD994E-B720-4743-9CB2-634B78E8C67F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err="1"/>
              <a:t>SwiGLU</a:t>
            </a:r>
            <a:r>
              <a:rPr lang="zh-TW" altLang="en-US" sz="4000" dirty="0"/>
              <a:t>激活函數</a:t>
            </a:r>
            <a:r>
              <a:rPr lang="en-US" altLang="zh-TW" sz="4000" dirty="0"/>
              <a:t>= </a:t>
            </a:r>
            <a:r>
              <a:rPr lang="en-US" altLang="zh-TW" sz="4000" dirty="0" err="1"/>
              <a:t>Swish+GLU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4F128D-0793-44C8-A9FE-5F3228AE846D}"/>
              </a:ext>
            </a:extLst>
          </p:cNvPr>
          <p:cNvSpPr/>
          <p:nvPr/>
        </p:nvSpPr>
        <p:spPr>
          <a:xfrm>
            <a:off x="1514456" y="1580258"/>
            <a:ext cx="916308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/>
              <a:t>SwiGLU</a:t>
            </a:r>
            <a:r>
              <a:rPr lang="en-US" altLang="zh-TW" sz="2400" dirty="0"/>
              <a:t>(x) = x * sigmoid(</a:t>
            </a:r>
            <a:r>
              <a:rPr lang="en-US" altLang="zh-TW" sz="2400" dirty="0">
                <a:solidFill>
                  <a:srgbClr val="FF0000"/>
                </a:solidFill>
              </a:rPr>
              <a:t>beta</a:t>
            </a:r>
            <a:r>
              <a:rPr lang="en-US" altLang="zh-TW" sz="2400" dirty="0"/>
              <a:t> * x) + (1 - sigmoid(</a:t>
            </a:r>
            <a:r>
              <a:rPr lang="en-US" altLang="zh-TW" sz="2400" dirty="0">
                <a:solidFill>
                  <a:srgbClr val="FF0000"/>
                </a:solidFill>
              </a:rPr>
              <a:t>beta</a:t>
            </a:r>
            <a:r>
              <a:rPr lang="en-US" altLang="zh-TW" sz="2400" dirty="0"/>
              <a:t> * x)) * (</a:t>
            </a:r>
            <a:r>
              <a:rPr lang="en-US" altLang="zh-TW" sz="2400" dirty="0" err="1">
                <a:solidFill>
                  <a:srgbClr val="FF0000"/>
                </a:solidFill>
              </a:rPr>
              <a:t>W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+ </a:t>
            </a:r>
            <a:r>
              <a:rPr lang="en-US" altLang="zh-TW" sz="2400" dirty="0">
                <a:solidFill>
                  <a:srgbClr val="FF0000"/>
                </a:solidFill>
              </a:rPr>
              <a:t>b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E485BCB-72C1-470A-B454-9A6B62BDF7FA}"/>
              </a:ext>
            </a:extLst>
          </p:cNvPr>
          <p:cNvGrpSpPr/>
          <p:nvPr/>
        </p:nvGrpSpPr>
        <p:grpSpPr>
          <a:xfrm>
            <a:off x="2693051" y="3179767"/>
            <a:ext cx="6805897" cy="2179081"/>
            <a:chOff x="2693051" y="3179767"/>
            <a:chExt cx="6805897" cy="217908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4327E25-E817-41DB-9A7B-C30D8D58C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3051" y="3179767"/>
              <a:ext cx="6805897" cy="217908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C96424B-E071-4434-9C68-DB112404F170}"/>
                </a:ext>
              </a:extLst>
            </p:cNvPr>
            <p:cNvSpPr/>
            <p:nvPr/>
          </p:nvSpPr>
          <p:spPr>
            <a:xfrm flipV="1">
              <a:off x="7308585" y="4637787"/>
              <a:ext cx="849298" cy="3914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069A9F9-C752-4CDD-92B9-1C9A2C7D8713}"/>
              </a:ext>
            </a:extLst>
          </p:cNvPr>
          <p:cNvSpPr/>
          <p:nvPr/>
        </p:nvSpPr>
        <p:spPr>
          <a:xfrm>
            <a:off x="3038110" y="2718102"/>
            <a:ext cx="611577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400" dirty="0"/>
              <a:t>訓練</a:t>
            </a:r>
            <a:r>
              <a:rPr lang="en-US" altLang="zh-TW" sz="2400" dirty="0"/>
              <a:t>The Pile</a:t>
            </a:r>
            <a:r>
              <a:rPr lang="zh-TW" altLang="en-US" sz="2400" dirty="0"/>
              <a:t>數據集後，用</a:t>
            </a:r>
            <a:r>
              <a:rPr lang="en-US" altLang="zh-TW" sz="2400" dirty="0"/>
              <a:t>EAI harness</a:t>
            </a:r>
            <a:r>
              <a:rPr lang="zh-TW" altLang="en-US" sz="2400" dirty="0"/>
              <a:t>測分數</a:t>
            </a:r>
          </a:p>
        </p:txBody>
      </p:sp>
    </p:spTree>
    <p:extLst>
      <p:ext uri="{BB962C8B-B14F-4D97-AF65-F5344CB8AC3E}">
        <p14:creationId xmlns:p14="http://schemas.microsoft.com/office/powerpoint/2010/main" val="37777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AC1E8A-9964-4682-B59E-EEEB2BBC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2E4CCB-95C5-47AA-B3A2-61C54C5E7543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err="1"/>
              <a:t>LLaMA</a:t>
            </a:r>
            <a:r>
              <a:rPr lang="zh-TW" altLang="en-US" sz="4000" dirty="0"/>
              <a:t>是甚麼</a:t>
            </a:r>
            <a:r>
              <a:rPr lang="en-US" altLang="zh-TW" sz="4000" dirty="0"/>
              <a:t>?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3AAAF9-BEAE-4D84-B8B9-E758BE780F27}"/>
              </a:ext>
            </a:extLst>
          </p:cNvPr>
          <p:cNvSpPr txBox="1"/>
          <p:nvPr/>
        </p:nvSpPr>
        <p:spPr>
          <a:xfrm>
            <a:off x="627529" y="1433457"/>
            <a:ext cx="864197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</a:rPr>
              <a:t>小型</a:t>
            </a:r>
            <a:r>
              <a:rPr lang="en-US" altLang="zh-TW" dirty="0" err="1"/>
              <a:t>LLaMA</a:t>
            </a:r>
            <a:r>
              <a:rPr lang="zh-TW" altLang="en-US" dirty="0"/>
              <a:t>使用</a:t>
            </a:r>
            <a:r>
              <a:rPr lang="en-US" altLang="zh-TW" dirty="0">
                <a:solidFill>
                  <a:srgbClr val="FF0000"/>
                </a:solidFill>
              </a:rPr>
              <a:t>1T</a:t>
            </a:r>
            <a:r>
              <a:rPr lang="zh-TW" altLang="en-US" dirty="0"/>
              <a:t> </a:t>
            </a:r>
            <a:r>
              <a:rPr lang="en-US" altLang="zh-TW" dirty="0"/>
              <a:t>tokens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</a:rPr>
              <a:t>大型</a:t>
            </a:r>
            <a:r>
              <a:rPr lang="en-US" altLang="zh-TW" dirty="0" err="1"/>
              <a:t>LLaMA</a:t>
            </a:r>
            <a:r>
              <a:rPr lang="zh-TW" altLang="en-US" dirty="0"/>
              <a:t>使用</a:t>
            </a:r>
            <a:r>
              <a:rPr lang="en-US" altLang="zh-TW" dirty="0">
                <a:solidFill>
                  <a:srgbClr val="FF0000"/>
                </a:solidFill>
              </a:rPr>
              <a:t>1.4T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tokens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FB101D-E79A-4F24-A998-F6BE6DD7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79" y="2346220"/>
            <a:ext cx="5432642" cy="38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5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AC1E8A-9964-4682-B59E-EEEB2BBC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2E4CCB-95C5-47AA-B3A2-61C54C5E7543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Alpaca</a:t>
            </a:r>
            <a:r>
              <a:rPr lang="zh-TW" altLang="en-US" sz="4000" dirty="0"/>
              <a:t>是甚麼</a:t>
            </a:r>
            <a:r>
              <a:rPr lang="en-US" altLang="zh-TW" sz="4000" dirty="0"/>
              <a:t>?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9D8F6F4-C15C-4D24-A08A-DDA1E9BC446C}"/>
              </a:ext>
            </a:extLst>
          </p:cNvPr>
          <p:cNvSpPr txBox="1"/>
          <p:nvPr/>
        </p:nvSpPr>
        <p:spPr>
          <a:xfrm>
            <a:off x="663388" y="1434353"/>
            <a:ext cx="9148658" cy="22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LLaMA</a:t>
            </a:r>
            <a:r>
              <a:rPr lang="en-US" altLang="zh-TW" sz="2400" dirty="0">
                <a:solidFill>
                  <a:srgbClr val="FF0000"/>
                </a:solidFill>
              </a:rPr>
              <a:t> 7B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Fine tune</a:t>
            </a:r>
            <a:r>
              <a:rPr lang="zh-TW" altLang="en-US" sz="2400" dirty="0"/>
              <a:t> 後的模型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/>
              <a:t>只花</a:t>
            </a:r>
            <a:r>
              <a:rPr lang="en-US" altLang="zh-TW" sz="2400" dirty="0"/>
              <a:t>600</a:t>
            </a:r>
            <a:r>
              <a:rPr lang="zh-TW" altLang="en-US" sz="2400" dirty="0"/>
              <a:t>美金，</a:t>
            </a:r>
            <a:r>
              <a:rPr lang="en-US" altLang="zh-TW" sz="2400" dirty="0"/>
              <a:t>(</a:t>
            </a:r>
            <a:r>
              <a:rPr lang="zh-TW" altLang="en-US" sz="2400" dirty="0"/>
              <a:t>運算成本</a:t>
            </a:r>
            <a:r>
              <a:rPr lang="en-US" altLang="zh-TW" sz="2400" dirty="0"/>
              <a:t>100</a:t>
            </a:r>
            <a:r>
              <a:rPr lang="zh-TW" altLang="en-US" sz="2400" dirty="0"/>
              <a:t>、</a:t>
            </a:r>
            <a:r>
              <a:rPr lang="zh-TW" altLang="en-US" sz="2400" dirty="0">
                <a:solidFill>
                  <a:srgbClr val="FF0000"/>
                </a:solidFill>
              </a:rPr>
              <a:t>收集資料</a:t>
            </a:r>
            <a:r>
              <a:rPr lang="en-US" altLang="zh-TW" sz="2400" dirty="0">
                <a:solidFill>
                  <a:srgbClr val="FF0000"/>
                </a:solidFill>
              </a:rPr>
              <a:t>500</a:t>
            </a:r>
            <a:r>
              <a:rPr lang="en-US" altLang="zh-TW" sz="24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/>
              <a:t>可離線運行，讓一些</a:t>
            </a:r>
            <a:r>
              <a:rPr lang="zh-TW" altLang="en-US" sz="2400" dirty="0">
                <a:solidFill>
                  <a:srgbClr val="FF0000"/>
                </a:solidFill>
              </a:rPr>
              <a:t>不想公開</a:t>
            </a:r>
            <a:r>
              <a:rPr lang="zh-TW" altLang="en-US" sz="2400" dirty="0"/>
              <a:t>的資料只運行在自己的機器人上。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And any commercial use is prohibited.(</a:t>
            </a:r>
            <a:r>
              <a:rPr lang="zh-TW" altLang="en-US" sz="2400" dirty="0">
                <a:solidFill>
                  <a:srgbClr val="FF0000"/>
                </a:solidFill>
              </a:rPr>
              <a:t>非商業</a:t>
            </a:r>
            <a:r>
              <a:rPr lang="en-US" altLang="zh-TW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4671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605755-0F25-4E37-B7DB-D4C13EAF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NVIDIA A100 80GB PCIe 4.0 x16 300W passiv TCSA100M-80GB-PB, 15.990,00 €">
            <a:extLst>
              <a:ext uri="{FF2B5EF4-FFF2-40B4-BE49-F238E27FC236}">
                <a16:creationId xmlns:a16="http://schemas.microsoft.com/office/drawing/2014/main" id="{442ECD0F-6B37-486D-8F10-FE6A97A7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16" y="1694155"/>
            <a:ext cx="2279342" cy="22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VIDIA A100 80GB PCIe 4.0 x16 300W passiv TCSA100M-80GB-PB, 15.990,00 €">
            <a:extLst>
              <a:ext uri="{FF2B5EF4-FFF2-40B4-BE49-F238E27FC236}">
                <a16:creationId xmlns:a16="http://schemas.microsoft.com/office/drawing/2014/main" id="{4BF519F7-F667-49EB-B9B8-F26D66F00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58" y="1694155"/>
            <a:ext cx="2279342" cy="22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VIDIA A100 80GB PCIe 4.0 x16 300W passiv TCSA100M-80GB-PB, 15.990,00 €">
            <a:extLst>
              <a:ext uri="{FF2B5EF4-FFF2-40B4-BE49-F238E27FC236}">
                <a16:creationId xmlns:a16="http://schemas.microsoft.com/office/drawing/2014/main" id="{B49577FC-45AF-4903-9D0E-35EBF502B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4155"/>
            <a:ext cx="2279342" cy="22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VIDIA A100 80GB PCIe 4.0 x16 300W passiv TCSA100M-80GB-PB, 15.990,00 €">
            <a:extLst>
              <a:ext uri="{FF2B5EF4-FFF2-40B4-BE49-F238E27FC236}">
                <a16:creationId xmlns:a16="http://schemas.microsoft.com/office/drawing/2014/main" id="{83A12765-8CEB-4E87-A673-E2BA9DEB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42" y="1694155"/>
            <a:ext cx="2279342" cy="22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VIDIA A100 80GB PCIe 4.0 x16 300W passiv TCSA100M-80GB-PB, 15.990,00 €">
            <a:extLst>
              <a:ext uri="{FF2B5EF4-FFF2-40B4-BE49-F238E27FC236}">
                <a16:creationId xmlns:a16="http://schemas.microsoft.com/office/drawing/2014/main" id="{3E94C7E1-7133-4D23-AC67-DE5D7F94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16" y="3973497"/>
            <a:ext cx="2279342" cy="22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VIDIA A100 80GB PCIe 4.0 x16 300W passiv TCSA100M-80GB-PB, 15.990,00 €">
            <a:extLst>
              <a:ext uri="{FF2B5EF4-FFF2-40B4-BE49-F238E27FC236}">
                <a16:creationId xmlns:a16="http://schemas.microsoft.com/office/drawing/2014/main" id="{A1F07BA3-F2B6-47A0-865F-2C2799127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58" y="3973497"/>
            <a:ext cx="2279342" cy="22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VIDIA A100 80GB PCIe 4.0 x16 300W passiv TCSA100M-80GB-PB, 15.990,00 €">
            <a:extLst>
              <a:ext uri="{FF2B5EF4-FFF2-40B4-BE49-F238E27FC236}">
                <a16:creationId xmlns:a16="http://schemas.microsoft.com/office/drawing/2014/main" id="{9B010381-B71C-4DA4-99E4-CC1F35CF2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73497"/>
            <a:ext cx="2279342" cy="22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VIDIA A100 80GB PCIe 4.0 x16 300W passiv TCSA100M-80GB-PB, 15.990,00 €">
            <a:extLst>
              <a:ext uri="{FF2B5EF4-FFF2-40B4-BE49-F238E27FC236}">
                <a16:creationId xmlns:a16="http://schemas.microsoft.com/office/drawing/2014/main" id="{0D2BCBE7-5981-4F08-AFA6-32F9231B8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42" y="3973497"/>
            <a:ext cx="2279342" cy="22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CFEC42-BBDB-4A1B-B36A-28ECC5169F33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訓練成本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ACE968-0301-4EEC-8874-98704A5C55BA}"/>
              </a:ext>
            </a:extLst>
          </p:cNvPr>
          <p:cNvSpPr txBox="1"/>
          <p:nvPr/>
        </p:nvSpPr>
        <p:spPr>
          <a:xfrm>
            <a:off x="4610858" y="1285532"/>
            <a:ext cx="2970282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r>
              <a:rPr lang="zh-TW" altLang="en-US" dirty="0"/>
              <a:t>片</a:t>
            </a:r>
            <a:r>
              <a:rPr lang="en-US" altLang="zh-TW" dirty="0"/>
              <a:t>80G</a:t>
            </a:r>
            <a:r>
              <a:rPr lang="zh-TW" altLang="en-US" dirty="0"/>
              <a:t>的</a:t>
            </a:r>
            <a:r>
              <a:rPr lang="en-US" altLang="zh-TW" dirty="0"/>
              <a:t>A100</a:t>
            </a:r>
            <a:r>
              <a:rPr lang="zh-TW" altLang="en-US" dirty="0"/>
              <a:t>，訓練</a:t>
            </a:r>
            <a:r>
              <a:rPr lang="en-US" altLang="zh-TW" dirty="0"/>
              <a:t>3</a:t>
            </a:r>
            <a:r>
              <a:rPr lang="zh-TW" altLang="en-US" dirty="0"/>
              <a:t>小時</a:t>
            </a:r>
          </a:p>
        </p:txBody>
      </p:sp>
    </p:spTree>
    <p:extLst>
      <p:ext uri="{BB962C8B-B14F-4D97-AF65-F5344CB8AC3E}">
        <p14:creationId xmlns:p14="http://schemas.microsoft.com/office/powerpoint/2010/main" val="48224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0CF8E2-227A-4CE1-B899-46F12006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ChatGPT - 維基百科，自由的百科全書">
            <a:extLst>
              <a:ext uri="{FF2B5EF4-FFF2-40B4-BE49-F238E27FC236}">
                <a16:creationId xmlns:a16="http://schemas.microsoft.com/office/drawing/2014/main" id="{8555B75D-2E23-4AC8-BD55-80125E26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9" y="2335617"/>
            <a:ext cx="2633709" cy="263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nford-Alpaca">
            <a:extLst>
              <a:ext uri="{FF2B5EF4-FFF2-40B4-BE49-F238E27FC236}">
                <a16:creationId xmlns:a16="http://schemas.microsoft.com/office/drawing/2014/main" id="{D365CB56-7E4A-46EF-9C86-6629F25E6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0"/>
          <a:stretch/>
        </p:blipFill>
        <p:spPr bwMode="auto">
          <a:xfrm>
            <a:off x="1603898" y="2159315"/>
            <a:ext cx="2956265" cy="298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C43598-391F-40A9-9C76-1C7075C241B9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5</a:t>
            </a:r>
            <a:r>
              <a:rPr lang="zh-TW" altLang="en-US" sz="4000" dirty="0"/>
              <a:t>位學生自評估效果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D26A42-73E3-48DD-B92B-8FCD96D6197A}"/>
              </a:ext>
            </a:extLst>
          </p:cNvPr>
          <p:cNvSpPr txBox="1"/>
          <p:nvPr/>
        </p:nvSpPr>
        <p:spPr>
          <a:xfrm>
            <a:off x="2630624" y="163609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90</a:t>
            </a:r>
            <a:r>
              <a:rPr lang="zh-TW" altLang="en-US" sz="2800" dirty="0"/>
              <a:t>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2260D90-4337-41A9-97B4-75696E32C255}"/>
              </a:ext>
            </a:extLst>
          </p:cNvPr>
          <p:cNvSpPr txBox="1"/>
          <p:nvPr/>
        </p:nvSpPr>
        <p:spPr>
          <a:xfrm>
            <a:off x="8411467" y="163609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89</a:t>
            </a:r>
            <a:r>
              <a:rPr lang="zh-TW" altLang="en-US" sz="2800" dirty="0"/>
              <a:t>票</a:t>
            </a:r>
          </a:p>
        </p:txBody>
      </p:sp>
      <p:pic>
        <p:nvPicPr>
          <p:cNvPr id="2062" name="Picture 14" descr="綠色對勾小圖標PSD圖案素材免費下載，圖片尺寸1500 × 1500px - Lovepik">
            <a:extLst>
              <a:ext uri="{FF2B5EF4-FFF2-40B4-BE49-F238E27FC236}">
                <a16:creationId xmlns:a16="http://schemas.microsoft.com/office/drawing/2014/main" id="{04796E85-1CD4-45F4-80A4-B2EAF3A5D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10" y="3769706"/>
            <a:ext cx="1586596" cy="158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2955AE4-8F61-4F78-9BFD-4E727CB63FD3}"/>
              </a:ext>
            </a:extLst>
          </p:cNvPr>
          <p:cNvSpPr txBox="1"/>
          <p:nvPr/>
        </p:nvSpPr>
        <p:spPr>
          <a:xfrm>
            <a:off x="2499177" y="510772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Alpaca 7B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A0FF04F-C4CA-4B14-B11B-A5062EDE795F}"/>
              </a:ext>
            </a:extLst>
          </p:cNvPr>
          <p:cNvSpPr txBox="1"/>
          <p:nvPr/>
        </p:nvSpPr>
        <p:spPr>
          <a:xfrm>
            <a:off x="7978655" y="510772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text-davinci-003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334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DBEA86-5C5A-45B6-A220-5FD400E1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940ACC5-7871-4885-A01F-2A1B213CA7EE}"/>
              </a:ext>
            </a:extLst>
          </p:cNvPr>
          <p:cNvSpPr txBox="1">
            <a:spLocks/>
          </p:cNvSpPr>
          <p:nvPr/>
        </p:nvSpPr>
        <p:spPr>
          <a:xfrm>
            <a:off x="974351" y="2502979"/>
            <a:ext cx="2573432" cy="13726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TW" sz="2400" dirty="0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63B4E500-89F8-4639-A4EB-ED456227A042}"/>
              </a:ext>
            </a:extLst>
          </p:cNvPr>
          <p:cNvSpPr txBox="1">
            <a:spLocks/>
          </p:cNvSpPr>
          <p:nvPr/>
        </p:nvSpPr>
        <p:spPr>
          <a:xfrm>
            <a:off x="4728602" y="2502979"/>
            <a:ext cx="2573431" cy="13726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dirty="0"/>
              <a:t>Alpaca</a:t>
            </a:r>
            <a:r>
              <a:rPr lang="zh-TW" altLang="en-US" sz="2400" dirty="0"/>
              <a:t> </a:t>
            </a:r>
            <a:r>
              <a:rPr lang="en-US" altLang="zh-TW" sz="2400" dirty="0"/>
              <a:t>7B</a:t>
            </a:r>
            <a:endParaRPr lang="zh-TW" altLang="en-US" sz="2400" dirty="0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1540424C-409F-488D-B3BE-3105AE024336}"/>
              </a:ext>
            </a:extLst>
          </p:cNvPr>
          <p:cNvSpPr txBox="1">
            <a:spLocks/>
          </p:cNvSpPr>
          <p:nvPr/>
        </p:nvSpPr>
        <p:spPr>
          <a:xfrm>
            <a:off x="1099292" y="2644350"/>
            <a:ext cx="2326904" cy="1089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dirty="0"/>
              <a:t>Instruction:</a:t>
            </a:r>
          </a:p>
          <a:p>
            <a:pPr algn="ctr"/>
            <a:r>
              <a:rPr lang="en-US" altLang="zh-TW" sz="2400" dirty="0"/>
              <a:t>Input: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F0A2749-D3C1-4905-AF18-0D63C03FBAD3}"/>
              </a:ext>
            </a:extLst>
          </p:cNvPr>
          <p:cNvSpPr/>
          <p:nvPr/>
        </p:nvSpPr>
        <p:spPr>
          <a:xfrm>
            <a:off x="3835566" y="3036894"/>
            <a:ext cx="447114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6D1777DB-5FE3-4DA4-8279-8732DCC6275F}"/>
              </a:ext>
            </a:extLst>
          </p:cNvPr>
          <p:cNvSpPr txBox="1">
            <a:spLocks/>
          </p:cNvSpPr>
          <p:nvPr/>
        </p:nvSpPr>
        <p:spPr>
          <a:xfrm>
            <a:off x="8604439" y="2502979"/>
            <a:ext cx="2326904" cy="1372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dirty="0"/>
              <a:t>Output:</a:t>
            </a:r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27A1B0C4-3792-4A66-B2F2-49578642D185}"/>
              </a:ext>
            </a:extLst>
          </p:cNvPr>
          <p:cNvSpPr/>
          <p:nvPr/>
        </p:nvSpPr>
        <p:spPr>
          <a:xfrm>
            <a:off x="7756247" y="3036894"/>
            <a:ext cx="447114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A0262E-7BC3-49F9-BE4E-65A14E9DA5A5}"/>
              </a:ext>
            </a:extLst>
          </p:cNvPr>
          <p:cNvSpPr txBox="1"/>
          <p:nvPr/>
        </p:nvSpPr>
        <p:spPr>
          <a:xfrm>
            <a:off x="1937901" y="2021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7751B83-F97B-4DE2-A72C-DE01C9711F5A}"/>
              </a:ext>
            </a:extLst>
          </p:cNvPr>
          <p:cNvSpPr txBox="1"/>
          <p:nvPr/>
        </p:nvSpPr>
        <p:spPr>
          <a:xfrm>
            <a:off x="9444725" y="2021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B23B6F-09B4-4D83-8C08-DC7CC8E8F536}"/>
              </a:ext>
            </a:extLst>
          </p:cNvPr>
          <p:cNvSpPr txBox="1"/>
          <p:nvPr/>
        </p:nvSpPr>
        <p:spPr>
          <a:xfrm>
            <a:off x="-1" y="48387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000"/>
            </a:lvl1pPr>
          </a:lstStyle>
          <a:p>
            <a:r>
              <a:rPr lang="en-US" altLang="zh-TW" dirty="0"/>
              <a:t>Alpaca 7B fine-tune </a:t>
            </a:r>
            <a:r>
              <a:rPr lang="zh-TW" altLang="en-US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371144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3C88E4-DFDF-4D6B-8B50-F6998FB0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54DCF0D-2354-4D76-A9BF-831352388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65" y="1224892"/>
            <a:ext cx="10617267" cy="476215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3044B12-1149-4088-93E0-D78DC64EBA89}"/>
              </a:ext>
            </a:extLst>
          </p:cNvPr>
          <p:cNvSpPr txBox="1"/>
          <p:nvPr/>
        </p:nvSpPr>
        <p:spPr>
          <a:xfrm>
            <a:off x="0" y="1477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000"/>
            </a:lvl1pPr>
          </a:lstStyle>
          <a:p>
            <a:r>
              <a:rPr lang="zh-TW" altLang="en-US" dirty="0"/>
              <a:t>別人中文的</a:t>
            </a:r>
            <a:r>
              <a:rPr lang="en-US" altLang="zh-TW" dirty="0"/>
              <a:t>Fine tune</a:t>
            </a:r>
            <a:r>
              <a:rPr lang="zh-TW" altLang="en-US" dirty="0"/>
              <a:t>資料集 </a:t>
            </a:r>
            <a:r>
              <a:rPr lang="en-US" altLang="zh-TW" dirty="0"/>
              <a:t>(</a:t>
            </a:r>
            <a:r>
              <a:rPr lang="zh-TW" altLang="en-US" dirty="0"/>
              <a:t>約</a:t>
            </a:r>
            <a:r>
              <a:rPr lang="en-US" altLang="zh-TW" dirty="0"/>
              <a:t>120000</a:t>
            </a:r>
            <a:r>
              <a:rPr lang="zh-TW" altLang="en-US" dirty="0"/>
              <a:t>筆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26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8D0C36-EBD1-45B5-A8A9-3516DBF4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972545-6966-434C-B076-5B09997E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01" y="1899815"/>
            <a:ext cx="6092398" cy="140162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20E8902-4523-4DC3-828D-10D0A4B3EA3A}"/>
              </a:ext>
            </a:extLst>
          </p:cNvPr>
          <p:cNvSpPr txBox="1"/>
          <p:nvPr/>
        </p:nvSpPr>
        <p:spPr>
          <a:xfrm>
            <a:off x="2572438" y="722294"/>
            <a:ext cx="7047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16G</a:t>
            </a:r>
            <a:r>
              <a:rPr lang="zh-TW" altLang="en-US" sz="3200" dirty="0"/>
              <a:t>顯存跑不動，只好課金了，</a:t>
            </a:r>
            <a:r>
              <a:rPr lang="en-US" altLang="zh-TW" sz="3200" dirty="0"/>
              <a:t>52</a:t>
            </a:r>
            <a:r>
              <a:rPr lang="zh-TW" altLang="en-US" sz="3200" dirty="0"/>
              <a:t>美金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F63A70-CE0E-4B92-AD63-7C7D52C48DBE}"/>
              </a:ext>
            </a:extLst>
          </p:cNvPr>
          <p:cNvSpPr/>
          <p:nvPr/>
        </p:nvSpPr>
        <p:spPr>
          <a:xfrm>
            <a:off x="3230993" y="2600628"/>
            <a:ext cx="977153" cy="438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77CA93-0CF7-4DBC-9DC5-8CDC4C33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801" y="3894187"/>
            <a:ext cx="6092398" cy="17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FC424C-0393-4AC5-8B1A-F104A5F9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7ACC9F-7463-4B7C-8473-754532C9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31" y="1905715"/>
            <a:ext cx="3618727" cy="350823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DB93893-1608-4BD0-881A-C4860B4F85ED}"/>
              </a:ext>
            </a:extLst>
          </p:cNvPr>
          <p:cNvSpPr txBox="1"/>
          <p:nvPr/>
        </p:nvSpPr>
        <p:spPr>
          <a:xfrm>
            <a:off x="6155198" y="3198167"/>
            <a:ext cx="455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單純</a:t>
            </a:r>
            <a:r>
              <a:rPr lang="en-US" altLang="zh-TW" sz="2400" dirty="0"/>
              <a:t>inference </a:t>
            </a:r>
            <a:r>
              <a:rPr lang="zh-TW" altLang="en-US" sz="2400" dirty="0"/>
              <a:t>要</a:t>
            </a:r>
            <a:r>
              <a:rPr lang="en-US" altLang="zh-TW" sz="2400" dirty="0"/>
              <a:t>GPU RAM </a:t>
            </a:r>
            <a:r>
              <a:rPr lang="en-US" altLang="zh-TW" sz="2400" dirty="0">
                <a:solidFill>
                  <a:srgbClr val="FF0000"/>
                </a:solidFill>
              </a:rPr>
              <a:t>8.8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1D2E3D-753B-4060-A664-A1B19C9C3848}"/>
              </a:ext>
            </a:extLst>
          </p:cNvPr>
          <p:cNvSpPr/>
          <p:nvPr/>
        </p:nvSpPr>
        <p:spPr>
          <a:xfrm>
            <a:off x="0" y="2864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Inference </a:t>
            </a:r>
            <a:r>
              <a:rPr lang="zh-TW" altLang="en-US" sz="4000" dirty="0"/>
              <a:t>時的</a:t>
            </a:r>
            <a:r>
              <a:rPr lang="en-US" altLang="zh-TW" sz="4000" dirty="0"/>
              <a:t>GPU</a:t>
            </a:r>
            <a:r>
              <a:rPr lang="zh-TW" altLang="en-US" sz="4000" dirty="0"/>
              <a:t> </a:t>
            </a:r>
            <a:r>
              <a:rPr lang="en-US" altLang="zh-TW" sz="4000" dirty="0"/>
              <a:t>RAM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0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499D82-D4F0-4EE1-B0E4-08C9677D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6612A5-6723-41BF-A093-682107C2AFBE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訓練自己的資料集</a:t>
            </a:r>
            <a:r>
              <a:rPr lang="en-US" altLang="zh-TW" sz="4000" dirty="0"/>
              <a:t>(200</a:t>
            </a:r>
            <a:r>
              <a:rPr lang="zh-TW" altLang="en-US" sz="4000" dirty="0"/>
              <a:t>個中文指令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29BF9C-9CE1-4B82-948E-42464514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4" y="2427604"/>
            <a:ext cx="5477639" cy="15242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511F7C3-B298-4D5B-8983-8976F1F8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48" y="1314040"/>
            <a:ext cx="4220164" cy="47726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A6605A2-C524-4B6B-A0BD-C7DB97E30038}"/>
              </a:ext>
            </a:extLst>
          </p:cNvPr>
          <p:cNvSpPr/>
          <p:nvPr/>
        </p:nvSpPr>
        <p:spPr>
          <a:xfrm flipV="1">
            <a:off x="7075502" y="1325752"/>
            <a:ext cx="4140109" cy="1168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83FD2A-2A18-4C4A-AE5B-92A041167041}"/>
              </a:ext>
            </a:extLst>
          </p:cNvPr>
          <p:cNvSpPr/>
          <p:nvPr/>
        </p:nvSpPr>
        <p:spPr>
          <a:xfrm flipV="1">
            <a:off x="7075503" y="2494624"/>
            <a:ext cx="1606858" cy="22194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0950E-C971-427B-A8F9-CDDF604187F6}"/>
              </a:ext>
            </a:extLst>
          </p:cNvPr>
          <p:cNvSpPr txBox="1"/>
          <p:nvPr/>
        </p:nvSpPr>
        <p:spPr>
          <a:xfrm>
            <a:off x="9321553" y="3736679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FF00"/>
                </a:solidFill>
              </a:rPr>
              <a:t>花了</a:t>
            </a:r>
            <a:r>
              <a:rPr lang="en-US" altLang="zh-TW" dirty="0">
                <a:solidFill>
                  <a:srgbClr val="FFFF00"/>
                </a:solidFill>
              </a:rPr>
              <a:t>27</a:t>
            </a:r>
            <a:r>
              <a:rPr lang="zh-TW" altLang="en-US" dirty="0">
                <a:solidFill>
                  <a:srgbClr val="FFFF00"/>
                </a:solidFill>
              </a:rPr>
              <a:t>秒生成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A6C2A95-19E3-4988-B56F-D8925538A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84" y="4388102"/>
            <a:ext cx="3896269" cy="118126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876C567-8451-487A-A598-E37FC51DCB66}"/>
              </a:ext>
            </a:extLst>
          </p:cNvPr>
          <p:cNvSpPr txBox="1"/>
          <p:nvPr/>
        </p:nvSpPr>
        <p:spPr>
          <a:xfrm>
            <a:off x="2405879" y="1608347"/>
            <a:ext cx="1685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訓練</a:t>
            </a:r>
            <a:r>
              <a:rPr lang="en-US" altLang="zh-TW" dirty="0"/>
              <a:t>200</a:t>
            </a:r>
            <a:r>
              <a:rPr lang="zh-TW" altLang="en-US" dirty="0"/>
              <a:t>個任務</a:t>
            </a:r>
          </a:p>
        </p:txBody>
      </p:sp>
    </p:spTree>
    <p:extLst>
      <p:ext uri="{BB962C8B-B14F-4D97-AF65-F5344CB8AC3E}">
        <p14:creationId xmlns:p14="http://schemas.microsoft.com/office/powerpoint/2010/main" val="292680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5AAA33-7297-40A0-9A73-94DD4B27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3BD17-B8BE-4C33-8147-B706E46F08DE}"/>
              </a:ext>
            </a:extLst>
          </p:cNvPr>
          <p:cNvSpPr/>
          <p:nvPr/>
        </p:nvSpPr>
        <p:spPr>
          <a:xfrm>
            <a:off x="502022" y="1184275"/>
            <a:ext cx="10542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改進 </a:t>
            </a:r>
            <a:r>
              <a:rPr lang="en-US" altLang="zh-TW" sz="2400" dirty="0"/>
              <a:t>self-instruct</a:t>
            </a:r>
            <a:r>
              <a:rPr lang="zh-TW" altLang="en-US" sz="2400" dirty="0"/>
              <a:t> 的方法，生成</a:t>
            </a:r>
            <a:r>
              <a:rPr lang="en-US" altLang="zh-TW" sz="2400" dirty="0"/>
              <a:t>52K</a:t>
            </a:r>
            <a:r>
              <a:rPr lang="zh-TW" altLang="en-US" sz="2400" dirty="0"/>
              <a:t>筆資料，訓練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87EA6F-F587-4E68-B8F8-3260B15753B4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Alpaca</a:t>
            </a:r>
            <a:endParaRPr lang="zh-TW" altLang="en-US" sz="4000" dirty="0"/>
          </a:p>
        </p:txBody>
      </p:sp>
      <p:pic>
        <p:nvPicPr>
          <p:cNvPr id="6" name="Picture 2" descr="Alpaca pipeline">
            <a:extLst>
              <a:ext uri="{FF2B5EF4-FFF2-40B4-BE49-F238E27FC236}">
                <a16:creationId xmlns:a16="http://schemas.microsoft.com/office/drawing/2014/main" id="{27044C63-B942-4625-8D5E-7E30F124A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3" y="1780233"/>
            <a:ext cx="10677059" cy="444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0CAC9BA-53A7-4807-981B-25DAC11C83FC}"/>
              </a:ext>
            </a:extLst>
          </p:cNvPr>
          <p:cNvSpPr txBox="1"/>
          <p:nvPr/>
        </p:nvSpPr>
        <p:spPr>
          <a:xfrm>
            <a:off x="847118" y="414332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175</a:t>
            </a:r>
            <a:r>
              <a:rPr lang="zh-TW" altLang="en-US" dirty="0">
                <a:solidFill>
                  <a:srgbClr val="FF0000"/>
                </a:solidFill>
              </a:rPr>
              <a:t>個原生指令集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F89C05-C55F-44D4-82A1-4FC72F60B887}"/>
              </a:ext>
            </a:extLst>
          </p:cNvPr>
          <p:cNvSpPr txBox="1"/>
          <p:nvPr/>
        </p:nvSpPr>
        <p:spPr>
          <a:xfrm>
            <a:off x="4760812" y="390486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產生</a:t>
            </a:r>
            <a:r>
              <a:rPr lang="en-US" altLang="zh-TW" dirty="0">
                <a:solidFill>
                  <a:srgbClr val="FF0000"/>
                </a:solidFill>
              </a:rPr>
              <a:t>52K</a:t>
            </a:r>
            <a:r>
              <a:rPr lang="zh-TW" altLang="en-US" dirty="0">
                <a:solidFill>
                  <a:srgbClr val="FF0000"/>
                </a:solidFill>
              </a:rPr>
              <a:t> 個指令集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3B3512-C376-44C8-80DC-B2848436EBA3}"/>
              </a:ext>
            </a:extLst>
          </p:cNvPr>
          <p:cNvSpPr txBox="1"/>
          <p:nvPr/>
        </p:nvSpPr>
        <p:spPr>
          <a:xfrm>
            <a:off x="9789460" y="17802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個人模型</a:t>
            </a:r>
          </a:p>
        </p:txBody>
      </p:sp>
    </p:spTree>
    <p:extLst>
      <p:ext uri="{BB962C8B-B14F-4D97-AF65-F5344CB8AC3E}">
        <p14:creationId xmlns:p14="http://schemas.microsoft.com/office/powerpoint/2010/main" val="421402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09664DA-C747-4352-A279-E1CC2765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975351-7E47-4E0C-8F96-3D0D60B6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589" y="1767035"/>
            <a:ext cx="4430822" cy="385140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2A23365-F89D-4E5F-BD38-D4230C8F0731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訓練自己的資料集</a:t>
            </a:r>
            <a:r>
              <a:rPr lang="en-US" altLang="zh-TW" sz="4000" dirty="0"/>
              <a:t>(20000</a:t>
            </a:r>
            <a:r>
              <a:rPr lang="zh-TW" altLang="en-US" sz="4000" dirty="0"/>
              <a:t>個中文指令</a:t>
            </a:r>
            <a:r>
              <a:rPr lang="en-US" altLang="zh-TW" sz="4000" dirty="0"/>
              <a:t>)(1/5)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F4E7AD-D0DE-4716-BEE0-E4723E466264}"/>
              </a:ext>
            </a:extLst>
          </p:cNvPr>
          <p:cNvSpPr/>
          <p:nvPr/>
        </p:nvSpPr>
        <p:spPr>
          <a:xfrm flipV="1">
            <a:off x="3880589" y="1767034"/>
            <a:ext cx="4430822" cy="1173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CB5FF1-4D64-4E4D-9340-9D5B0CF98E9E}"/>
              </a:ext>
            </a:extLst>
          </p:cNvPr>
          <p:cNvSpPr/>
          <p:nvPr/>
        </p:nvSpPr>
        <p:spPr>
          <a:xfrm flipV="1">
            <a:off x="3880589" y="3086575"/>
            <a:ext cx="3353929" cy="4813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02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656B9F-6219-4DF0-B7D7-4E2F8E08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7FA49D-1CC4-4E22-AE7C-A25662D1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23" y="2106501"/>
            <a:ext cx="5468153" cy="264499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B5F21BC-0DF5-40B4-83CB-294DD656F3E0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訓練自己的資料集</a:t>
            </a:r>
            <a:r>
              <a:rPr lang="en-US" altLang="zh-TW" sz="4000" dirty="0"/>
              <a:t>(20000</a:t>
            </a:r>
            <a:r>
              <a:rPr lang="zh-TW" altLang="en-US" sz="4000" dirty="0"/>
              <a:t>個中文指令</a:t>
            </a:r>
            <a:r>
              <a:rPr lang="en-US" altLang="zh-TW" sz="4000" dirty="0"/>
              <a:t>)(2/5)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064D28-5D93-49BA-B3FB-380315ECD6C7}"/>
              </a:ext>
            </a:extLst>
          </p:cNvPr>
          <p:cNvSpPr/>
          <p:nvPr/>
        </p:nvSpPr>
        <p:spPr>
          <a:xfrm flipV="1">
            <a:off x="3361924" y="2850775"/>
            <a:ext cx="2545818" cy="578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60BF9E-9005-4B94-8A6C-D71550645358}"/>
              </a:ext>
            </a:extLst>
          </p:cNvPr>
          <p:cNvSpPr/>
          <p:nvPr/>
        </p:nvSpPr>
        <p:spPr>
          <a:xfrm flipV="1">
            <a:off x="3468213" y="3731082"/>
            <a:ext cx="5236516" cy="75999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376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631343-1B73-49E6-9707-E0EC63F9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C35844-E318-4A63-82F2-0519D382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07" y="1534049"/>
            <a:ext cx="3105583" cy="452500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14C6CC6-F704-4BFE-9DFA-F15A5CAC06B6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訓練自己的資料集</a:t>
            </a:r>
            <a:r>
              <a:rPr lang="en-US" altLang="zh-TW" sz="4000" dirty="0"/>
              <a:t>(20000</a:t>
            </a:r>
            <a:r>
              <a:rPr lang="zh-TW" altLang="en-US" sz="4000" dirty="0"/>
              <a:t>個中文指令</a:t>
            </a:r>
            <a:r>
              <a:rPr lang="en-US" altLang="zh-TW" sz="4000" dirty="0"/>
              <a:t>)(3/5)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2CA852-82C5-4F96-B904-31B22A59AE42}"/>
              </a:ext>
            </a:extLst>
          </p:cNvPr>
          <p:cNvSpPr/>
          <p:nvPr/>
        </p:nvSpPr>
        <p:spPr>
          <a:xfrm flipV="1">
            <a:off x="4543207" y="1534048"/>
            <a:ext cx="3105582" cy="1011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5F0A24-2D7D-4F1E-8270-B36B672C2FCD}"/>
              </a:ext>
            </a:extLst>
          </p:cNvPr>
          <p:cNvSpPr/>
          <p:nvPr/>
        </p:nvSpPr>
        <p:spPr>
          <a:xfrm flipV="1">
            <a:off x="4543207" y="2642956"/>
            <a:ext cx="3105582" cy="4677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06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5E0DF47-718C-4CCA-AD4D-78B2C921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0147197-0335-40A2-8E36-ED061C1C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76" y="1096151"/>
            <a:ext cx="2114845" cy="493463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B474B29-5644-4ABD-B96F-446A0DA94391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訓練自己的資料集</a:t>
            </a:r>
            <a:r>
              <a:rPr lang="en-US" altLang="zh-TW" sz="4000" dirty="0"/>
              <a:t>(20000</a:t>
            </a:r>
            <a:r>
              <a:rPr lang="zh-TW" altLang="en-US" sz="4000" dirty="0"/>
              <a:t>個中文指令</a:t>
            </a:r>
            <a:r>
              <a:rPr lang="en-US" altLang="zh-TW" sz="4000" dirty="0"/>
              <a:t>)(4/5)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4FB76-52BE-4D2A-9EFA-72EE21867C97}"/>
              </a:ext>
            </a:extLst>
          </p:cNvPr>
          <p:cNvSpPr/>
          <p:nvPr/>
        </p:nvSpPr>
        <p:spPr>
          <a:xfrm flipV="1">
            <a:off x="5038576" y="1096150"/>
            <a:ext cx="2114845" cy="1028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AC6333-665F-4617-BD7D-14EB8089BB0A}"/>
              </a:ext>
            </a:extLst>
          </p:cNvPr>
          <p:cNvSpPr/>
          <p:nvPr/>
        </p:nvSpPr>
        <p:spPr>
          <a:xfrm flipV="1">
            <a:off x="5038576" y="2237503"/>
            <a:ext cx="2114845" cy="4788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400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68F172-2ACA-4781-A718-9B9C27C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1C44A1-4829-4475-AB0B-F5477231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92" y="1814172"/>
            <a:ext cx="4058216" cy="377242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6215437-7263-4523-9319-BBA5CDFEF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65" y="1880128"/>
            <a:ext cx="5052204" cy="348427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AFD405-FA74-4A07-9FF4-9E970733B6E0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訓練自己的資料集</a:t>
            </a:r>
            <a:r>
              <a:rPr lang="en-US" altLang="zh-TW" sz="4000" dirty="0"/>
              <a:t>(20000</a:t>
            </a:r>
            <a:r>
              <a:rPr lang="zh-TW" altLang="en-US" sz="4000" dirty="0"/>
              <a:t>個中文指令</a:t>
            </a:r>
            <a:r>
              <a:rPr lang="en-US" altLang="zh-TW" sz="4000" dirty="0"/>
              <a:t>)(5/5)</a:t>
            </a:r>
            <a:endParaRPr lang="zh-TW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37D43-14F8-499B-AD92-069B69EBA615}"/>
              </a:ext>
            </a:extLst>
          </p:cNvPr>
          <p:cNvSpPr/>
          <p:nvPr/>
        </p:nvSpPr>
        <p:spPr>
          <a:xfrm flipV="1">
            <a:off x="1323691" y="1814171"/>
            <a:ext cx="4058215" cy="973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4D7BD9-588E-48A9-BAB6-07EF9F8597DB}"/>
              </a:ext>
            </a:extLst>
          </p:cNvPr>
          <p:cNvSpPr/>
          <p:nvPr/>
        </p:nvSpPr>
        <p:spPr>
          <a:xfrm flipV="1">
            <a:off x="1323691" y="2864808"/>
            <a:ext cx="4058215" cy="56419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D92771-01ED-4FCA-9FC8-6D3E56E7A00D}"/>
              </a:ext>
            </a:extLst>
          </p:cNvPr>
          <p:cNvSpPr/>
          <p:nvPr/>
        </p:nvSpPr>
        <p:spPr>
          <a:xfrm flipV="1">
            <a:off x="6274163" y="1880127"/>
            <a:ext cx="5052204" cy="1221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BD6B0F-02C7-476C-A54F-85AFFEBE09C1}"/>
              </a:ext>
            </a:extLst>
          </p:cNvPr>
          <p:cNvSpPr/>
          <p:nvPr/>
        </p:nvSpPr>
        <p:spPr>
          <a:xfrm flipV="1">
            <a:off x="6274163" y="3255244"/>
            <a:ext cx="5052204" cy="61629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809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1C0505A-F7F5-43A6-A9A9-BA78EB3C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A1A7FF7-9784-4E83-8B6C-8274053D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30" y="1801139"/>
            <a:ext cx="4146712" cy="362573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871AA59-6400-43B4-A5B6-E2A2601C47EB}"/>
              </a:ext>
            </a:extLst>
          </p:cNvPr>
          <p:cNvSpPr txBox="1"/>
          <p:nvPr/>
        </p:nvSpPr>
        <p:spPr>
          <a:xfrm>
            <a:off x="0" y="34843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不重要的小知識，</a:t>
            </a:r>
            <a:r>
              <a:rPr lang="en-US" altLang="zh-TW" sz="3200" dirty="0"/>
              <a:t>llama</a:t>
            </a:r>
            <a:r>
              <a:rPr lang="zh-TW" altLang="en-US" sz="3200" dirty="0"/>
              <a:t>跟</a:t>
            </a:r>
            <a:r>
              <a:rPr lang="en-US" altLang="zh-TW" sz="3200" dirty="0"/>
              <a:t>alpaca</a:t>
            </a:r>
            <a:r>
              <a:rPr lang="zh-TW" altLang="en-US" sz="3200" dirty="0"/>
              <a:t>都是羊駝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9788C2-08CF-40E7-A350-1B821D287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41" y="1801138"/>
            <a:ext cx="4198944" cy="36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8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E903DE-6F77-41EC-BDF0-FBA47F14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9E1228-ED84-463A-BDDE-D6996394A2DA}"/>
              </a:ext>
            </a:extLst>
          </p:cNvPr>
          <p:cNvSpPr/>
          <p:nvPr/>
        </p:nvSpPr>
        <p:spPr>
          <a:xfrm>
            <a:off x="1649505" y="1047286"/>
            <a:ext cx="88929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根據以下文章創作指令集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: 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　這株淡水青心靜靜佇立於淡水蕃薯里水碓王家的茶園，今日「新合益農藝坊」往仙媽廟上坡約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400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公尺處。淡水蕃薯里王壽喜里長他是在淡水地區的茶園有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900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公頃規模盛況消逝後，民國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66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年（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1977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）再回頭重建茶園的有心人，他特別留存這株淡水青心茶樹，來延續淡水茶人熱愛家園的一份情。 　早期，清代或外籍茶商的資料對引進臺灣茶樹的種源、類別並未明確記錄。而在明治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28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年（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1895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）以後，臺灣總督府民政局殖產部臨時臺灣舊慣調查會透過長短期的訪查，記錄臺灣茶種的演變，才能有系統的追本溯源，成為茶種改良的依據。 　日治明治時代後期（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1900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年代），臺灣茶種的分類，分為烏龍種及雜種兩大類，烏龍種細分為青心、紅心、白心、埔心等四種。青心、紅心、白心是以嫩芽呈現色澤來分別；埔心種又名蒔茶、茱茶，是烏龍種子的變種，雜種分為竹葉、枝蘭、白毛猴、黃柑四種，竹葉、枝蘭類似埔心，白毛猴的嫩芽密生茸毛，黃柑類近阿薩姆種。青心、紅心、白心性質較近，不過採茶的時間則各有不同；白心在農曆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3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月清明前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10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天，紅心為清明前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5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天，青心在清明後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5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天，到大正年間（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1920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年代）雜種則增加大冇（臺語讀音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pan )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種，分為青心大冇、黃心大冇二小類。 　這些茶種在臺灣總督府殖產局的茶樹栽培實驗場不斷試驗改良下，形成青心烏龍、硬枝紅心、青心大冇、大葉烏龍為主要種植品種。臺灣總督府茶樹栽培試驗場針對淡水、三芝的氣候、土壤，改良青心種，並特別冠上地名，這便是淡水茶農最縈繞於心的「淡水青心」。 　淡水青心是青心種的改良型，茶樹高、屬於直立型，枝葉較密，葉細長似不知春種，葉片面積大，長度為濶的三倍，花萼及花瓣較不知春大，葉面成波狀，反轉度大，內折度也大，茶芽茸毛少，茶芽萌芽期較早，葉茅芽色綠，結果較少。但是抗蟲能力弱、耐旱性也弱，最適合製作包種茶。 　民國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40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年代（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1950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年代）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《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台北縣志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》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農業志記載，淡水青心已列為淡水、三芝一帶最好的在地品種，曾廣泛植栽。不過，民國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60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年代（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1970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年代）因農業轉型，茶園逐年休耕、廢耕，到民國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80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年代（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1990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年代）淡水僅剩數公頃的茶園，民國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89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年（</a:t>
            </a:r>
            <a:r>
              <a:rPr lang="en-US" altLang="zh-TW" sz="1400" dirty="0">
                <a:solidFill>
                  <a:srgbClr val="343541"/>
                </a:solidFill>
                <a:latin typeface="Söhne"/>
              </a:rPr>
              <a:t>2000</a:t>
            </a:r>
            <a:r>
              <a:rPr lang="zh-TW" altLang="en-US" sz="1400" dirty="0">
                <a:solidFill>
                  <a:srgbClr val="343541"/>
                </a:solidFill>
                <a:latin typeface="Söhne"/>
              </a:rPr>
              <a:t>）以後，蕃薯里長王壽喜感到祖父王炒創立水碓茶工廠的辛勤歲月，決定重建茶園，將蕃薯寮水碓的農地重闢為茶園，並特別將一株「淡水青心」移植到新茶園一角，作為歷史的記憶。這個茶園是淡水學生校外體驗最好的場域，而這株的淡水青心更成為淡水茶產業黃金年代的最好見證。</a:t>
            </a:r>
            <a:endParaRPr lang="zh-TW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36B36C-DD9F-47A0-99C1-EDA81C9808E7}"/>
              </a:ext>
            </a:extLst>
          </p:cNvPr>
          <p:cNvSpPr/>
          <p:nvPr/>
        </p:nvSpPr>
        <p:spPr>
          <a:xfrm>
            <a:off x="-1" y="214264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自己用文章收集資料集</a:t>
            </a:r>
          </a:p>
        </p:txBody>
      </p:sp>
    </p:spTree>
    <p:extLst>
      <p:ext uri="{BB962C8B-B14F-4D97-AF65-F5344CB8AC3E}">
        <p14:creationId xmlns:p14="http://schemas.microsoft.com/office/powerpoint/2010/main" val="2146036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4B5327-786D-418B-8773-0335433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7A6358-A3D9-4872-B9D8-E9463F6C2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93" y="394169"/>
            <a:ext cx="6562384" cy="56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1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5151F8-4FAF-40FC-BA1D-01187DE1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DDDD90-3149-46C2-8D1B-8C92E1BD9259}"/>
              </a:ext>
            </a:extLst>
          </p:cNvPr>
          <p:cNvSpPr/>
          <p:nvPr/>
        </p:nvSpPr>
        <p:spPr>
          <a:xfrm>
            <a:off x="1594315" y="1510623"/>
            <a:ext cx="90033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</a:rPr>
              <a:t>MICRO_BATCH_SIZE</a:t>
            </a:r>
            <a:r>
              <a:rPr lang="zh-TW" altLang="en-US" dirty="0"/>
              <a:t>：微批次大小。在訓練過程中用於</a:t>
            </a:r>
            <a:r>
              <a:rPr lang="zh-TW" altLang="en-US" dirty="0">
                <a:solidFill>
                  <a:srgbClr val="0000FF"/>
                </a:solidFill>
              </a:rPr>
              <a:t>分割批次</a:t>
            </a:r>
            <a:r>
              <a:rPr lang="zh-TW" altLang="en-US" dirty="0"/>
              <a:t>的參數。為</a:t>
            </a:r>
            <a:r>
              <a:rPr lang="en-US" altLang="zh-TW" dirty="0"/>
              <a:t>8</a:t>
            </a:r>
            <a:r>
              <a:rPr lang="zh-TW" altLang="en-US" dirty="0"/>
              <a:t>時，意味著每個批次將被分成</a:t>
            </a:r>
            <a:r>
              <a:rPr lang="en-US" altLang="zh-TW" dirty="0"/>
              <a:t>8</a:t>
            </a:r>
            <a:r>
              <a:rPr lang="zh-TW" altLang="en-US" dirty="0"/>
              <a:t>個微批次。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BATCH_SIZE</a:t>
            </a:r>
            <a:r>
              <a:rPr lang="zh-TW" altLang="en-US" dirty="0"/>
              <a:t>：批次大小。在訓練過程中一次處理的樣本數量。為</a:t>
            </a:r>
            <a:r>
              <a:rPr lang="en-US" altLang="zh-TW" dirty="0"/>
              <a:t>128</a:t>
            </a:r>
            <a:r>
              <a:rPr lang="zh-TW" altLang="en-US" dirty="0"/>
              <a:t>時，每次處理</a:t>
            </a:r>
            <a:r>
              <a:rPr lang="en-US" altLang="zh-TW" dirty="0"/>
              <a:t>128</a:t>
            </a:r>
            <a:r>
              <a:rPr lang="zh-TW" altLang="en-US" dirty="0"/>
              <a:t>個樣本。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GRADIENT_ACCUMULATION_STEPS</a:t>
            </a:r>
            <a:r>
              <a:rPr lang="zh-TW" altLang="en-US" dirty="0"/>
              <a:t>：梯度累積步數。這是一個用於在訓練過程中累積梯度更新的參數。在這個設置中，</a:t>
            </a:r>
            <a:r>
              <a:rPr lang="en-US" altLang="zh-TW" dirty="0"/>
              <a:t>GRADIENT_ACCUMULATION_STEPS</a:t>
            </a:r>
            <a:r>
              <a:rPr lang="zh-TW" altLang="en-US" dirty="0"/>
              <a:t>的值是</a:t>
            </a:r>
            <a:r>
              <a:rPr lang="en-US" altLang="zh-TW" dirty="0"/>
              <a:t>BATCH_SIZE</a:t>
            </a:r>
            <a:r>
              <a:rPr lang="zh-TW" altLang="en-US" dirty="0"/>
              <a:t>除以</a:t>
            </a:r>
            <a:r>
              <a:rPr lang="en-US" altLang="zh-TW" dirty="0"/>
              <a:t>MICRO_BATCH_SIZE</a:t>
            </a:r>
            <a:r>
              <a:rPr lang="zh-TW" altLang="en-US" dirty="0"/>
              <a:t>，即</a:t>
            </a:r>
            <a:r>
              <a:rPr lang="en-US" altLang="zh-TW" dirty="0"/>
              <a:t>128</a:t>
            </a:r>
            <a:r>
              <a:rPr lang="zh-TW" altLang="en-US" dirty="0"/>
              <a:t>除以</a:t>
            </a:r>
            <a:r>
              <a:rPr lang="en-US" altLang="zh-TW" dirty="0"/>
              <a:t>8</a:t>
            </a:r>
            <a:r>
              <a:rPr lang="zh-TW" altLang="en-US" dirty="0"/>
              <a:t>，得到</a:t>
            </a:r>
            <a:r>
              <a:rPr lang="en-US" altLang="zh-TW" dirty="0"/>
              <a:t>16</a:t>
            </a:r>
            <a:r>
              <a:rPr lang="zh-TW" altLang="en-US" dirty="0"/>
              <a:t>。這表示需要</a:t>
            </a:r>
            <a:r>
              <a:rPr lang="zh-TW" altLang="en-US" dirty="0">
                <a:solidFill>
                  <a:srgbClr val="0000FF"/>
                </a:solidFill>
              </a:rPr>
              <a:t>將</a:t>
            </a:r>
            <a:r>
              <a:rPr lang="en-US" altLang="zh-TW" dirty="0">
                <a:solidFill>
                  <a:srgbClr val="0000FF"/>
                </a:solidFill>
              </a:rPr>
              <a:t>16</a:t>
            </a:r>
            <a:r>
              <a:rPr lang="zh-TW" altLang="en-US" dirty="0">
                <a:solidFill>
                  <a:srgbClr val="0000FF"/>
                </a:solidFill>
              </a:rPr>
              <a:t>個微批次的梯度更新</a:t>
            </a:r>
            <a:r>
              <a:rPr lang="zh-TW" altLang="en-US" dirty="0"/>
              <a:t>合併為一個批次的梯度更新。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EPOCHS</a:t>
            </a:r>
            <a:r>
              <a:rPr lang="zh-TW" altLang="en-US" dirty="0"/>
              <a:t>：訓練的迭代數。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LEARNING_RATE</a:t>
            </a:r>
            <a:r>
              <a:rPr lang="zh-TW" altLang="en-US" dirty="0"/>
              <a:t>：學習速率。</a:t>
            </a:r>
          </a:p>
        </p:txBody>
      </p:sp>
    </p:spTree>
    <p:extLst>
      <p:ext uri="{BB962C8B-B14F-4D97-AF65-F5344CB8AC3E}">
        <p14:creationId xmlns:p14="http://schemas.microsoft.com/office/powerpoint/2010/main" val="395380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1FC3DE-10B8-472C-8F17-8301B31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72628C-3CD5-44A4-BC61-9592F22D1801}"/>
              </a:ext>
            </a:extLst>
          </p:cNvPr>
          <p:cNvSpPr/>
          <p:nvPr/>
        </p:nvSpPr>
        <p:spPr>
          <a:xfrm>
            <a:off x="1748117" y="1443841"/>
            <a:ext cx="9143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CUTOFF_LEN</a:t>
            </a:r>
            <a:r>
              <a:rPr lang="zh-TW" altLang="en-US" dirty="0"/>
              <a:t>：截斷長度。這是一個截斷文本長度的參數。在這個設置中，</a:t>
            </a:r>
            <a:r>
              <a:rPr lang="en-US" altLang="zh-TW" dirty="0"/>
              <a:t>CUTOFF_LEN</a:t>
            </a:r>
            <a:r>
              <a:rPr lang="zh-TW" altLang="en-US" dirty="0"/>
              <a:t>為</a:t>
            </a:r>
            <a:r>
              <a:rPr lang="en-US" altLang="zh-TW" dirty="0"/>
              <a:t>256</a:t>
            </a:r>
            <a:r>
              <a:rPr lang="zh-TW" altLang="en-US" dirty="0"/>
              <a:t>，這表示文本將被截斷為</a:t>
            </a:r>
            <a:r>
              <a:rPr lang="en-US" altLang="zh-TW" dirty="0"/>
              <a:t>256</a:t>
            </a:r>
            <a:r>
              <a:rPr lang="zh-TW" altLang="en-US" dirty="0"/>
              <a:t>個標記。該值被選擇為能夠捕獲約</a:t>
            </a:r>
            <a:r>
              <a:rPr lang="en-US" altLang="zh-TW" dirty="0"/>
              <a:t>96%</a:t>
            </a:r>
            <a:r>
              <a:rPr lang="zh-TW" altLang="en-US" dirty="0"/>
              <a:t>的數據。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LORA_R</a:t>
            </a:r>
            <a:r>
              <a:rPr lang="zh-TW" altLang="en-US" dirty="0"/>
              <a:t>：</a:t>
            </a:r>
            <a:r>
              <a:rPr lang="en-US" altLang="zh-TW" dirty="0"/>
              <a:t>LORA</a:t>
            </a:r>
            <a:r>
              <a:rPr lang="zh-TW" altLang="en-US" dirty="0"/>
              <a:t>模型的</a:t>
            </a:r>
            <a:r>
              <a:rPr lang="en-US" altLang="zh-TW" dirty="0"/>
              <a:t>R</a:t>
            </a:r>
            <a:r>
              <a:rPr lang="zh-TW" altLang="en-US" dirty="0"/>
              <a:t>值。</a:t>
            </a:r>
            <a:r>
              <a:rPr lang="en-US" altLang="zh-TW" dirty="0"/>
              <a:t>LORA</a:t>
            </a:r>
            <a:r>
              <a:rPr lang="zh-TW" altLang="en-US" dirty="0"/>
              <a:t>（</a:t>
            </a:r>
            <a:r>
              <a:rPr lang="en-US" altLang="zh-TW" dirty="0"/>
              <a:t>Low-rank Attention</a:t>
            </a:r>
            <a:r>
              <a:rPr lang="zh-TW" altLang="en-US" dirty="0"/>
              <a:t>）是一種注意力機制，用於減少計算和記憶體需求。在這個設置中，</a:t>
            </a:r>
            <a:r>
              <a:rPr lang="en-US" altLang="zh-TW" dirty="0"/>
              <a:t>LORA_R</a:t>
            </a:r>
            <a:r>
              <a:rPr lang="zh-TW" altLang="en-US" dirty="0"/>
              <a:t>為</a:t>
            </a:r>
            <a:r>
              <a:rPr lang="en-US" altLang="zh-TW" dirty="0"/>
              <a:t>4</a:t>
            </a:r>
            <a:r>
              <a:rPr lang="zh-TW" altLang="en-US" dirty="0"/>
              <a:t>，表示</a:t>
            </a:r>
            <a:r>
              <a:rPr lang="en-US" altLang="zh-TW" dirty="0"/>
              <a:t>LORA</a:t>
            </a:r>
            <a:r>
              <a:rPr lang="zh-TW" altLang="en-US" dirty="0"/>
              <a:t>的低秩矩陣近似中的</a:t>
            </a:r>
            <a:r>
              <a:rPr lang="en-US" altLang="zh-TW" dirty="0"/>
              <a:t>R</a:t>
            </a:r>
            <a:r>
              <a:rPr lang="zh-TW" altLang="en-US" dirty="0"/>
              <a:t>值為</a:t>
            </a:r>
            <a:r>
              <a:rPr lang="en-US" altLang="zh-TW" dirty="0"/>
              <a:t>4</a:t>
            </a:r>
            <a:r>
              <a:rPr lang="zh-TW" altLang="en-US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LORA_ALPHA</a:t>
            </a:r>
            <a:r>
              <a:rPr lang="zh-TW" altLang="en-US" dirty="0"/>
              <a:t>：</a:t>
            </a:r>
            <a:r>
              <a:rPr lang="en-US" altLang="zh-TW" dirty="0"/>
              <a:t>LORA</a:t>
            </a:r>
            <a:r>
              <a:rPr lang="zh-TW" altLang="en-US" dirty="0"/>
              <a:t>模型的</a:t>
            </a:r>
            <a:r>
              <a:rPr lang="en-US" altLang="zh-TW" dirty="0"/>
              <a:t>α</a:t>
            </a:r>
            <a:r>
              <a:rPr lang="zh-TW" altLang="en-US" dirty="0"/>
              <a:t>值。這是一個用於計算注意力權重的超參數。在這個設置中，</a:t>
            </a:r>
            <a:r>
              <a:rPr lang="en-US" altLang="zh-TW" dirty="0"/>
              <a:t>LORA_ALPHA</a:t>
            </a:r>
            <a:r>
              <a:rPr lang="zh-TW" altLang="en-US" dirty="0"/>
              <a:t>為</a:t>
            </a:r>
            <a:r>
              <a:rPr lang="en-US" altLang="zh-TW" dirty="0"/>
              <a:t>16</a:t>
            </a:r>
            <a:r>
              <a:rPr lang="zh-TW" altLang="en-US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LORA_DROPOUT</a:t>
            </a:r>
            <a:r>
              <a:rPr lang="zh-TW" altLang="en-US" dirty="0"/>
              <a:t>：</a:t>
            </a:r>
            <a:r>
              <a:rPr lang="en-US" altLang="zh-TW" dirty="0"/>
              <a:t>LORA</a:t>
            </a:r>
            <a:r>
              <a:rPr lang="zh-TW" altLang="en-US" dirty="0"/>
              <a:t>模型的丟棄率。這是一個用於控制神經元隨機丟棄的機制，以減少過擬合的參數。在這個設置中，</a:t>
            </a:r>
            <a:r>
              <a:rPr lang="en-US" altLang="zh-TW" dirty="0"/>
              <a:t>LORA_DROPOUT</a:t>
            </a:r>
            <a:r>
              <a:rPr lang="zh-TW" altLang="en-US" dirty="0"/>
              <a:t>為</a:t>
            </a:r>
            <a:r>
              <a:rPr lang="en-US" altLang="zh-TW" dirty="0"/>
              <a:t>0.05</a:t>
            </a:r>
            <a:r>
              <a:rPr lang="zh-TW" altLang="en-US" dirty="0"/>
              <a:t>，表示在訓練過程中，每個神經元有</a:t>
            </a:r>
            <a:r>
              <a:rPr lang="en-US" altLang="zh-TW" dirty="0"/>
              <a:t>5%</a:t>
            </a:r>
            <a:r>
              <a:rPr lang="zh-TW" altLang="en-US" dirty="0"/>
              <a:t>的概率被丟棄。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總結起來，這些設置參數在訓練過程中控制了微批次大小、批次大小、梯度累積步數、訓練輪數、學習率、文本截斷長度以及</a:t>
            </a:r>
            <a:r>
              <a:rPr lang="en-US" altLang="zh-TW" dirty="0"/>
              <a:t>LORA</a:t>
            </a:r>
            <a:r>
              <a:rPr lang="zh-TW" altLang="en-US" dirty="0"/>
              <a:t>模型中的一些超參數。這些設置的具體值可能基於特定的需求和模型設計選擇。</a:t>
            </a:r>
          </a:p>
        </p:txBody>
      </p:sp>
    </p:spTree>
    <p:extLst>
      <p:ext uri="{BB962C8B-B14F-4D97-AF65-F5344CB8AC3E}">
        <p14:creationId xmlns:p14="http://schemas.microsoft.com/office/powerpoint/2010/main" val="311551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16CB8D-337D-4F81-9A8D-83748F47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0C7FE32-1E82-449A-88E9-A5DF5B410019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52K</a:t>
            </a:r>
            <a:r>
              <a:rPr lang="zh-TW" altLang="en-US" sz="4000" dirty="0"/>
              <a:t> 怎麼產生</a:t>
            </a:r>
          </a:p>
        </p:txBody>
      </p:sp>
      <p:pic>
        <p:nvPicPr>
          <p:cNvPr id="1026" name="Picture 2" descr="https://raw.githubusercontent.com/tatsu-lab/stanford_alpaca/main/assets/parse_analysis.png">
            <a:extLst>
              <a:ext uri="{FF2B5EF4-FFF2-40B4-BE49-F238E27FC236}">
                <a16:creationId xmlns:a16="http://schemas.microsoft.com/office/drawing/2014/main" id="{E826791E-CF89-4AE5-A050-9C5FA785E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2" y="2247235"/>
            <a:ext cx="3003177" cy="29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284A98-B837-4034-83E5-F852998A3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7"/>
          <a:stretch/>
        </p:blipFill>
        <p:spPr>
          <a:xfrm>
            <a:off x="3903104" y="1319041"/>
            <a:ext cx="3994802" cy="474202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1ABE1A-8D90-4C6C-A937-A626CE194DD5}"/>
              </a:ext>
            </a:extLst>
          </p:cNvPr>
          <p:cNvSpPr/>
          <p:nvPr/>
        </p:nvSpPr>
        <p:spPr>
          <a:xfrm>
            <a:off x="1237129" y="2330823"/>
            <a:ext cx="744071" cy="8785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AE134-6A60-4F89-A2CB-8FA9F446449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981200" y="1290979"/>
            <a:ext cx="1921904" cy="1479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A420A3C-4100-4012-9ECF-9DE9E4B4262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81200" y="2770094"/>
            <a:ext cx="1921904" cy="3319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701AF9-83E1-48FA-BAD9-7D24082F85E6}"/>
              </a:ext>
            </a:extLst>
          </p:cNvPr>
          <p:cNvSpPr txBox="1"/>
          <p:nvPr/>
        </p:nvSpPr>
        <p:spPr>
          <a:xfrm>
            <a:off x="907829" y="166621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175</a:t>
            </a:r>
            <a:r>
              <a:rPr lang="zh-TW" altLang="en-US" dirty="0"/>
              <a:t>個人工設定指令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77CCC8A-70B3-48B1-BB90-94CCDEA10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673" y="2502833"/>
            <a:ext cx="2202556" cy="144584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34C57FB-1C12-466A-B866-61F6F38A9712}"/>
              </a:ext>
            </a:extLst>
          </p:cNvPr>
          <p:cNvSpPr txBox="1"/>
          <p:nvPr/>
        </p:nvSpPr>
        <p:spPr>
          <a:xfrm>
            <a:off x="9678826" y="461344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相似度</a:t>
            </a:r>
            <a:r>
              <a:rPr lang="en-US" altLang="zh-TW" dirty="0"/>
              <a:t>&lt;0.7</a:t>
            </a:r>
            <a:endParaRPr lang="zh-TW" altLang="en-US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3F93C13A-B9D0-424E-912D-6E82E98D5562}"/>
              </a:ext>
            </a:extLst>
          </p:cNvPr>
          <p:cNvCxnSpPr>
            <a:stCxn id="14" idx="2"/>
            <a:endCxn id="14" idx="0"/>
          </p:cNvCxnSpPr>
          <p:nvPr/>
        </p:nvCxnSpPr>
        <p:spPr>
          <a:xfrm rot="5400000" flipH="1">
            <a:off x="9610026" y="3225758"/>
            <a:ext cx="1445849" cy="12700"/>
          </a:xfrm>
          <a:prstGeom prst="bentConnector5">
            <a:avLst>
              <a:gd name="adj1" fmla="val -35032"/>
              <a:gd name="adj2" fmla="val 10471480"/>
              <a:gd name="adj3" fmla="val 1288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3E520E-524D-4A07-8F69-19E3AD320634}"/>
              </a:ext>
            </a:extLst>
          </p:cNvPr>
          <p:cNvSpPr txBox="1"/>
          <p:nvPr/>
        </p:nvSpPr>
        <p:spPr>
          <a:xfrm>
            <a:off x="9471114" y="518151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收集到</a:t>
            </a:r>
            <a:r>
              <a:rPr lang="en-US" altLang="zh-TW" dirty="0"/>
              <a:t>52K</a:t>
            </a:r>
            <a:r>
              <a:rPr lang="zh-TW" altLang="en-US" dirty="0"/>
              <a:t>為止</a:t>
            </a:r>
          </a:p>
        </p:txBody>
      </p:sp>
    </p:spTree>
    <p:extLst>
      <p:ext uri="{BB962C8B-B14F-4D97-AF65-F5344CB8AC3E}">
        <p14:creationId xmlns:p14="http://schemas.microsoft.com/office/powerpoint/2010/main" val="2564754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930BA4-8D6E-488D-BA41-F111DA6F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A35A23-7085-406C-A90F-44A2807589D8}"/>
              </a:ext>
            </a:extLst>
          </p:cNvPr>
          <p:cNvSpPr txBox="1"/>
          <p:nvPr/>
        </p:nvSpPr>
        <p:spPr>
          <a:xfrm>
            <a:off x="5036375" y="268941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參考資料</a:t>
            </a:r>
            <a:r>
              <a:rPr lang="en-US" altLang="zh-TW" sz="3200" dirty="0"/>
              <a:t>: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033190-DF18-4E24-A6BD-5472568AC0A8}"/>
              </a:ext>
            </a:extLst>
          </p:cNvPr>
          <p:cNvSpPr txBox="1"/>
          <p:nvPr/>
        </p:nvSpPr>
        <p:spPr>
          <a:xfrm>
            <a:off x="806824" y="1237129"/>
            <a:ext cx="916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Alpaca:</a:t>
            </a:r>
            <a:r>
              <a:rPr lang="en-US" altLang="zh-TW" dirty="0" err="1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://crfm.stanford.edu/2023/03/13/alpaca.html</a:t>
            </a:r>
            <a:endParaRPr lang="en-US" altLang="zh-TW" dirty="0"/>
          </a:p>
          <a:p>
            <a:r>
              <a:rPr lang="en-US" altLang="zh-TW" dirty="0"/>
              <a:t>Self-instruction :</a:t>
            </a:r>
            <a:r>
              <a:rPr lang="en-US" altLang="zh-TW" dirty="0">
                <a:hlinkClick r:id="rId3"/>
              </a:rPr>
              <a:t>https://arxiv.org/pdf/2212.10560.pdf</a:t>
            </a:r>
            <a:endParaRPr lang="en-US" altLang="zh-TW" dirty="0"/>
          </a:p>
          <a:p>
            <a:r>
              <a:rPr lang="en-US" altLang="zh-TW" dirty="0" err="1"/>
              <a:t>LLaMA:</a:t>
            </a:r>
            <a:r>
              <a:rPr lang="en-US" altLang="zh-TW" dirty="0" err="1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://arxiv.org/pdf/2302.13971.pdf</a:t>
            </a:r>
            <a:endParaRPr lang="en-US" altLang="zh-TW" dirty="0"/>
          </a:p>
          <a:p>
            <a:r>
              <a:rPr lang="en-US" altLang="zh-TW" dirty="0"/>
              <a:t>PEFT: </a:t>
            </a:r>
            <a:r>
              <a:rPr lang="en-US" altLang="zh-TW" dirty="0">
                <a:hlinkClick r:id="rId5"/>
              </a:rPr>
              <a:t>https://github.com/huggingface/peft</a:t>
            </a:r>
            <a:endParaRPr lang="en-US" altLang="zh-TW" dirty="0"/>
          </a:p>
          <a:p>
            <a:r>
              <a:rPr lang="en-US" altLang="zh-TW" dirty="0"/>
              <a:t>Fine tune </a:t>
            </a:r>
            <a:r>
              <a:rPr lang="en-US" altLang="zh-TW" dirty="0" err="1"/>
              <a:t>LLaMA</a:t>
            </a:r>
            <a:r>
              <a:rPr lang="en-US" altLang="zh-TW" dirty="0"/>
              <a:t> (</a:t>
            </a:r>
            <a:r>
              <a:rPr lang="en-US" altLang="zh-TW" dirty="0" err="1"/>
              <a:t>colab</a:t>
            </a:r>
            <a:r>
              <a:rPr lang="en-US" altLang="zh-TW" dirty="0"/>
              <a:t> code):</a:t>
            </a:r>
          </a:p>
          <a:p>
            <a:r>
              <a:rPr lang="en-US" altLang="zh-TW" dirty="0">
                <a:hlinkClick r:id="rId6"/>
              </a:rPr>
              <a:t>https://colab.research.google.com/drive/1QvtrJpikkkNKSbwwG766SIGbBw2TQRd5?usp=sharing#scrollTo=PS4vkPTtdj_T&amp;uniqifier=1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怎麼</a:t>
            </a:r>
            <a:r>
              <a:rPr lang="en-US" altLang="zh-TW" dirty="0"/>
              <a:t>Fine tune </a:t>
            </a:r>
            <a:r>
              <a:rPr lang="en-US" altLang="zh-TW" dirty="0" err="1"/>
              <a:t>LLaMA</a:t>
            </a:r>
            <a:r>
              <a:rPr lang="en-US" altLang="zh-TW" dirty="0"/>
              <a:t> </a:t>
            </a:r>
            <a:r>
              <a:rPr lang="zh-TW" altLang="en-US" dirty="0"/>
              <a:t>影片介紹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>
                <a:hlinkClick r:id="rId7"/>
              </a:rPr>
              <a:t>https://www.youtube.com/watch?v=bTzM45kaK44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剛開始裝</a:t>
            </a:r>
            <a:r>
              <a:rPr lang="en-US" altLang="zh-TW" dirty="0"/>
              <a:t>python10</a:t>
            </a:r>
            <a:r>
              <a:rPr lang="zh-TW" altLang="en-US" dirty="0"/>
              <a:t>時有點</a:t>
            </a:r>
            <a:r>
              <a:rPr lang="en-US" altLang="zh-TW" dirty="0" err="1"/>
              <a:t>ctype</a:t>
            </a:r>
            <a:r>
              <a:rPr lang="zh-TW" altLang="en-US" dirty="0"/>
              <a:t>問題的解法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>
                <a:hlinkClick r:id="rId8"/>
              </a:rPr>
              <a:t>https://discourse.mc-stan.org/t/dll-issue-using-cmdstanpy-on-win10-with-jupyter-importerror-dll-load-failed-while-importing-ctypes/27927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969A3D-9DAB-41F0-9AC2-BD4DE3287716}"/>
              </a:ext>
            </a:extLst>
          </p:cNvPr>
          <p:cNvSpPr txBox="1"/>
          <p:nvPr/>
        </p:nvSpPr>
        <p:spPr>
          <a:xfrm>
            <a:off x="806824" y="5433020"/>
            <a:ext cx="4800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爬蟲</a:t>
            </a:r>
            <a:r>
              <a:rPr lang="en-US" altLang="zh-TW" dirty="0" err="1"/>
              <a:t>ChatGPT</a:t>
            </a:r>
            <a:endParaRPr lang="en-US" altLang="zh-TW" dirty="0">
              <a:hlinkClick r:id="rId9"/>
            </a:endParaRPr>
          </a:p>
          <a:p>
            <a:r>
              <a:rPr lang="zh-TW" altLang="en-US" dirty="0">
                <a:hlinkClick r:id="rId9"/>
              </a:rPr>
              <a:t>https://www.youtube.com/watch?v=vAtJk0eLdPk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287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13845D-467F-46ED-834B-05BC8FA5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6BCBF-6FA5-4A19-94C3-05842262940F}"/>
              </a:ext>
            </a:extLst>
          </p:cNvPr>
          <p:cNvSpPr/>
          <p:nvPr/>
        </p:nvSpPr>
        <p:spPr>
          <a:xfrm>
            <a:off x="-1" y="2557424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7200" dirty="0"/>
              <a:t>Thank you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8805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DB11F2-E8FC-4EF0-8EAC-70F5BA5B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45B9684-83B9-40C4-AEEF-6EEE7A584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574"/>
          <a:stretch/>
        </p:blipFill>
        <p:spPr>
          <a:xfrm>
            <a:off x="2423868" y="1550101"/>
            <a:ext cx="7344262" cy="4164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EE5AF93-6FE8-4A98-95CD-67B2A78CAB6A}"/>
              </a:ext>
            </a:extLst>
          </p:cNvPr>
          <p:cNvSpPr/>
          <p:nvPr/>
        </p:nvSpPr>
        <p:spPr>
          <a:xfrm>
            <a:off x="1" y="2006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err="1"/>
              <a:t>alpaca_data.json</a:t>
            </a:r>
            <a:r>
              <a:rPr lang="zh-TW" altLang="en-US" sz="4000" dirty="0"/>
              <a:t> 資料集</a:t>
            </a:r>
            <a:r>
              <a:rPr lang="en-US" altLang="zh-TW" sz="4000" dirty="0"/>
              <a:t>(52K)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6373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AC1E8A-9964-4682-B59E-EEEB2BBC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2E4CCB-95C5-47AA-B3A2-61C54C5E7543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err="1"/>
              <a:t>LLaMA</a:t>
            </a:r>
            <a:r>
              <a:rPr lang="en-US" altLang="zh-TW" sz="4000" dirty="0"/>
              <a:t>:</a:t>
            </a:r>
            <a:r>
              <a:rPr lang="zh-TW" altLang="en-US" sz="4000" dirty="0"/>
              <a:t>模型大小是其次，訓練集大小比較重要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022DD3-081F-4C9E-98AF-FB532B42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98" y="2540282"/>
            <a:ext cx="5867201" cy="33201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DDF65C6-CD8E-4C22-83E4-C9834DB9BCBC}"/>
              </a:ext>
            </a:extLst>
          </p:cNvPr>
          <p:cNvSpPr txBox="1"/>
          <p:nvPr/>
        </p:nvSpPr>
        <p:spPr>
          <a:xfrm>
            <a:off x="4473598" y="1376853"/>
            <a:ext cx="3307561" cy="9194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LLaMA</a:t>
            </a:r>
            <a:r>
              <a:rPr lang="zh-TW" altLang="en-US" sz="2400" dirty="0"/>
              <a:t> </a:t>
            </a:r>
            <a:r>
              <a:rPr lang="en-US" altLang="zh-TW" sz="2400" dirty="0"/>
              <a:t>7B</a:t>
            </a:r>
            <a:r>
              <a:rPr lang="zh-TW" altLang="en-US" sz="2400" dirty="0"/>
              <a:t> 參數量 </a:t>
            </a:r>
            <a:r>
              <a:rPr lang="en-US" altLang="zh-TW" sz="2400" dirty="0"/>
              <a:t>7B</a:t>
            </a:r>
          </a:p>
          <a:p>
            <a:r>
              <a:rPr lang="en-US" altLang="zh-TW" sz="2400" dirty="0"/>
              <a:t>ChatGPT3</a:t>
            </a:r>
            <a:r>
              <a:rPr lang="zh-TW" altLang="en-US" sz="2400" dirty="0"/>
              <a:t> 參數量 </a:t>
            </a:r>
            <a:r>
              <a:rPr lang="en-US" altLang="zh-TW" sz="2400" dirty="0"/>
              <a:t>175B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6CB8E7-86A0-490E-A33E-45382E11037C}"/>
              </a:ext>
            </a:extLst>
          </p:cNvPr>
          <p:cNvSpPr txBox="1"/>
          <p:nvPr/>
        </p:nvSpPr>
        <p:spPr>
          <a:xfrm>
            <a:off x="7879081" y="1634940"/>
            <a:ext cx="88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差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zh-TW" altLang="en-US" dirty="0">
                <a:solidFill>
                  <a:srgbClr val="FF0000"/>
                </a:solidFill>
              </a:rPr>
              <a:t>倍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0475A8-54FA-45CC-B26B-7F03B2334D75}"/>
              </a:ext>
            </a:extLst>
          </p:cNvPr>
          <p:cNvSpPr txBox="1"/>
          <p:nvPr/>
        </p:nvSpPr>
        <p:spPr>
          <a:xfrm>
            <a:off x="7879081" y="5773271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約</a:t>
            </a:r>
            <a:r>
              <a:rPr lang="en-US" altLang="zh-TW" sz="2400" dirty="0">
                <a:solidFill>
                  <a:srgbClr val="FF0000"/>
                </a:solidFill>
              </a:rPr>
              <a:t>4.75T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BF4A4A-8C84-47F6-B3FD-A0577A59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FCC5D4-4333-41FA-8A12-FF0F41FD9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48244"/>
              </p:ext>
            </p:extLst>
          </p:nvPr>
        </p:nvGraphicFramePr>
        <p:xfrm>
          <a:off x="2148706" y="2012156"/>
          <a:ext cx="7894588" cy="28336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73647">
                  <a:extLst>
                    <a:ext uri="{9D8B030D-6E8A-4147-A177-3AD203B41FA5}">
                      <a16:colId xmlns:a16="http://schemas.microsoft.com/office/drawing/2014/main" val="2598032630"/>
                    </a:ext>
                  </a:extLst>
                </a:gridCol>
                <a:gridCol w="1973647">
                  <a:extLst>
                    <a:ext uri="{9D8B030D-6E8A-4147-A177-3AD203B41FA5}">
                      <a16:colId xmlns:a16="http://schemas.microsoft.com/office/drawing/2014/main" val="2176067188"/>
                    </a:ext>
                  </a:extLst>
                </a:gridCol>
                <a:gridCol w="1973647">
                  <a:extLst>
                    <a:ext uri="{9D8B030D-6E8A-4147-A177-3AD203B41FA5}">
                      <a16:colId xmlns:a16="http://schemas.microsoft.com/office/drawing/2014/main" val="386551466"/>
                    </a:ext>
                  </a:extLst>
                </a:gridCol>
                <a:gridCol w="1973647">
                  <a:extLst>
                    <a:ext uri="{9D8B030D-6E8A-4147-A177-3AD203B41FA5}">
                      <a16:colId xmlns:a16="http://schemas.microsoft.com/office/drawing/2014/main" val="1920630293"/>
                    </a:ext>
                  </a:extLst>
                </a:gridCol>
              </a:tblGrid>
              <a:tr h="708422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模型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發佈時間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參數量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預訓練數據量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854478996"/>
                  </a:ext>
                </a:extLst>
              </a:tr>
              <a:tr h="708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GPT</a:t>
                      </a:r>
                      <a:r>
                        <a:rPr lang="en-US" altLang="zh-TW" dirty="0">
                          <a:effectLst/>
                        </a:rPr>
                        <a:t>-1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2018</a:t>
                      </a:r>
                      <a:r>
                        <a:rPr lang="zh-TW" altLang="en-US">
                          <a:effectLst/>
                        </a:rPr>
                        <a:t>年</a:t>
                      </a:r>
                      <a:r>
                        <a:rPr lang="en-US" altLang="zh-TW">
                          <a:effectLst/>
                        </a:rPr>
                        <a:t>6</a:t>
                      </a:r>
                      <a:r>
                        <a:rPr lang="zh-TW" altLang="en-US">
                          <a:effectLst/>
                        </a:rPr>
                        <a:t>月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1.17 </a:t>
                      </a:r>
                      <a:r>
                        <a:rPr lang="zh-TW" altLang="en-US">
                          <a:effectLst/>
                        </a:rPr>
                        <a:t>億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約</a:t>
                      </a:r>
                      <a:r>
                        <a:rPr lang="en-US" altLang="zh-TW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GB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335247787"/>
                  </a:ext>
                </a:extLst>
              </a:tr>
              <a:tr h="7084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GPT-2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2019</a:t>
                      </a:r>
                      <a:r>
                        <a:rPr lang="zh-TW" altLang="en-US">
                          <a:effectLst/>
                        </a:rPr>
                        <a:t>年</a:t>
                      </a:r>
                      <a:r>
                        <a:rPr lang="en-US" altLang="zh-TW">
                          <a:effectLst/>
                        </a:rPr>
                        <a:t>2</a:t>
                      </a:r>
                      <a:r>
                        <a:rPr lang="zh-TW" altLang="en-US">
                          <a:effectLst/>
                        </a:rPr>
                        <a:t>月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15 </a:t>
                      </a:r>
                      <a:r>
                        <a:rPr lang="zh-TW" altLang="en-US" dirty="0">
                          <a:effectLst/>
                        </a:rPr>
                        <a:t>億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40GB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267027472"/>
                  </a:ext>
                </a:extLst>
              </a:tr>
              <a:tr h="708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GPT-3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2020</a:t>
                      </a:r>
                      <a:r>
                        <a:rPr lang="zh-TW" altLang="en-US" dirty="0">
                          <a:effectLst/>
                        </a:rPr>
                        <a:t>年</a:t>
                      </a:r>
                      <a:r>
                        <a:rPr lang="en-US" altLang="zh-TW" dirty="0">
                          <a:effectLst/>
                        </a:rPr>
                        <a:t>5</a:t>
                      </a:r>
                      <a:r>
                        <a:rPr lang="zh-TW" altLang="en-US" dirty="0">
                          <a:effectLst/>
                        </a:rPr>
                        <a:t>月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effectLst/>
                        </a:rPr>
                        <a:t>1750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effectLst/>
                        </a:rPr>
                        <a:t>億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45TB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699222917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D7067C9D-5C6F-4534-98CE-D32A6694526A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GPT1~3</a:t>
            </a:r>
            <a:r>
              <a:rPr lang="zh-TW" altLang="en-US" sz="4000" dirty="0"/>
              <a:t>參數量</a:t>
            </a:r>
          </a:p>
        </p:txBody>
      </p:sp>
    </p:spTree>
    <p:extLst>
      <p:ext uri="{BB962C8B-B14F-4D97-AF65-F5344CB8AC3E}">
        <p14:creationId xmlns:p14="http://schemas.microsoft.com/office/powerpoint/2010/main" val="206188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AC1E8A-9964-4682-B59E-EEEB2BBC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2E4CCB-95C5-47AA-B3A2-61C54C5E7543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err="1"/>
              <a:t>LLaMA</a:t>
            </a:r>
            <a:r>
              <a:rPr lang="zh-TW" altLang="en-US" sz="4000" dirty="0"/>
              <a:t>架構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53AAAF9-BEAE-4D84-B8B9-E758BE780F27}"/>
                  </a:ext>
                </a:extLst>
              </p:cNvPr>
              <p:cNvSpPr txBox="1"/>
              <p:nvPr/>
            </p:nvSpPr>
            <p:spPr>
              <a:xfrm>
                <a:off x="627529" y="1433457"/>
                <a:ext cx="9646024" cy="2474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sz="2400" dirty="0"/>
                  <a:t>每個</a:t>
                </a:r>
                <a:r>
                  <a:rPr lang="en-US" altLang="zh-TW" sz="2400" dirty="0"/>
                  <a:t>Transformer</a:t>
                </a:r>
                <a:r>
                  <a:rPr lang="zh-TW" altLang="en-US" sz="2400" dirty="0"/>
                  <a:t>子層的輸入進行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規一化</a:t>
                </a:r>
                <a:r>
                  <a:rPr lang="en-US" altLang="zh-TW" sz="2400" dirty="0"/>
                  <a:t>(</a:t>
                </a:r>
                <a:r>
                  <a:rPr lang="en-US" altLang="zh-TW" sz="2400" dirty="0" err="1"/>
                  <a:t>RMSNorm</a:t>
                </a:r>
                <a:r>
                  <a:rPr lang="en-US" altLang="zh-TW" sz="2400" dirty="0"/>
                  <a:t> normalizing)</a:t>
                </a:r>
                <a:r>
                  <a:rPr lang="zh-TW" altLang="en-US" sz="2400" dirty="0"/>
                  <a:t>。</a:t>
                </a:r>
                <a:endParaRPr lang="en-US" altLang="zh-TW" sz="24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400" dirty="0" err="1"/>
                  <a:t>ReLU</a:t>
                </a:r>
                <a:r>
                  <a:rPr lang="zh-TW" altLang="en-US" sz="2400" dirty="0"/>
                  <a:t>換成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SwiGLU</a:t>
                </a:r>
                <a:r>
                  <a:rPr lang="zh-TW" altLang="en-US" sz="2400" dirty="0"/>
                  <a:t>，且維度不是</a:t>
                </a:r>
                <a:r>
                  <a:rPr lang="en-US" altLang="zh-TW" sz="2400" dirty="0" err="1"/>
                  <a:t>PaLM</a:t>
                </a:r>
                <a:r>
                  <a:rPr lang="zh-TW" altLang="en-US" sz="2400" dirty="0"/>
                  <a:t>的</a:t>
                </a:r>
                <a:r>
                  <a:rPr lang="en-US" altLang="zh-TW" sz="2400" dirty="0"/>
                  <a:t>4</a:t>
                </a:r>
                <a:r>
                  <a:rPr lang="zh-TW" altLang="en-US" sz="2400" dirty="0"/>
                  <a:t>維，而是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240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TW" altLang="en-US" sz="2400" dirty="0"/>
                  <a:t>維。</a:t>
                </a:r>
                <a:endParaRPr lang="en-US" altLang="zh-TW" sz="24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sz="2400" dirty="0"/>
                  <a:t>去除原始位置編碼，使用</a:t>
                </a:r>
                <a:r>
                  <a:rPr lang="en-US" altLang="zh-TW" sz="2400" dirty="0"/>
                  <a:t>rotary positional embeddings (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RoPE</a:t>
                </a:r>
                <a:r>
                  <a:rPr lang="en-US" altLang="zh-TW" sz="2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53AAAF9-BEAE-4D84-B8B9-E758BE780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9" y="1433457"/>
                <a:ext cx="9646024" cy="2474267"/>
              </a:xfrm>
              <a:prstGeom prst="rect">
                <a:avLst/>
              </a:prstGeom>
              <a:blipFill>
                <a:blip r:embed="rId2"/>
                <a:stretch>
                  <a:fillRect l="-8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C7B6502-EF87-4158-80FA-5A902C186D70}"/>
              </a:ext>
            </a:extLst>
          </p:cNvPr>
          <p:cNvSpPr/>
          <p:nvPr/>
        </p:nvSpPr>
        <p:spPr>
          <a:xfrm>
            <a:off x="1084729" y="4104182"/>
            <a:ext cx="55491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bg</a:t>
            </a:r>
            <a:r>
              <a:rPr lang="en-US" altLang="zh-TW" dirty="0"/>
              <a:t>: </a:t>
            </a:r>
            <a:r>
              <a:rPr lang="zh-TW" altLang="en-US" dirty="0"/>
              <a:t>保加利亞語</a:t>
            </a:r>
          </a:p>
          <a:p>
            <a:r>
              <a:rPr lang="en-US" altLang="zh-TW" dirty="0"/>
              <a:t>ca: </a:t>
            </a:r>
            <a:r>
              <a:rPr lang="zh-TW" altLang="en-US" dirty="0"/>
              <a:t>加泰羅尼亞語</a:t>
            </a:r>
          </a:p>
          <a:p>
            <a:r>
              <a:rPr lang="en-US" altLang="zh-TW" dirty="0"/>
              <a:t>cs: </a:t>
            </a:r>
            <a:r>
              <a:rPr lang="zh-TW" altLang="en-US" dirty="0"/>
              <a:t>捷克語</a:t>
            </a:r>
          </a:p>
          <a:p>
            <a:r>
              <a:rPr lang="en-US" altLang="zh-TW" dirty="0"/>
              <a:t>da: </a:t>
            </a:r>
            <a:r>
              <a:rPr lang="zh-TW" altLang="en-US" dirty="0"/>
              <a:t>丹麥語</a:t>
            </a:r>
          </a:p>
          <a:p>
            <a:r>
              <a:rPr lang="en-US" altLang="zh-TW" dirty="0"/>
              <a:t>de: </a:t>
            </a:r>
            <a:r>
              <a:rPr lang="zh-TW" altLang="en-US" dirty="0"/>
              <a:t>德語</a:t>
            </a:r>
          </a:p>
          <a:p>
            <a:r>
              <a:rPr lang="en-US" altLang="zh-TW" dirty="0" err="1"/>
              <a:t>en</a:t>
            </a:r>
            <a:r>
              <a:rPr lang="en-US" altLang="zh-TW" dirty="0"/>
              <a:t>: </a:t>
            </a:r>
            <a:r>
              <a:rPr lang="zh-TW" altLang="en-US" dirty="0"/>
              <a:t>英語</a:t>
            </a:r>
          </a:p>
          <a:p>
            <a:r>
              <a:rPr lang="en-US" altLang="zh-TW" dirty="0"/>
              <a:t>es: </a:t>
            </a:r>
            <a:r>
              <a:rPr lang="zh-TW" altLang="en-US" dirty="0"/>
              <a:t>西班牙語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C2EBFF-9261-414F-A178-59B8B7E964EA}"/>
              </a:ext>
            </a:extLst>
          </p:cNvPr>
          <p:cNvSpPr/>
          <p:nvPr/>
        </p:nvSpPr>
        <p:spPr>
          <a:xfrm>
            <a:off x="3092823" y="4099906"/>
            <a:ext cx="3756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</a:t>
            </a:r>
            <a:r>
              <a:rPr lang="en-US" altLang="zh-TW" dirty="0"/>
              <a:t>: </a:t>
            </a:r>
            <a:r>
              <a:rPr lang="zh-TW" altLang="en-US" dirty="0"/>
              <a:t>葡萄牙語</a:t>
            </a:r>
          </a:p>
          <a:p>
            <a:r>
              <a:rPr lang="en-US" altLang="zh-TW" dirty="0" err="1"/>
              <a:t>ro</a:t>
            </a:r>
            <a:r>
              <a:rPr lang="en-US" altLang="zh-TW" dirty="0"/>
              <a:t>: </a:t>
            </a:r>
            <a:r>
              <a:rPr lang="zh-TW" altLang="en-US" dirty="0"/>
              <a:t>羅馬尼亞語</a:t>
            </a:r>
          </a:p>
          <a:p>
            <a:r>
              <a:rPr lang="en-US" altLang="zh-TW" dirty="0" err="1"/>
              <a:t>ru</a:t>
            </a:r>
            <a:r>
              <a:rPr lang="en-US" altLang="zh-TW" dirty="0"/>
              <a:t>: </a:t>
            </a:r>
            <a:r>
              <a:rPr lang="zh-TW" altLang="en-US" dirty="0"/>
              <a:t>俄語</a:t>
            </a:r>
          </a:p>
          <a:p>
            <a:r>
              <a:rPr lang="en-US" altLang="zh-TW" dirty="0" err="1"/>
              <a:t>sl</a:t>
            </a:r>
            <a:r>
              <a:rPr lang="en-US" altLang="zh-TW" dirty="0"/>
              <a:t>: </a:t>
            </a:r>
            <a:r>
              <a:rPr lang="zh-TW" altLang="en-US" dirty="0"/>
              <a:t>斯洛文尼亞語</a:t>
            </a:r>
          </a:p>
          <a:p>
            <a:r>
              <a:rPr lang="en-US" altLang="zh-TW" dirty="0" err="1"/>
              <a:t>sr</a:t>
            </a:r>
            <a:r>
              <a:rPr lang="en-US" altLang="zh-TW" dirty="0"/>
              <a:t>: </a:t>
            </a:r>
            <a:r>
              <a:rPr lang="zh-TW" altLang="en-US" dirty="0"/>
              <a:t>塞爾維亞語</a:t>
            </a:r>
          </a:p>
          <a:p>
            <a:r>
              <a:rPr lang="en-US" altLang="zh-TW" dirty="0" err="1"/>
              <a:t>sv</a:t>
            </a:r>
            <a:r>
              <a:rPr lang="en-US" altLang="zh-TW" dirty="0"/>
              <a:t>: </a:t>
            </a:r>
            <a:r>
              <a:rPr lang="zh-TW" altLang="en-US" dirty="0"/>
              <a:t>瑞典語</a:t>
            </a:r>
          </a:p>
          <a:p>
            <a:r>
              <a:rPr lang="en-US" altLang="zh-TW" dirty="0" err="1"/>
              <a:t>uk</a:t>
            </a:r>
            <a:r>
              <a:rPr lang="en-US" altLang="zh-TW" dirty="0"/>
              <a:t>: </a:t>
            </a:r>
            <a:r>
              <a:rPr lang="zh-TW" altLang="en-US" dirty="0"/>
              <a:t>烏克蘭語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BAC15B-AB54-4F3D-975F-A32270D24610}"/>
              </a:ext>
            </a:extLst>
          </p:cNvPr>
          <p:cNvSpPr/>
          <p:nvPr/>
        </p:nvSpPr>
        <p:spPr>
          <a:xfrm>
            <a:off x="5002306" y="4098296"/>
            <a:ext cx="19632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fr</a:t>
            </a:r>
            <a:r>
              <a:rPr lang="en-US" altLang="zh-TW" dirty="0"/>
              <a:t>: </a:t>
            </a:r>
            <a:r>
              <a:rPr lang="zh-TW" altLang="en-US" dirty="0"/>
              <a:t>法語</a:t>
            </a:r>
          </a:p>
          <a:p>
            <a:r>
              <a:rPr lang="en-US" altLang="zh-TW" dirty="0" err="1"/>
              <a:t>hr</a:t>
            </a:r>
            <a:r>
              <a:rPr lang="en-US" altLang="zh-TW" dirty="0"/>
              <a:t>: </a:t>
            </a:r>
            <a:r>
              <a:rPr lang="zh-TW" altLang="en-US" dirty="0"/>
              <a:t>克羅地亞語</a:t>
            </a:r>
          </a:p>
          <a:p>
            <a:r>
              <a:rPr lang="en-US" altLang="zh-TW" dirty="0"/>
              <a:t>hu: </a:t>
            </a:r>
            <a:r>
              <a:rPr lang="zh-TW" altLang="en-US" dirty="0"/>
              <a:t>匈牙利語</a:t>
            </a:r>
          </a:p>
          <a:p>
            <a:r>
              <a:rPr lang="en-US" altLang="zh-TW" dirty="0"/>
              <a:t>it: </a:t>
            </a:r>
            <a:r>
              <a:rPr lang="zh-TW" altLang="en-US" dirty="0"/>
              <a:t>意大利語</a:t>
            </a:r>
          </a:p>
          <a:p>
            <a:r>
              <a:rPr lang="en-US" altLang="zh-TW" dirty="0" err="1"/>
              <a:t>nl</a:t>
            </a:r>
            <a:r>
              <a:rPr lang="en-US" altLang="zh-TW" dirty="0"/>
              <a:t>: </a:t>
            </a:r>
            <a:r>
              <a:rPr lang="zh-TW" altLang="en-US" dirty="0"/>
              <a:t>荷蘭語</a:t>
            </a:r>
          </a:p>
          <a:p>
            <a:r>
              <a:rPr lang="en-US" altLang="zh-TW" dirty="0"/>
              <a:t>pl: </a:t>
            </a:r>
            <a:r>
              <a:rPr lang="zh-TW" altLang="en-US" dirty="0"/>
              <a:t>波蘭語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6C11CA-5B96-4865-B64B-A14CFBE0A57F}"/>
              </a:ext>
            </a:extLst>
          </p:cNvPr>
          <p:cNvSpPr/>
          <p:nvPr/>
        </p:nvSpPr>
        <p:spPr>
          <a:xfrm>
            <a:off x="1004047" y="4003562"/>
            <a:ext cx="5629835" cy="2197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2D8A3B7-FE92-4E2A-8833-7D35302B26FD}"/>
              </a:ext>
            </a:extLst>
          </p:cNvPr>
          <p:cNvSpPr txBox="1"/>
          <p:nvPr/>
        </p:nvSpPr>
        <p:spPr>
          <a:xfrm>
            <a:off x="1004047" y="3579784"/>
            <a:ext cx="143008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訓練集語言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55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612FA4-94F8-4CB7-AA52-0610E4D0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https://blogger.googleusercontent.com/img/a/AVvXsEhooRvmBbtLr_iUtJMA3ZJOB53ZIx4R5Iiv4jAFhc7Qt3dlCsrxZ0_2WG8ZBoQu9E-JvUzo5ytdT3YEt8T0wNjcuBcHCzjrcmSPjhbCv9L8mHTZu4HJY36iwYE9jhUgnlZ4tnXkg2CBmz-IOR_dqvdp545_g2vEVMn8PAs_UjsCAKyDbNfL3HbeMxyz">
            <a:extLst>
              <a:ext uri="{FF2B5EF4-FFF2-40B4-BE49-F238E27FC236}">
                <a16:creationId xmlns:a16="http://schemas.microsoft.com/office/drawing/2014/main" id="{ACAAFFF8-DACF-4606-B257-2163C5F7A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69" y="1738831"/>
            <a:ext cx="6436659" cy="44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0BD994E-B720-4743-9CB2-634B78E8C67F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err="1"/>
              <a:t>SwiGLU</a:t>
            </a:r>
            <a:r>
              <a:rPr lang="zh-TW" altLang="en-US" sz="4000" dirty="0"/>
              <a:t>激活函數中的</a:t>
            </a:r>
            <a:r>
              <a:rPr lang="en-US" altLang="zh-TW" sz="4000" dirty="0"/>
              <a:t>Swish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741C18-F2B8-459C-951D-3FE1B11C450D}"/>
              </a:ext>
            </a:extLst>
          </p:cNvPr>
          <p:cNvSpPr/>
          <p:nvPr/>
        </p:nvSpPr>
        <p:spPr>
          <a:xfrm>
            <a:off x="3661016" y="1266405"/>
            <a:ext cx="32383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Swish(x) = x * sigmoid(</a:t>
            </a:r>
            <a:r>
              <a:rPr lang="en-US" altLang="zh-TW" dirty="0">
                <a:solidFill>
                  <a:srgbClr val="FF0000"/>
                </a:solidFill>
              </a:rPr>
              <a:t>beta</a:t>
            </a:r>
            <a:r>
              <a:rPr lang="en-US" altLang="zh-TW" dirty="0"/>
              <a:t> * x)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77E8A5-0240-4178-92D9-C9326137ACC7}"/>
              </a:ext>
            </a:extLst>
          </p:cNvPr>
          <p:cNvSpPr txBox="1"/>
          <p:nvPr/>
        </p:nvSpPr>
        <p:spPr>
          <a:xfrm>
            <a:off x="7162800" y="126640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beta</a:t>
            </a:r>
            <a:r>
              <a:rPr lang="zh-TW" altLang="en-US" dirty="0"/>
              <a:t>人工設置</a:t>
            </a:r>
          </a:p>
        </p:txBody>
      </p:sp>
    </p:spTree>
    <p:extLst>
      <p:ext uri="{BB962C8B-B14F-4D97-AF65-F5344CB8AC3E}">
        <p14:creationId xmlns:p14="http://schemas.microsoft.com/office/powerpoint/2010/main" val="283405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612FA4-94F8-4CB7-AA52-0610E4D0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BD994E-B720-4743-9CB2-634B78E8C67F}"/>
              </a:ext>
            </a:extLst>
          </p:cNvPr>
          <p:cNvSpPr txBox="1"/>
          <p:nvPr/>
        </p:nvSpPr>
        <p:spPr>
          <a:xfrm>
            <a:off x="-1" y="33653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err="1"/>
              <a:t>SwiGLU</a:t>
            </a:r>
            <a:r>
              <a:rPr lang="zh-TW" altLang="en-US" sz="4000" dirty="0"/>
              <a:t>激活函數中的</a:t>
            </a:r>
            <a:r>
              <a:rPr lang="en-US" altLang="zh-TW" sz="4000" dirty="0"/>
              <a:t>GLU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741C18-F2B8-459C-951D-3FE1B11C450D}"/>
              </a:ext>
            </a:extLst>
          </p:cNvPr>
          <p:cNvSpPr/>
          <p:nvPr/>
        </p:nvSpPr>
        <p:spPr>
          <a:xfrm>
            <a:off x="2717832" y="1607714"/>
            <a:ext cx="408637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/>
              <a:t>GLU(x) = x * sigmoid(</a:t>
            </a:r>
            <a:r>
              <a:rPr lang="en-US" altLang="zh-TW" sz="2400" dirty="0" err="1">
                <a:solidFill>
                  <a:srgbClr val="FF0000"/>
                </a:solidFill>
              </a:rPr>
              <a:t>W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+ </a:t>
            </a:r>
            <a:r>
              <a:rPr lang="en-US" altLang="zh-TW" sz="2400" dirty="0">
                <a:solidFill>
                  <a:srgbClr val="FF0000"/>
                </a:solidFill>
              </a:rPr>
              <a:t>b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82C1D1-B36C-46C9-BB2A-1DCA1D96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3" y="2384097"/>
            <a:ext cx="10031225" cy="336279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306E93-2340-4E8B-9A23-A7A058A30FD5}"/>
              </a:ext>
            </a:extLst>
          </p:cNvPr>
          <p:cNvSpPr txBox="1"/>
          <p:nvPr/>
        </p:nvSpPr>
        <p:spPr>
          <a:xfrm>
            <a:off x="7153835" y="165388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zh-TW" altLang="en-US" dirty="0"/>
              <a:t>皆可訓練</a:t>
            </a:r>
          </a:p>
        </p:txBody>
      </p:sp>
    </p:spTree>
    <p:extLst>
      <p:ext uri="{BB962C8B-B14F-4D97-AF65-F5344CB8AC3E}">
        <p14:creationId xmlns:p14="http://schemas.microsoft.com/office/powerpoint/2010/main" val="45823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6702</TotalTime>
  <Words>1933</Words>
  <Application>Microsoft Office PowerPoint</Application>
  <PresentationFormat>寬螢幕</PresentationFormat>
  <Paragraphs>161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Söhne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行動機器手臂系統</dc:title>
  <dc:creator>USER</dc:creator>
  <cp:lastModifiedBy>蕭兆翔</cp:lastModifiedBy>
  <cp:revision>499</cp:revision>
  <dcterms:created xsi:type="dcterms:W3CDTF">2021-12-25T16:54:54Z</dcterms:created>
  <dcterms:modified xsi:type="dcterms:W3CDTF">2023-05-17T03:57:42Z</dcterms:modified>
</cp:coreProperties>
</file>