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PT Sans Narrow"/>
      <p:regular r:id="rId51"/>
      <p:bold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TSansNarrow-regular.fntdata"/><Relationship Id="rId50" Type="http://schemas.openxmlformats.org/officeDocument/2006/relationships/slide" Target="slides/slide45.xml"/><Relationship Id="rId53" Type="http://schemas.openxmlformats.org/officeDocument/2006/relationships/font" Target="fonts/OpenSans-regular.fntdata"/><Relationship Id="rId52" Type="http://schemas.openxmlformats.org/officeDocument/2006/relationships/font" Target="fonts/PTSansNarrow-bold.fntdata"/><Relationship Id="rId11" Type="http://schemas.openxmlformats.org/officeDocument/2006/relationships/slide" Target="slides/slide6.xml"/><Relationship Id="rId55" Type="http://schemas.openxmlformats.org/officeDocument/2006/relationships/font" Target="fonts/OpenSans-italic.fntdata"/><Relationship Id="rId10" Type="http://schemas.openxmlformats.org/officeDocument/2006/relationships/slide" Target="slides/slide5.xml"/><Relationship Id="rId54"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24eb1239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24eb1239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24eb1239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24eb1239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24eb1239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24eb1239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24eb1239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24eb1239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24eb1239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24eb1239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24eb1239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24eb1239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24eb1239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24eb1239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24eb1239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24eb1239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24eb1239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24eb1239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24eb1239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24eb1239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24eb1239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24eb1239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24eb1239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24eb1239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24eb1239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24eb1239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24eb1239b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24eb1239b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24eb1239b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24eb1239b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24eb1239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24eb1239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24eb1239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24eb1239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24eb1239b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24eb1239b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24eb1239b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24eb1239b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24eb1239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24eb1239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24eb1239b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24eb1239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08c82e65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08c82e65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24eb1239b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24eb1239b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24eb1239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24eb1239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24eb1239b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24eb1239b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24eb1239b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e24eb1239b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24eb1239b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e24eb1239b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24eb1239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e24eb1239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24eb1239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e24eb1239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24eb1239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e24eb1239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24eb1239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e24eb1239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24eb1239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24eb1239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08c82e65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08c82e65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24eb1239b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e24eb1239b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24eb1239b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24eb1239b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24eb1239b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24eb1239b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24eb1239b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e24eb1239b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24eb1239b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24eb1239b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e24eb1239b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e24eb1239b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08c82e65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08c82e65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24eb1239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24eb1239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24eb1239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24eb1239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24eb1239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24eb1239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24eb1239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24eb1239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3.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7.png"/><Relationship Id="rId4" Type="http://schemas.openxmlformats.org/officeDocument/2006/relationships/image" Target="../media/image39.png"/><Relationship Id="rId5"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a:t>資料彙整&amp;視覺化</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TW"/>
              <a:t>賴祐全</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資料匯入 &amp; 觀察</a:t>
            </a:r>
            <a:endParaRPr/>
          </a:p>
        </p:txBody>
      </p:sp>
      <p:sp>
        <p:nvSpPr>
          <p:cNvPr id="131" name="Google Shape;131;p22"/>
          <p:cNvSpPr txBox="1"/>
          <p:nvPr>
            <p:ph idx="1" type="body"/>
          </p:nvPr>
        </p:nvSpPr>
        <p:spPr>
          <a:xfrm>
            <a:off x="311700" y="1266325"/>
            <a:ext cx="3765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200">
                <a:solidFill>
                  <a:srgbClr val="262626"/>
                </a:solidFill>
                <a:latin typeface="DFKai-SB"/>
                <a:ea typeface="DFKai-SB"/>
                <a:cs typeface="DFKai-SB"/>
                <a:sym typeface="DFKai-SB"/>
              </a:rPr>
              <a:t>另外此套件中也有匯入其他格式檔案的方式</a:t>
            </a:r>
            <a:endParaRPr sz="2200">
              <a:solidFill>
                <a:srgbClr val="262626"/>
              </a:solidFill>
              <a:latin typeface="DFKai-SB"/>
              <a:ea typeface="DFKai-SB"/>
              <a:cs typeface="DFKai-SB"/>
              <a:sym typeface="DFKai-SB"/>
            </a:endParaRPr>
          </a:p>
        </p:txBody>
      </p:sp>
      <p:pic>
        <p:nvPicPr>
          <p:cNvPr id="132" name="Google Shape;132;p22"/>
          <p:cNvPicPr preferRelativeResize="0"/>
          <p:nvPr/>
        </p:nvPicPr>
        <p:blipFill>
          <a:blip r:embed="rId3">
            <a:alphaModFix/>
          </a:blip>
          <a:stretch>
            <a:fillRect/>
          </a:stretch>
        </p:blipFill>
        <p:spPr>
          <a:xfrm>
            <a:off x="4182376" y="267075"/>
            <a:ext cx="4726075" cy="4378301"/>
          </a:xfrm>
          <a:prstGeom prst="rect">
            <a:avLst/>
          </a:prstGeom>
          <a:noFill/>
          <a:ln cap="flat" cmpd="sng" w="9525">
            <a:solidFill>
              <a:schemeClr val="accent4"/>
            </a:solidFill>
            <a:prstDash val="solid"/>
            <a:round/>
            <a:headEnd len="sm" w="sm" type="none"/>
            <a:tailEnd len="sm" w="sm" type="none"/>
          </a:ln>
        </p:spPr>
      </p:pic>
      <p:sp>
        <p:nvSpPr>
          <p:cNvPr id="133" name="Google Shape;133;p22"/>
          <p:cNvSpPr txBox="1"/>
          <p:nvPr/>
        </p:nvSpPr>
        <p:spPr>
          <a:xfrm>
            <a:off x="5247850" y="4645375"/>
            <a:ext cx="366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t>https://www.itread01.com/content/1550536764.html</a:t>
            </a:r>
            <a:endParaRPr sz="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資料匯入 &amp; 觀察</a:t>
            </a:r>
            <a:endParaRPr/>
          </a:p>
        </p:txBody>
      </p:sp>
      <p:sp>
        <p:nvSpPr>
          <p:cNvPr id="139" name="Google Shape;139;p23"/>
          <p:cNvSpPr txBox="1"/>
          <p:nvPr>
            <p:ph idx="1" type="body"/>
          </p:nvPr>
        </p:nvSpPr>
        <p:spPr>
          <a:xfrm>
            <a:off x="311700" y="1266325"/>
            <a:ext cx="8457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200">
                <a:solidFill>
                  <a:srgbClr val="262626"/>
                </a:solidFill>
                <a:latin typeface="DFKai-SB"/>
                <a:ea typeface="DFKai-SB"/>
                <a:cs typeface="DFKai-SB"/>
                <a:sym typeface="DFKai-SB"/>
              </a:rPr>
              <a:t>觀察資料的長度、基本統計信息</a:t>
            </a:r>
            <a:endParaRPr sz="2200">
              <a:solidFill>
                <a:srgbClr val="262626"/>
              </a:solidFill>
              <a:latin typeface="DFKai-SB"/>
              <a:ea typeface="DFKai-SB"/>
              <a:cs typeface="DFKai-SB"/>
              <a:sym typeface="DFKai-SB"/>
            </a:endParaRPr>
          </a:p>
          <a:p>
            <a:pPr indent="0" lvl="0" marL="0" rtl="0" algn="l">
              <a:spcBef>
                <a:spcPts val="1200"/>
              </a:spcBef>
              <a:spcAft>
                <a:spcPts val="1200"/>
              </a:spcAft>
              <a:buNone/>
            </a:pPr>
            <a:r>
              <a:t/>
            </a:r>
            <a:endParaRPr sz="2200">
              <a:solidFill>
                <a:srgbClr val="262626"/>
              </a:solidFill>
              <a:latin typeface="DFKai-SB"/>
              <a:ea typeface="DFKai-SB"/>
              <a:cs typeface="DFKai-SB"/>
              <a:sym typeface="DFKai-SB"/>
            </a:endParaRPr>
          </a:p>
        </p:txBody>
      </p:sp>
      <p:pic>
        <p:nvPicPr>
          <p:cNvPr id="140" name="Google Shape;140;p23"/>
          <p:cNvPicPr preferRelativeResize="0"/>
          <p:nvPr/>
        </p:nvPicPr>
        <p:blipFill>
          <a:blip r:embed="rId3">
            <a:alphaModFix/>
          </a:blip>
          <a:stretch>
            <a:fillRect/>
          </a:stretch>
        </p:blipFill>
        <p:spPr>
          <a:xfrm>
            <a:off x="5376850" y="445035"/>
            <a:ext cx="2848100" cy="1780050"/>
          </a:xfrm>
          <a:prstGeom prst="rect">
            <a:avLst/>
          </a:prstGeom>
          <a:noFill/>
          <a:ln>
            <a:noFill/>
          </a:ln>
        </p:spPr>
      </p:pic>
      <p:pic>
        <p:nvPicPr>
          <p:cNvPr id="141" name="Google Shape;141;p23"/>
          <p:cNvPicPr preferRelativeResize="0"/>
          <p:nvPr/>
        </p:nvPicPr>
        <p:blipFill>
          <a:blip r:embed="rId4">
            <a:alphaModFix/>
          </a:blip>
          <a:stretch>
            <a:fillRect/>
          </a:stretch>
        </p:blipFill>
        <p:spPr>
          <a:xfrm>
            <a:off x="200550" y="2651916"/>
            <a:ext cx="8679899" cy="18415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欄位處理</a:t>
            </a:r>
            <a:endParaRPr/>
          </a:p>
        </p:txBody>
      </p:sp>
      <p:sp>
        <p:nvSpPr>
          <p:cNvPr id="147" name="Google Shape;147;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200">
                <a:solidFill>
                  <a:srgbClr val="262626"/>
                </a:solidFill>
                <a:latin typeface="DFKai-SB"/>
                <a:ea typeface="DFKai-SB"/>
                <a:cs typeface="DFKai-SB"/>
                <a:sym typeface="DFKai-SB"/>
              </a:rPr>
              <a:t>首先觀察標題(title)的內容，可以發現中間有空白符號分隔地點，年度，判決編號，判決類型</a:t>
            </a:r>
            <a:endParaRPr sz="2200">
              <a:solidFill>
                <a:srgbClr val="262626"/>
              </a:solidFill>
              <a:latin typeface="DFKai-SB"/>
              <a:ea typeface="DFKai-SB"/>
              <a:cs typeface="DFKai-SB"/>
              <a:sym typeface="DFKai-SB"/>
            </a:endParaRPr>
          </a:p>
        </p:txBody>
      </p:sp>
      <p:pic>
        <p:nvPicPr>
          <p:cNvPr id="148" name="Google Shape;148;p24"/>
          <p:cNvPicPr preferRelativeResize="0"/>
          <p:nvPr/>
        </p:nvPicPr>
        <p:blipFill>
          <a:blip r:embed="rId3">
            <a:alphaModFix/>
          </a:blip>
          <a:stretch>
            <a:fillRect/>
          </a:stretch>
        </p:blipFill>
        <p:spPr>
          <a:xfrm>
            <a:off x="311700" y="2366275"/>
            <a:ext cx="5238750" cy="1314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欄位處理</a:t>
            </a:r>
            <a:endParaRPr/>
          </a:p>
        </p:txBody>
      </p:sp>
      <p:sp>
        <p:nvSpPr>
          <p:cNvPr id="154" name="Google Shape;154;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200">
                <a:solidFill>
                  <a:srgbClr val="262626"/>
                </a:solidFill>
                <a:latin typeface="DFKai-SB"/>
                <a:ea typeface="DFKai-SB"/>
                <a:cs typeface="DFKai-SB"/>
                <a:sym typeface="DFKai-SB"/>
              </a:rPr>
              <a:t>使用split方法以空格分割得到一個陣列，並取出我們想要提取的內容(註:split只能在格式為字串的格式使用)</a:t>
            </a:r>
            <a:endParaRPr sz="2200">
              <a:solidFill>
                <a:srgbClr val="262626"/>
              </a:solidFill>
              <a:latin typeface="DFKai-SB"/>
              <a:ea typeface="DFKai-SB"/>
              <a:cs typeface="DFKai-SB"/>
              <a:sym typeface="DFKai-SB"/>
            </a:endParaRPr>
          </a:p>
        </p:txBody>
      </p:sp>
      <p:pic>
        <p:nvPicPr>
          <p:cNvPr id="155" name="Google Shape;155;p25"/>
          <p:cNvPicPr preferRelativeResize="0"/>
          <p:nvPr/>
        </p:nvPicPr>
        <p:blipFill>
          <a:blip r:embed="rId3">
            <a:alphaModFix/>
          </a:blip>
          <a:stretch>
            <a:fillRect/>
          </a:stretch>
        </p:blipFill>
        <p:spPr>
          <a:xfrm>
            <a:off x="434800" y="2195263"/>
            <a:ext cx="7486650" cy="214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欄位處理</a:t>
            </a:r>
            <a:endParaRPr/>
          </a:p>
        </p:txBody>
      </p:sp>
      <p:sp>
        <p:nvSpPr>
          <p:cNvPr id="161" name="Google Shape;161;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200">
                <a:solidFill>
                  <a:srgbClr val="262626"/>
                </a:solidFill>
                <a:latin typeface="DFKai-SB"/>
                <a:ea typeface="DFKai-SB"/>
                <a:cs typeface="DFKai-SB"/>
                <a:sym typeface="DFKai-SB"/>
              </a:rPr>
              <a:t>依照相同方式將資料中所有標題的地點與年份提取出來並存放於一個陣列中</a:t>
            </a:r>
            <a:endParaRPr sz="2200">
              <a:solidFill>
                <a:srgbClr val="262626"/>
              </a:solidFill>
              <a:latin typeface="DFKai-SB"/>
              <a:ea typeface="DFKai-SB"/>
              <a:cs typeface="DFKai-SB"/>
              <a:sym typeface="DFKai-SB"/>
            </a:endParaRPr>
          </a:p>
        </p:txBody>
      </p:sp>
      <p:pic>
        <p:nvPicPr>
          <p:cNvPr id="162" name="Google Shape;162;p26"/>
          <p:cNvPicPr preferRelativeResize="0"/>
          <p:nvPr/>
        </p:nvPicPr>
        <p:blipFill>
          <a:blip r:embed="rId3">
            <a:alphaModFix/>
          </a:blip>
          <a:stretch>
            <a:fillRect/>
          </a:stretch>
        </p:blipFill>
        <p:spPr>
          <a:xfrm>
            <a:off x="311700" y="2165763"/>
            <a:ext cx="3219450" cy="1857375"/>
          </a:xfrm>
          <a:prstGeom prst="rect">
            <a:avLst/>
          </a:prstGeom>
          <a:noFill/>
          <a:ln>
            <a:noFill/>
          </a:ln>
        </p:spPr>
      </p:pic>
      <p:pic>
        <p:nvPicPr>
          <p:cNvPr id="163" name="Google Shape;163;p26"/>
          <p:cNvPicPr preferRelativeResize="0"/>
          <p:nvPr/>
        </p:nvPicPr>
        <p:blipFill>
          <a:blip r:embed="rId4">
            <a:alphaModFix/>
          </a:blip>
          <a:stretch>
            <a:fillRect/>
          </a:stretch>
        </p:blipFill>
        <p:spPr>
          <a:xfrm>
            <a:off x="3746750" y="2715425"/>
            <a:ext cx="5085549" cy="1307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欄位處理</a:t>
            </a:r>
            <a:endParaRPr/>
          </a:p>
        </p:txBody>
      </p:sp>
      <p:sp>
        <p:nvSpPr>
          <p:cNvPr id="169" name="Google Shape;169;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200">
                <a:solidFill>
                  <a:srgbClr val="262626"/>
                </a:solidFill>
                <a:latin typeface="DFKai-SB"/>
                <a:ea typeface="DFKai-SB"/>
                <a:cs typeface="DFKai-SB"/>
                <a:sym typeface="DFKai-SB"/>
              </a:rPr>
              <a:t>將提取後的結果合併到原資料中並觀察</a:t>
            </a:r>
            <a:endParaRPr sz="2200">
              <a:solidFill>
                <a:srgbClr val="262626"/>
              </a:solidFill>
              <a:latin typeface="DFKai-SB"/>
              <a:ea typeface="DFKai-SB"/>
              <a:cs typeface="DFKai-SB"/>
              <a:sym typeface="DFKai-SB"/>
            </a:endParaRPr>
          </a:p>
        </p:txBody>
      </p:sp>
      <p:pic>
        <p:nvPicPr>
          <p:cNvPr id="170" name="Google Shape;170;p27"/>
          <p:cNvPicPr preferRelativeResize="0"/>
          <p:nvPr/>
        </p:nvPicPr>
        <p:blipFill>
          <a:blip r:embed="rId3">
            <a:alphaModFix/>
          </a:blip>
          <a:stretch>
            <a:fillRect/>
          </a:stretch>
        </p:blipFill>
        <p:spPr>
          <a:xfrm>
            <a:off x="200150" y="2061000"/>
            <a:ext cx="8743701" cy="27118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格式套用</a:t>
            </a:r>
            <a:endParaRPr/>
          </a:p>
        </p:txBody>
      </p:sp>
      <p:sp>
        <p:nvSpPr>
          <p:cNvPr id="176" name="Google Shape;176;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900">
                <a:solidFill>
                  <a:srgbClr val="262626"/>
                </a:solidFill>
                <a:latin typeface="DFKai-SB"/>
                <a:ea typeface="DFKai-SB"/>
                <a:cs typeface="DFKai-SB"/>
                <a:sym typeface="DFKai-SB"/>
              </a:rPr>
              <a:t>使用apply函數將同一個處理方式套用到所有選取的資料中</a:t>
            </a:r>
            <a:endParaRPr sz="1900">
              <a:solidFill>
                <a:srgbClr val="262626"/>
              </a:solidFill>
              <a:latin typeface="DFKai-SB"/>
              <a:ea typeface="DFKai-SB"/>
              <a:cs typeface="DFKai-SB"/>
              <a:sym typeface="DFKai-SB"/>
            </a:endParaRPr>
          </a:p>
          <a:p>
            <a:pPr indent="0" lvl="0" marL="0" rtl="0" algn="l">
              <a:spcBef>
                <a:spcPts val="1200"/>
              </a:spcBef>
              <a:spcAft>
                <a:spcPts val="0"/>
              </a:spcAft>
              <a:buNone/>
            </a:pPr>
            <a:r>
              <a:rPr lang="zh-TW" sz="1900">
                <a:solidFill>
                  <a:srgbClr val="262626"/>
                </a:solidFill>
                <a:latin typeface="DFKai-SB"/>
                <a:ea typeface="DFKai-SB"/>
                <a:cs typeface="DFKai-SB"/>
                <a:sym typeface="DFKai-SB"/>
              </a:rPr>
              <a:t>列(row)是axis=1，欄(column)是axis=0</a:t>
            </a:r>
            <a:endParaRPr sz="1900">
              <a:solidFill>
                <a:srgbClr val="262626"/>
              </a:solidFill>
              <a:latin typeface="DFKai-SB"/>
              <a:ea typeface="DFKai-SB"/>
              <a:cs typeface="DFKai-SB"/>
              <a:sym typeface="DFKai-SB"/>
            </a:endParaRPr>
          </a:p>
          <a:p>
            <a:pPr indent="0" lvl="0" marL="0" rtl="0" algn="l">
              <a:spcBef>
                <a:spcPts val="1200"/>
              </a:spcBef>
              <a:spcAft>
                <a:spcPts val="1200"/>
              </a:spcAft>
              <a:buNone/>
            </a:pPr>
            <a:r>
              <a:rPr lang="zh-TW" sz="1900">
                <a:solidFill>
                  <a:srgbClr val="262626"/>
                </a:solidFill>
                <a:latin typeface="DFKai-SB"/>
                <a:ea typeface="DFKai-SB"/>
                <a:cs typeface="DFKai-SB"/>
                <a:sym typeface="DFKai-SB"/>
              </a:rPr>
              <a:t>大部分都是選擇列處理的方式</a:t>
            </a:r>
            <a:endParaRPr sz="1900">
              <a:solidFill>
                <a:srgbClr val="262626"/>
              </a:solidFill>
              <a:latin typeface="DFKai-SB"/>
              <a:ea typeface="DFKai-SB"/>
              <a:cs typeface="DFKai-SB"/>
              <a:sym typeface="DFKai-SB"/>
            </a:endParaRPr>
          </a:p>
        </p:txBody>
      </p:sp>
      <p:pic>
        <p:nvPicPr>
          <p:cNvPr id="177" name="Google Shape;177;p28"/>
          <p:cNvPicPr preferRelativeResize="0"/>
          <p:nvPr/>
        </p:nvPicPr>
        <p:blipFill>
          <a:blip r:embed="rId3">
            <a:alphaModFix/>
          </a:blip>
          <a:stretch>
            <a:fillRect/>
          </a:stretch>
        </p:blipFill>
        <p:spPr>
          <a:xfrm>
            <a:off x="4758425" y="1885874"/>
            <a:ext cx="4242700" cy="3031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格式套用</a:t>
            </a:r>
            <a:endParaRPr/>
          </a:p>
        </p:txBody>
      </p:sp>
      <p:sp>
        <p:nvSpPr>
          <p:cNvPr id="183" name="Google Shape;183;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1900">
                <a:solidFill>
                  <a:srgbClr val="262626"/>
                </a:solidFill>
                <a:latin typeface="DFKai-SB"/>
                <a:ea typeface="DFKai-SB"/>
                <a:cs typeface="DFKai-SB"/>
                <a:sym typeface="DFKai-SB"/>
              </a:rPr>
              <a:t>第二種方式同樣會先建立一個自定義的方法，套用到資料中</a:t>
            </a:r>
            <a:endParaRPr sz="1900">
              <a:solidFill>
                <a:srgbClr val="262626"/>
              </a:solidFill>
              <a:latin typeface="DFKai-SB"/>
              <a:ea typeface="DFKai-SB"/>
              <a:cs typeface="DFKai-SB"/>
              <a:sym typeface="DFKai-SB"/>
            </a:endParaRPr>
          </a:p>
        </p:txBody>
      </p:sp>
      <p:pic>
        <p:nvPicPr>
          <p:cNvPr id="184" name="Google Shape;184;p29"/>
          <p:cNvPicPr preferRelativeResize="0"/>
          <p:nvPr/>
        </p:nvPicPr>
        <p:blipFill>
          <a:blip r:embed="rId3">
            <a:alphaModFix/>
          </a:blip>
          <a:stretch>
            <a:fillRect/>
          </a:stretch>
        </p:blipFill>
        <p:spPr>
          <a:xfrm>
            <a:off x="423088" y="1803325"/>
            <a:ext cx="6467475" cy="2857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練習1</a:t>
            </a:r>
            <a:endParaRPr/>
          </a:p>
        </p:txBody>
      </p:sp>
      <p:sp>
        <p:nvSpPr>
          <p:cNvPr id="190" name="Google Shape;190;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400">
                <a:solidFill>
                  <a:srgbClr val="262626"/>
                </a:solidFill>
                <a:latin typeface="DFKai-SB"/>
                <a:ea typeface="DFKai-SB"/>
                <a:cs typeface="DFKai-SB"/>
                <a:sym typeface="DFKai-SB"/>
              </a:rPr>
              <a:t>提取判決編號以及判決類別並新增到資料中</a:t>
            </a:r>
            <a:endParaRPr sz="2400">
              <a:solidFill>
                <a:srgbClr val="262626"/>
              </a:solidFill>
              <a:latin typeface="DFKai-SB"/>
              <a:ea typeface="DFKai-SB"/>
              <a:cs typeface="DFKai-SB"/>
              <a:sym typeface="DFKai-SB"/>
            </a:endParaRPr>
          </a:p>
        </p:txBody>
      </p:sp>
      <p:pic>
        <p:nvPicPr>
          <p:cNvPr id="191" name="Google Shape;191;p30"/>
          <p:cNvPicPr preferRelativeResize="0"/>
          <p:nvPr/>
        </p:nvPicPr>
        <p:blipFill>
          <a:blip r:embed="rId3">
            <a:alphaModFix/>
          </a:blip>
          <a:stretch>
            <a:fillRect/>
          </a:stretch>
        </p:blipFill>
        <p:spPr>
          <a:xfrm>
            <a:off x="268375" y="2307550"/>
            <a:ext cx="8607251" cy="1937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資料索引應用</a:t>
            </a:r>
            <a:endParaRPr/>
          </a:p>
        </p:txBody>
      </p:sp>
      <p:sp>
        <p:nvSpPr>
          <p:cNvPr id="197" name="Google Shape;197;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000">
                <a:solidFill>
                  <a:srgbClr val="262626"/>
                </a:solidFill>
                <a:latin typeface="DFKai-SB"/>
                <a:ea typeface="DFKai-SB"/>
                <a:cs typeface="DFKai-SB"/>
                <a:sym typeface="DFKai-SB"/>
              </a:rPr>
              <a:t>這裡介紹兩個方式以索引提取部分資料，分別是loc以及iloc</a:t>
            </a:r>
            <a:endParaRPr sz="2000">
              <a:solidFill>
                <a:srgbClr val="262626"/>
              </a:solidFill>
              <a:latin typeface="DFKai-SB"/>
              <a:ea typeface="DFKai-SB"/>
              <a:cs typeface="DFKai-SB"/>
              <a:sym typeface="DFKai-SB"/>
            </a:endParaRPr>
          </a:p>
          <a:p>
            <a:pPr indent="0" lvl="0" marL="0" rtl="0" algn="l">
              <a:spcBef>
                <a:spcPts val="1200"/>
              </a:spcBef>
              <a:spcAft>
                <a:spcPts val="1200"/>
              </a:spcAft>
              <a:buNone/>
            </a:pPr>
            <a:r>
              <a:rPr lang="zh-TW" sz="2000">
                <a:solidFill>
                  <a:srgbClr val="262626"/>
                </a:solidFill>
                <a:latin typeface="DFKai-SB"/>
                <a:ea typeface="DFKai-SB"/>
                <a:cs typeface="DFKai-SB"/>
                <a:sym typeface="DFKai-SB"/>
              </a:rPr>
              <a:t>loc是以標籤為主，逗號前後分別是行標籤(橫向)以及列標籤(直向)</a:t>
            </a:r>
            <a:endParaRPr sz="2000">
              <a:solidFill>
                <a:srgbClr val="262626"/>
              </a:solidFill>
              <a:latin typeface="DFKai-SB"/>
              <a:ea typeface="DFKai-SB"/>
              <a:cs typeface="DFKai-SB"/>
              <a:sym typeface="DFKai-SB"/>
            </a:endParaRPr>
          </a:p>
        </p:txBody>
      </p:sp>
      <p:pic>
        <p:nvPicPr>
          <p:cNvPr id="198" name="Google Shape;198;p31"/>
          <p:cNvPicPr preferRelativeResize="0"/>
          <p:nvPr/>
        </p:nvPicPr>
        <p:blipFill>
          <a:blip r:embed="rId3">
            <a:alphaModFix/>
          </a:blip>
          <a:stretch>
            <a:fillRect/>
          </a:stretch>
        </p:blipFill>
        <p:spPr>
          <a:xfrm>
            <a:off x="1433538" y="2345850"/>
            <a:ext cx="5419725" cy="236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zh-TW" sz="3400"/>
              <a:t>第一部分</a:t>
            </a:r>
            <a:endParaRPr sz="3400"/>
          </a:p>
          <a:p>
            <a:pPr indent="0" lvl="0" marL="0" rtl="0" algn="ctr">
              <a:spcBef>
                <a:spcPts val="0"/>
              </a:spcBef>
              <a:spcAft>
                <a:spcPts val="0"/>
              </a:spcAft>
              <a:buNone/>
            </a:pPr>
            <a:r>
              <a:rPr lang="zh-TW"/>
              <a:t>資料彙整</a:t>
            </a:r>
            <a:endParaRPr/>
          </a:p>
        </p:txBody>
      </p:sp>
      <p:sp>
        <p:nvSpPr>
          <p:cNvPr id="73" name="Google Shape;73;p1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資料索引應用</a:t>
            </a:r>
            <a:endParaRPr/>
          </a:p>
        </p:txBody>
      </p:sp>
      <p:sp>
        <p:nvSpPr>
          <p:cNvPr id="204" name="Google Shape;204;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000">
                <a:solidFill>
                  <a:srgbClr val="262626"/>
                </a:solidFill>
                <a:latin typeface="DFKai-SB"/>
                <a:ea typeface="DFKai-SB"/>
                <a:cs typeface="DFKai-SB"/>
                <a:sym typeface="DFKai-SB"/>
              </a:rPr>
              <a:t>loc方法同時取出兩個欄位的資料</a:t>
            </a:r>
            <a:endParaRPr sz="2000">
              <a:solidFill>
                <a:srgbClr val="262626"/>
              </a:solidFill>
              <a:latin typeface="DFKai-SB"/>
              <a:ea typeface="DFKai-SB"/>
              <a:cs typeface="DFKai-SB"/>
              <a:sym typeface="DFKai-SB"/>
            </a:endParaRPr>
          </a:p>
        </p:txBody>
      </p:sp>
      <p:pic>
        <p:nvPicPr>
          <p:cNvPr id="205" name="Google Shape;205;p32"/>
          <p:cNvPicPr preferRelativeResize="0"/>
          <p:nvPr/>
        </p:nvPicPr>
        <p:blipFill>
          <a:blip r:embed="rId3">
            <a:alphaModFix/>
          </a:blip>
          <a:stretch>
            <a:fillRect/>
          </a:stretch>
        </p:blipFill>
        <p:spPr>
          <a:xfrm>
            <a:off x="1137850" y="1770650"/>
            <a:ext cx="6507901" cy="3005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資料索引應用</a:t>
            </a:r>
            <a:endParaRPr/>
          </a:p>
        </p:txBody>
      </p:sp>
      <p:sp>
        <p:nvSpPr>
          <p:cNvPr id="211" name="Google Shape;211;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000">
                <a:solidFill>
                  <a:srgbClr val="262626"/>
                </a:solidFill>
                <a:latin typeface="DFKai-SB"/>
                <a:ea typeface="DFKai-SB"/>
                <a:cs typeface="DFKai-SB"/>
                <a:sym typeface="DFKai-SB"/>
              </a:rPr>
              <a:t>i</a:t>
            </a:r>
            <a:r>
              <a:rPr lang="zh-TW" sz="2000">
                <a:solidFill>
                  <a:srgbClr val="262626"/>
                </a:solidFill>
                <a:latin typeface="DFKai-SB"/>
                <a:ea typeface="DFKai-SB"/>
                <a:cs typeface="DFKai-SB"/>
                <a:sym typeface="DFKai-SB"/>
              </a:rPr>
              <a:t>loc是以</a:t>
            </a:r>
            <a:r>
              <a:rPr lang="zh-TW" sz="2000">
                <a:solidFill>
                  <a:srgbClr val="262626"/>
                </a:solidFill>
                <a:latin typeface="DFKai-SB"/>
                <a:ea typeface="DFKai-SB"/>
                <a:cs typeface="DFKai-SB"/>
                <a:sym typeface="DFKai-SB"/>
              </a:rPr>
              <a:t>索引</a:t>
            </a:r>
            <a:r>
              <a:rPr lang="zh-TW" sz="2000">
                <a:solidFill>
                  <a:srgbClr val="262626"/>
                </a:solidFill>
                <a:latin typeface="DFKai-SB"/>
                <a:ea typeface="DFKai-SB"/>
                <a:cs typeface="DFKai-SB"/>
                <a:sym typeface="DFKai-SB"/>
              </a:rPr>
              <a:t>為主，逗號前後分別是行</a:t>
            </a:r>
            <a:r>
              <a:rPr lang="zh-TW" sz="2000">
                <a:solidFill>
                  <a:srgbClr val="262626"/>
                </a:solidFill>
                <a:latin typeface="DFKai-SB"/>
                <a:ea typeface="DFKai-SB"/>
                <a:cs typeface="DFKai-SB"/>
                <a:sym typeface="DFKai-SB"/>
              </a:rPr>
              <a:t>索引</a:t>
            </a:r>
            <a:r>
              <a:rPr lang="zh-TW" sz="2000">
                <a:solidFill>
                  <a:srgbClr val="262626"/>
                </a:solidFill>
                <a:latin typeface="DFKai-SB"/>
                <a:ea typeface="DFKai-SB"/>
                <a:cs typeface="DFKai-SB"/>
                <a:sym typeface="DFKai-SB"/>
              </a:rPr>
              <a:t>(橫向)以及列</a:t>
            </a:r>
            <a:r>
              <a:rPr lang="zh-TW" sz="2000">
                <a:solidFill>
                  <a:srgbClr val="262626"/>
                </a:solidFill>
                <a:latin typeface="DFKai-SB"/>
                <a:ea typeface="DFKai-SB"/>
                <a:cs typeface="DFKai-SB"/>
                <a:sym typeface="DFKai-SB"/>
              </a:rPr>
              <a:t>索引</a:t>
            </a:r>
            <a:r>
              <a:rPr lang="zh-TW" sz="2000">
                <a:solidFill>
                  <a:srgbClr val="262626"/>
                </a:solidFill>
                <a:latin typeface="DFKai-SB"/>
                <a:ea typeface="DFKai-SB"/>
                <a:cs typeface="DFKai-SB"/>
                <a:sym typeface="DFKai-SB"/>
              </a:rPr>
              <a:t>(直向)</a:t>
            </a:r>
            <a:endParaRPr sz="2000">
              <a:solidFill>
                <a:srgbClr val="262626"/>
              </a:solidFill>
              <a:latin typeface="DFKai-SB"/>
              <a:ea typeface="DFKai-SB"/>
              <a:cs typeface="DFKai-SB"/>
              <a:sym typeface="DFKai-SB"/>
            </a:endParaRPr>
          </a:p>
        </p:txBody>
      </p:sp>
      <p:pic>
        <p:nvPicPr>
          <p:cNvPr id="212" name="Google Shape;212;p33"/>
          <p:cNvPicPr preferRelativeResize="0"/>
          <p:nvPr/>
        </p:nvPicPr>
        <p:blipFill>
          <a:blip r:embed="rId3">
            <a:alphaModFix/>
          </a:blip>
          <a:stretch>
            <a:fillRect/>
          </a:stretch>
        </p:blipFill>
        <p:spPr>
          <a:xfrm>
            <a:off x="1663976" y="2153375"/>
            <a:ext cx="5816050" cy="2366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資料索引應用</a:t>
            </a:r>
            <a:endParaRPr/>
          </a:p>
        </p:txBody>
      </p:sp>
      <p:sp>
        <p:nvSpPr>
          <p:cNvPr id="218" name="Google Shape;218;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000">
                <a:solidFill>
                  <a:srgbClr val="262626"/>
                </a:solidFill>
                <a:latin typeface="DFKai-SB"/>
                <a:ea typeface="DFKai-SB"/>
                <a:cs typeface="DFKai-SB"/>
                <a:sym typeface="DFKai-SB"/>
              </a:rPr>
              <a:t>i</a:t>
            </a:r>
            <a:r>
              <a:rPr lang="zh-TW" sz="2000">
                <a:solidFill>
                  <a:srgbClr val="262626"/>
                </a:solidFill>
                <a:latin typeface="DFKai-SB"/>
                <a:ea typeface="DFKai-SB"/>
                <a:cs typeface="DFKai-SB"/>
                <a:sym typeface="DFKai-SB"/>
              </a:rPr>
              <a:t>loc方法同時取出兩個欄位的資料</a:t>
            </a:r>
            <a:endParaRPr sz="2000">
              <a:solidFill>
                <a:srgbClr val="262626"/>
              </a:solidFill>
              <a:latin typeface="DFKai-SB"/>
              <a:ea typeface="DFKai-SB"/>
              <a:cs typeface="DFKai-SB"/>
              <a:sym typeface="DFKai-SB"/>
            </a:endParaRPr>
          </a:p>
          <a:p>
            <a:pPr indent="0" lvl="0" marL="0" rtl="0" algn="l">
              <a:spcBef>
                <a:spcPts val="1200"/>
              </a:spcBef>
              <a:spcAft>
                <a:spcPts val="1200"/>
              </a:spcAft>
              <a:buNone/>
            </a:pPr>
            <a:r>
              <a:t/>
            </a:r>
            <a:endParaRPr sz="2000">
              <a:solidFill>
                <a:srgbClr val="262626"/>
              </a:solidFill>
              <a:latin typeface="DFKai-SB"/>
              <a:ea typeface="DFKai-SB"/>
              <a:cs typeface="DFKai-SB"/>
              <a:sym typeface="DFKai-SB"/>
            </a:endParaRPr>
          </a:p>
        </p:txBody>
      </p:sp>
      <p:pic>
        <p:nvPicPr>
          <p:cNvPr id="219" name="Google Shape;219;p34"/>
          <p:cNvPicPr preferRelativeResize="0"/>
          <p:nvPr/>
        </p:nvPicPr>
        <p:blipFill>
          <a:blip r:embed="rId3">
            <a:alphaModFix/>
          </a:blip>
          <a:stretch>
            <a:fillRect/>
          </a:stretch>
        </p:blipFill>
        <p:spPr>
          <a:xfrm>
            <a:off x="1317736" y="1889050"/>
            <a:ext cx="6508524" cy="2679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資料索引應用</a:t>
            </a:r>
            <a:endParaRPr/>
          </a:p>
        </p:txBody>
      </p:sp>
      <p:sp>
        <p:nvSpPr>
          <p:cNvPr id="225" name="Google Shape;225;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000">
                <a:solidFill>
                  <a:srgbClr val="262626"/>
                </a:solidFill>
                <a:latin typeface="DFKai-SB"/>
                <a:ea typeface="DFKai-SB"/>
                <a:cs typeface="DFKai-SB"/>
                <a:sym typeface="DFKai-SB"/>
              </a:rPr>
              <a:t>比較loc與iloc不同點：</a:t>
            </a:r>
            <a:endParaRPr sz="2000">
              <a:solidFill>
                <a:srgbClr val="262626"/>
              </a:solidFill>
              <a:latin typeface="DFKai-SB"/>
              <a:ea typeface="DFKai-SB"/>
              <a:cs typeface="DFKai-SB"/>
              <a:sym typeface="DFKai-SB"/>
            </a:endParaRPr>
          </a:p>
          <a:p>
            <a:pPr indent="0" lvl="0" marL="0" rtl="0" algn="l">
              <a:spcBef>
                <a:spcPts val="1200"/>
              </a:spcBef>
              <a:spcAft>
                <a:spcPts val="1200"/>
              </a:spcAft>
              <a:buNone/>
            </a:pPr>
            <a:r>
              <a:t/>
            </a:r>
            <a:endParaRPr sz="2000">
              <a:solidFill>
                <a:srgbClr val="262626"/>
              </a:solidFill>
              <a:latin typeface="DFKai-SB"/>
              <a:ea typeface="DFKai-SB"/>
              <a:cs typeface="DFKai-SB"/>
              <a:sym typeface="DFKai-SB"/>
            </a:endParaRPr>
          </a:p>
        </p:txBody>
      </p:sp>
      <p:pic>
        <p:nvPicPr>
          <p:cNvPr id="226" name="Google Shape;226;p35"/>
          <p:cNvPicPr preferRelativeResize="0"/>
          <p:nvPr/>
        </p:nvPicPr>
        <p:blipFill>
          <a:blip r:embed="rId3">
            <a:alphaModFix/>
          </a:blip>
          <a:stretch>
            <a:fillRect/>
          </a:stretch>
        </p:blipFill>
        <p:spPr>
          <a:xfrm>
            <a:off x="4572000" y="1879076"/>
            <a:ext cx="4469200" cy="1818750"/>
          </a:xfrm>
          <a:prstGeom prst="rect">
            <a:avLst/>
          </a:prstGeom>
          <a:noFill/>
          <a:ln>
            <a:noFill/>
          </a:ln>
        </p:spPr>
      </p:pic>
      <p:pic>
        <p:nvPicPr>
          <p:cNvPr id="227" name="Google Shape;227;p35"/>
          <p:cNvPicPr preferRelativeResize="0"/>
          <p:nvPr/>
        </p:nvPicPr>
        <p:blipFill>
          <a:blip r:embed="rId4">
            <a:alphaModFix/>
          </a:blip>
          <a:stretch>
            <a:fillRect/>
          </a:stretch>
        </p:blipFill>
        <p:spPr>
          <a:xfrm>
            <a:off x="217175" y="1853525"/>
            <a:ext cx="4290085" cy="1869850"/>
          </a:xfrm>
          <a:prstGeom prst="rect">
            <a:avLst/>
          </a:prstGeom>
          <a:noFill/>
          <a:ln>
            <a:noFill/>
          </a:ln>
        </p:spPr>
      </p:pic>
      <p:sp>
        <p:nvSpPr>
          <p:cNvPr id="228" name="Google Shape;228;p35"/>
          <p:cNvSpPr/>
          <p:nvPr/>
        </p:nvSpPr>
        <p:spPr>
          <a:xfrm>
            <a:off x="217175" y="2421150"/>
            <a:ext cx="269400" cy="11121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5"/>
          <p:cNvSpPr/>
          <p:nvPr/>
        </p:nvSpPr>
        <p:spPr>
          <a:xfrm>
            <a:off x="4621075" y="2480875"/>
            <a:ext cx="269400" cy="959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練習2</a:t>
            </a:r>
            <a:endParaRPr/>
          </a:p>
        </p:txBody>
      </p:sp>
      <p:sp>
        <p:nvSpPr>
          <p:cNvPr id="235" name="Google Shape;235;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400">
                <a:solidFill>
                  <a:srgbClr val="262626"/>
                </a:solidFill>
                <a:latin typeface="DFKai-SB"/>
                <a:ea typeface="DFKai-SB"/>
                <a:cs typeface="DFKai-SB"/>
                <a:sym typeface="DFKai-SB"/>
              </a:rPr>
              <a:t>以loc及iloc方式取出第15~20筆資料且只有呈現他的日期(date)及地點(location)</a:t>
            </a:r>
            <a:endParaRPr sz="2400">
              <a:solidFill>
                <a:srgbClr val="262626"/>
              </a:solidFill>
              <a:latin typeface="DFKai-SB"/>
              <a:ea typeface="DFKai-SB"/>
              <a:cs typeface="DFKai-SB"/>
              <a:sym typeface="DFKai-SB"/>
            </a:endParaRPr>
          </a:p>
        </p:txBody>
      </p:sp>
      <p:pic>
        <p:nvPicPr>
          <p:cNvPr id="236" name="Google Shape;236;p36"/>
          <p:cNvPicPr preferRelativeResize="0"/>
          <p:nvPr/>
        </p:nvPicPr>
        <p:blipFill>
          <a:blip r:embed="rId3">
            <a:alphaModFix/>
          </a:blip>
          <a:stretch>
            <a:fillRect/>
          </a:stretch>
        </p:blipFill>
        <p:spPr>
          <a:xfrm>
            <a:off x="5740363" y="2113125"/>
            <a:ext cx="2181225" cy="2571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資料分組</a:t>
            </a:r>
            <a:endParaRPr/>
          </a:p>
        </p:txBody>
      </p:sp>
      <p:sp>
        <p:nvSpPr>
          <p:cNvPr id="242" name="Google Shape;242;p37"/>
          <p:cNvSpPr txBox="1"/>
          <p:nvPr>
            <p:ph idx="1" type="body"/>
          </p:nvPr>
        </p:nvSpPr>
        <p:spPr>
          <a:xfrm>
            <a:off x="311700" y="1266325"/>
            <a:ext cx="45537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000">
                <a:solidFill>
                  <a:srgbClr val="262626"/>
                </a:solidFill>
                <a:latin typeface="DFKai-SB"/>
                <a:ea typeface="DFKai-SB"/>
                <a:cs typeface="DFKai-SB"/>
                <a:sym typeface="DFKai-SB"/>
              </a:rPr>
              <a:t>groupby</a:t>
            </a:r>
            <a:r>
              <a:rPr lang="zh-TW" sz="2000">
                <a:solidFill>
                  <a:srgbClr val="262626"/>
                </a:solidFill>
                <a:latin typeface="DFKai-SB"/>
                <a:ea typeface="DFKai-SB"/>
                <a:cs typeface="DFKai-SB"/>
                <a:sym typeface="DFKai-SB"/>
              </a:rPr>
              <a:t>函數介紹，選擇一個欄位並觀察該欄位分布狀況以及個數</a:t>
            </a:r>
            <a:endParaRPr sz="2000">
              <a:solidFill>
                <a:srgbClr val="262626"/>
              </a:solidFill>
              <a:latin typeface="DFKai-SB"/>
              <a:ea typeface="DFKai-SB"/>
              <a:cs typeface="DFKai-SB"/>
              <a:sym typeface="DFKai-SB"/>
            </a:endParaRPr>
          </a:p>
        </p:txBody>
      </p:sp>
      <p:pic>
        <p:nvPicPr>
          <p:cNvPr id="243" name="Google Shape;243;p37"/>
          <p:cNvPicPr preferRelativeResize="0"/>
          <p:nvPr/>
        </p:nvPicPr>
        <p:blipFill>
          <a:blip r:embed="rId3">
            <a:alphaModFix/>
          </a:blip>
          <a:stretch>
            <a:fillRect/>
          </a:stretch>
        </p:blipFill>
        <p:spPr>
          <a:xfrm>
            <a:off x="358738" y="2317425"/>
            <a:ext cx="4459625" cy="924700"/>
          </a:xfrm>
          <a:prstGeom prst="rect">
            <a:avLst/>
          </a:prstGeom>
          <a:noFill/>
          <a:ln>
            <a:noFill/>
          </a:ln>
        </p:spPr>
      </p:pic>
      <p:pic>
        <p:nvPicPr>
          <p:cNvPr id="244" name="Google Shape;244;p37"/>
          <p:cNvPicPr preferRelativeResize="0"/>
          <p:nvPr/>
        </p:nvPicPr>
        <p:blipFill>
          <a:blip r:embed="rId4">
            <a:alphaModFix/>
          </a:blip>
          <a:stretch>
            <a:fillRect/>
          </a:stretch>
        </p:blipFill>
        <p:spPr>
          <a:xfrm>
            <a:off x="4941392" y="777262"/>
            <a:ext cx="3951234" cy="3588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資料分組</a:t>
            </a:r>
            <a:endParaRPr/>
          </a:p>
        </p:txBody>
      </p:sp>
      <p:sp>
        <p:nvSpPr>
          <p:cNvPr id="250" name="Google Shape;250;p38"/>
          <p:cNvSpPr txBox="1"/>
          <p:nvPr>
            <p:ph idx="1" type="body"/>
          </p:nvPr>
        </p:nvSpPr>
        <p:spPr>
          <a:xfrm>
            <a:off x="311700" y="1266325"/>
            <a:ext cx="52257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000">
                <a:solidFill>
                  <a:srgbClr val="262626"/>
                </a:solidFill>
                <a:latin typeface="DFKai-SB"/>
                <a:ea typeface="DFKai-SB"/>
                <a:cs typeface="DFKai-SB"/>
                <a:sym typeface="DFKai-SB"/>
              </a:rPr>
              <a:t>使用get_group方法取出其中一項分類資料</a:t>
            </a:r>
            <a:endParaRPr sz="2000">
              <a:solidFill>
                <a:srgbClr val="262626"/>
              </a:solidFill>
              <a:latin typeface="DFKai-SB"/>
              <a:ea typeface="DFKai-SB"/>
              <a:cs typeface="DFKai-SB"/>
              <a:sym typeface="DFKai-SB"/>
            </a:endParaRPr>
          </a:p>
        </p:txBody>
      </p:sp>
      <p:pic>
        <p:nvPicPr>
          <p:cNvPr id="251" name="Google Shape;251;p38"/>
          <p:cNvPicPr preferRelativeResize="0"/>
          <p:nvPr/>
        </p:nvPicPr>
        <p:blipFill>
          <a:blip r:embed="rId3">
            <a:alphaModFix/>
          </a:blip>
          <a:stretch>
            <a:fillRect/>
          </a:stretch>
        </p:blipFill>
        <p:spPr>
          <a:xfrm>
            <a:off x="372638" y="2056450"/>
            <a:ext cx="8398725" cy="2300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練習3</a:t>
            </a:r>
            <a:endParaRPr/>
          </a:p>
        </p:txBody>
      </p:sp>
      <p:sp>
        <p:nvSpPr>
          <p:cNvPr id="257" name="Google Shape;257;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400">
                <a:solidFill>
                  <a:srgbClr val="262626"/>
                </a:solidFill>
                <a:latin typeface="DFKai-SB"/>
                <a:ea typeface="DFKai-SB"/>
                <a:cs typeface="DFKai-SB"/>
                <a:sym typeface="DFKai-SB"/>
              </a:rPr>
              <a:t>取出年份為104年且判決為"違反證券交易法等罪"的資料 </a:t>
            </a:r>
            <a:endParaRPr sz="2400">
              <a:solidFill>
                <a:srgbClr val="262626"/>
              </a:solidFill>
              <a:latin typeface="DFKai-SB"/>
              <a:ea typeface="DFKai-SB"/>
              <a:cs typeface="DFKai-SB"/>
              <a:sym typeface="DFKai-SB"/>
            </a:endParaRPr>
          </a:p>
        </p:txBody>
      </p:sp>
      <p:pic>
        <p:nvPicPr>
          <p:cNvPr id="258" name="Google Shape;258;p39"/>
          <p:cNvPicPr preferRelativeResize="0"/>
          <p:nvPr/>
        </p:nvPicPr>
        <p:blipFill>
          <a:blip r:embed="rId3">
            <a:alphaModFix/>
          </a:blip>
          <a:stretch>
            <a:fillRect/>
          </a:stretch>
        </p:blipFill>
        <p:spPr>
          <a:xfrm>
            <a:off x="239413" y="2571750"/>
            <a:ext cx="8665176" cy="1879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資料篩選</a:t>
            </a:r>
            <a:endParaRPr/>
          </a:p>
        </p:txBody>
      </p:sp>
      <p:sp>
        <p:nvSpPr>
          <p:cNvPr id="264" name="Google Shape;264;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000">
                <a:solidFill>
                  <a:srgbClr val="262626"/>
                </a:solidFill>
                <a:latin typeface="DFKai-SB"/>
                <a:ea typeface="DFKai-SB"/>
                <a:cs typeface="DFKai-SB"/>
                <a:sym typeface="DFKai-SB"/>
              </a:rPr>
              <a:t>使用套件中filter函數，篩選部分資料(提取標題、日期、判決三個欄位)</a:t>
            </a:r>
            <a:endParaRPr sz="2000">
              <a:solidFill>
                <a:srgbClr val="262626"/>
              </a:solidFill>
              <a:latin typeface="DFKai-SB"/>
              <a:ea typeface="DFKai-SB"/>
              <a:cs typeface="DFKai-SB"/>
              <a:sym typeface="DFKai-SB"/>
            </a:endParaRPr>
          </a:p>
        </p:txBody>
      </p:sp>
      <p:pic>
        <p:nvPicPr>
          <p:cNvPr id="265" name="Google Shape;265;p40"/>
          <p:cNvPicPr preferRelativeResize="0"/>
          <p:nvPr/>
        </p:nvPicPr>
        <p:blipFill>
          <a:blip r:embed="rId3">
            <a:alphaModFix/>
          </a:blip>
          <a:stretch>
            <a:fillRect/>
          </a:stretch>
        </p:blipFill>
        <p:spPr>
          <a:xfrm>
            <a:off x="1474113" y="2040772"/>
            <a:ext cx="6195775" cy="2630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資料篩選</a:t>
            </a:r>
            <a:endParaRPr/>
          </a:p>
        </p:txBody>
      </p:sp>
      <p:sp>
        <p:nvSpPr>
          <p:cNvPr id="271" name="Google Shape;271;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000">
                <a:solidFill>
                  <a:srgbClr val="262626"/>
                </a:solidFill>
                <a:latin typeface="DFKai-SB"/>
                <a:ea typeface="DFKai-SB"/>
                <a:cs typeface="DFKai-SB"/>
                <a:sym typeface="DFKai-SB"/>
              </a:rPr>
              <a:t>篩選資料中"標題"欄位有包含"台上"兩個字的資料</a:t>
            </a:r>
            <a:endParaRPr sz="2000">
              <a:solidFill>
                <a:srgbClr val="262626"/>
              </a:solidFill>
              <a:latin typeface="DFKai-SB"/>
              <a:ea typeface="DFKai-SB"/>
              <a:cs typeface="DFKai-SB"/>
              <a:sym typeface="DFKai-SB"/>
            </a:endParaRPr>
          </a:p>
        </p:txBody>
      </p:sp>
      <p:pic>
        <p:nvPicPr>
          <p:cNvPr id="272" name="Google Shape;272;p41"/>
          <p:cNvPicPr preferRelativeResize="0"/>
          <p:nvPr/>
        </p:nvPicPr>
        <p:blipFill>
          <a:blip r:embed="rId3">
            <a:alphaModFix/>
          </a:blip>
          <a:stretch>
            <a:fillRect/>
          </a:stretch>
        </p:blipFill>
        <p:spPr>
          <a:xfrm>
            <a:off x="1065775" y="1822775"/>
            <a:ext cx="7012450" cy="3050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套件介紹-pandas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solidFill>
                  <a:srgbClr val="262626"/>
                </a:solidFill>
                <a:latin typeface="DFKai-SB"/>
                <a:ea typeface="DFKai-SB"/>
                <a:cs typeface="DFKai-SB"/>
                <a:sym typeface="DFKai-SB"/>
              </a:rPr>
              <a:t>它</a:t>
            </a:r>
            <a:r>
              <a:rPr lang="zh-TW">
                <a:solidFill>
                  <a:srgbClr val="262626"/>
                </a:solidFill>
                <a:latin typeface="DFKai-SB"/>
                <a:ea typeface="DFKai-SB"/>
                <a:cs typeface="DFKai-SB"/>
                <a:sym typeface="DFKai-SB"/>
              </a:rPr>
              <a:t>是python數據分析的一個套件，於2009年底開源給大家使用</a:t>
            </a:r>
            <a:endParaRPr>
              <a:solidFill>
                <a:srgbClr val="262626"/>
              </a:solidFill>
              <a:latin typeface="DFKai-SB"/>
              <a:ea typeface="DFKai-SB"/>
              <a:cs typeface="DFKai-SB"/>
              <a:sym typeface="DFKai-SB"/>
            </a:endParaRPr>
          </a:p>
          <a:p>
            <a:pPr indent="0" lvl="0" marL="0" rtl="0" algn="l">
              <a:spcBef>
                <a:spcPts val="1200"/>
              </a:spcBef>
              <a:spcAft>
                <a:spcPts val="0"/>
              </a:spcAft>
              <a:buNone/>
            </a:pPr>
            <a:r>
              <a:rPr lang="zh-TW">
                <a:solidFill>
                  <a:srgbClr val="262626"/>
                </a:solidFill>
                <a:latin typeface="DFKai-SB"/>
                <a:ea typeface="DFKai-SB"/>
                <a:cs typeface="DFKai-SB"/>
                <a:sym typeface="DFKai-SB"/>
              </a:rPr>
              <a:t>Pandas 提供兩種主要的資料結構，Series 與 DataFrame。</a:t>
            </a:r>
            <a:endParaRPr>
              <a:solidFill>
                <a:srgbClr val="262626"/>
              </a:solidFill>
              <a:latin typeface="DFKai-SB"/>
              <a:ea typeface="DFKai-SB"/>
              <a:cs typeface="DFKai-SB"/>
              <a:sym typeface="DFKai-SB"/>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80" name="Google Shape;80;p15"/>
          <p:cNvSpPr txBox="1"/>
          <p:nvPr/>
        </p:nvSpPr>
        <p:spPr>
          <a:xfrm>
            <a:off x="5658050" y="4569025"/>
            <a:ext cx="32901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zh-TW" sz="1200"/>
              <a:t>https://ithelp.ithome.</a:t>
            </a:r>
            <a:r>
              <a:rPr lang="zh-TW" sz="1200"/>
              <a:t>com</a:t>
            </a:r>
            <a:r>
              <a:rPr lang="zh-TW" sz="1200"/>
              <a:t>.tw/articles/10204656</a:t>
            </a:r>
            <a:endParaRPr sz="1200"/>
          </a:p>
        </p:txBody>
      </p:sp>
      <p:pic>
        <p:nvPicPr>
          <p:cNvPr id="81" name="Google Shape;81;p15"/>
          <p:cNvPicPr preferRelativeResize="0"/>
          <p:nvPr/>
        </p:nvPicPr>
        <p:blipFill rotWithShape="1">
          <a:blip r:embed="rId3">
            <a:alphaModFix/>
          </a:blip>
          <a:srcRect b="47558" l="0" r="0" t="0"/>
          <a:stretch/>
        </p:blipFill>
        <p:spPr>
          <a:xfrm>
            <a:off x="6461975" y="1742763"/>
            <a:ext cx="2486175" cy="2697375"/>
          </a:xfrm>
          <a:prstGeom prst="rect">
            <a:avLst/>
          </a:prstGeom>
          <a:noFill/>
          <a:ln cap="flat" cmpd="sng" w="9525">
            <a:solidFill>
              <a:schemeClr val="accent4"/>
            </a:solidFill>
            <a:prstDash val="solid"/>
            <a:round/>
            <a:headEnd len="sm" w="sm" type="none"/>
            <a:tailEnd len="sm" w="sm" type="none"/>
          </a:ln>
        </p:spPr>
      </p:pic>
      <p:pic>
        <p:nvPicPr>
          <p:cNvPr id="82" name="Google Shape;82;p15"/>
          <p:cNvPicPr preferRelativeResize="0"/>
          <p:nvPr/>
        </p:nvPicPr>
        <p:blipFill>
          <a:blip r:embed="rId4">
            <a:alphaModFix/>
          </a:blip>
          <a:stretch>
            <a:fillRect/>
          </a:stretch>
        </p:blipFill>
        <p:spPr>
          <a:xfrm>
            <a:off x="493638" y="2268450"/>
            <a:ext cx="2371725" cy="2171700"/>
          </a:xfrm>
          <a:prstGeom prst="rect">
            <a:avLst/>
          </a:prstGeom>
          <a:noFill/>
          <a:ln cap="flat" cmpd="sng" w="9525">
            <a:solidFill>
              <a:schemeClr val="accent4"/>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練習4</a:t>
            </a:r>
            <a:endParaRPr/>
          </a:p>
        </p:txBody>
      </p:sp>
      <p:sp>
        <p:nvSpPr>
          <p:cNvPr id="278" name="Google Shape;278;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400">
                <a:solidFill>
                  <a:srgbClr val="262626"/>
                </a:solidFill>
                <a:latin typeface="DFKai-SB"/>
                <a:ea typeface="DFKai-SB"/>
                <a:cs typeface="DFKai-SB"/>
                <a:sym typeface="DFKai-SB"/>
              </a:rPr>
              <a:t>篩選出日期為下半年度的資料(6~12月)，且只有顯示標題(title)、日期(date)、內容(content)</a:t>
            </a:r>
            <a:r>
              <a:rPr lang="zh-TW" sz="2400">
                <a:solidFill>
                  <a:srgbClr val="262626"/>
                </a:solidFill>
                <a:latin typeface="DFKai-SB"/>
                <a:ea typeface="DFKai-SB"/>
                <a:cs typeface="DFKai-SB"/>
                <a:sym typeface="DFKai-SB"/>
              </a:rPr>
              <a:t> </a:t>
            </a:r>
            <a:endParaRPr sz="2400">
              <a:solidFill>
                <a:srgbClr val="262626"/>
              </a:solidFill>
              <a:latin typeface="DFKai-SB"/>
              <a:ea typeface="DFKai-SB"/>
              <a:cs typeface="DFKai-SB"/>
              <a:sym typeface="DFKai-SB"/>
            </a:endParaRPr>
          </a:p>
        </p:txBody>
      </p:sp>
      <p:pic>
        <p:nvPicPr>
          <p:cNvPr id="279" name="Google Shape;279;p42"/>
          <p:cNvPicPr preferRelativeResize="0"/>
          <p:nvPr/>
        </p:nvPicPr>
        <p:blipFill>
          <a:blip r:embed="rId3">
            <a:alphaModFix/>
          </a:blip>
          <a:stretch>
            <a:fillRect/>
          </a:stretch>
        </p:blipFill>
        <p:spPr>
          <a:xfrm>
            <a:off x="233625" y="2465775"/>
            <a:ext cx="8676751" cy="1766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唯一值處理</a:t>
            </a:r>
            <a:endParaRPr/>
          </a:p>
        </p:txBody>
      </p:sp>
      <p:sp>
        <p:nvSpPr>
          <p:cNvPr id="285" name="Google Shape;285;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000">
                <a:solidFill>
                  <a:srgbClr val="262626"/>
                </a:solidFill>
                <a:latin typeface="DFKai-SB"/>
                <a:ea typeface="DFKai-SB"/>
                <a:cs typeface="DFKai-SB"/>
                <a:sym typeface="DFKai-SB"/>
              </a:rPr>
              <a:t>使用unique方法，取出某欄位中的所有不重複的唯一值資料</a:t>
            </a:r>
            <a:endParaRPr sz="2000">
              <a:solidFill>
                <a:srgbClr val="262626"/>
              </a:solidFill>
              <a:latin typeface="DFKai-SB"/>
              <a:ea typeface="DFKai-SB"/>
              <a:cs typeface="DFKai-SB"/>
              <a:sym typeface="DFKai-SB"/>
            </a:endParaRPr>
          </a:p>
        </p:txBody>
      </p:sp>
      <p:pic>
        <p:nvPicPr>
          <p:cNvPr id="286" name="Google Shape;286;p43"/>
          <p:cNvPicPr preferRelativeResize="0"/>
          <p:nvPr/>
        </p:nvPicPr>
        <p:blipFill>
          <a:blip r:embed="rId3">
            <a:alphaModFix/>
          </a:blip>
          <a:stretch>
            <a:fillRect/>
          </a:stretch>
        </p:blipFill>
        <p:spPr>
          <a:xfrm>
            <a:off x="338588" y="2252225"/>
            <a:ext cx="8466826" cy="2316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唯一值處理</a:t>
            </a:r>
            <a:endParaRPr/>
          </a:p>
        </p:txBody>
      </p:sp>
      <p:sp>
        <p:nvSpPr>
          <p:cNvPr id="292" name="Google Shape;292;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000">
                <a:solidFill>
                  <a:srgbClr val="262626"/>
                </a:solidFill>
                <a:latin typeface="DFKai-SB"/>
                <a:ea typeface="DFKai-SB"/>
                <a:cs typeface="DFKai-SB"/>
                <a:sym typeface="DFKai-SB"/>
              </a:rPr>
              <a:t>使用unique方法，取出某欄位中的所有不重複的唯一值資料</a:t>
            </a:r>
            <a:endParaRPr sz="2000">
              <a:solidFill>
                <a:srgbClr val="262626"/>
              </a:solidFill>
              <a:latin typeface="DFKai-SB"/>
              <a:ea typeface="DFKai-SB"/>
              <a:cs typeface="DFKai-SB"/>
              <a:sym typeface="DFKai-SB"/>
            </a:endParaRPr>
          </a:p>
        </p:txBody>
      </p:sp>
      <p:pic>
        <p:nvPicPr>
          <p:cNvPr id="293" name="Google Shape;293;p44"/>
          <p:cNvPicPr preferRelativeResize="0"/>
          <p:nvPr/>
        </p:nvPicPr>
        <p:blipFill>
          <a:blip r:embed="rId3">
            <a:alphaModFix/>
          </a:blip>
          <a:stretch>
            <a:fillRect/>
          </a:stretch>
        </p:blipFill>
        <p:spPr>
          <a:xfrm>
            <a:off x="338588" y="2252225"/>
            <a:ext cx="8466826" cy="2316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唯一值處理</a:t>
            </a:r>
            <a:endParaRPr/>
          </a:p>
        </p:txBody>
      </p:sp>
      <p:sp>
        <p:nvSpPr>
          <p:cNvPr id="299" name="Google Shape;299;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000">
                <a:solidFill>
                  <a:srgbClr val="262626"/>
                </a:solidFill>
                <a:latin typeface="DFKai-SB"/>
                <a:ea typeface="DFKai-SB"/>
                <a:cs typeface="DFKai-SB"/>
                <a:sym typeface="DFKai-SB"/>
              </a:rPr>
              <a:t>取出後是陣列的格式，可以用索引(index)的方式取出其中的資料</a:t>
            </a:r>
            <a:endParaRPr sz="2000">
              <a:solidFill>
                <a:srgbClr val="262626"/>
              </a:solidFill>
              <a:latin typeface="DFKai-SB"/>
              <a:ea typeface="DFKai-SB"/>
              <a:cs typeface="DFKai-SB"/>
              <a:sym typeface="DFKai-SB"/>
            </a:endParaRPr>
          </a:p>
        </p:txBody>
      </p:sp>
      <p:pic>
        <p:nvPicPr>
          <p:cNvPr id="300" name="Google Shape;300;p45"/>
          <p:cNvPicPr preferRelativeResize="0"/>
          <p:nvPr/>
        </p:nvPicPr>
        <p:blipFill>
          <a:blip r:embed="rId3">
            <a:alphaModFix/>
          </a:blip>
          <a:stretch>
            <a:fillRect/>
          </a:stretch>
        </p:blipFill>
        <p:spPr>
          <a:xfrm>
            <a:off x="579229" y="2025129"/>
            <a:ext cx="3076450" cy="1785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練習5</a:t>
            </a:r>
            <a:endParaRPr/>
          </a:p>
        </p:txBody>
      </p:sp>
      <p:sp>
        <p:nvSpPr>
          <p:cNvPr id="306" name="Google Shape;306;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400">
                <a:solidFill>
                  <a:srgbClr val="262626"/>
                </a:solidFill>
                <a:latin typeface="DFKai-SB"/>
                <a:ea typeface="DFKai-SB"/>
                <a:cs typeface="DFKai-SB"/>
                <a:sym typeface="DFKai-SB"/>
              </a:rPr>
              <a:t>利用unique方法找出判決為"損害賠償"資料</a:t>
            </a:r>
            <a:r>
              <a:rPr lang="zh-TW" sz="2400">
                <a:solidFill>
                  <a:srgbClr val="262626"/>
                </a:solidFill>
                <a:latin typeface="DFKai-SB"/>
                <a:ea typeface="DFKai-SB"/>
                <a:cs typeface="DFKai-SB"/>
                <a:sym typeface="DFKai-SB"/>
              </a:rPr>
              <a:t> </a:t>
            </a:r>
            <a:endParaRPr sz="2400">
              <a:solidFill>
                <a:srgbClr val="262626"/>
              </a:solidFill>
              <a:latin typeface="DFKai-SB"/>
              <a:ea typeface="DFKai-SB"/>
              <a:cs typeface="DFKai-SB"/>
              <a:sym typeface="DFKai-SB"/>
            </a:endParaRPr>
          </a:p>
        </p:txBody>
      </p:sp>
      <p:pic>
        <p:nvPicPr>
          <p:cNvPr id="307" name="Google Shape;307;p46"/>
          <p:cNvPicPr preferRelativeResize="0"/>
          <p:nvPr/>
        </p:nvPicPr>
        <p:blipFill>
          <a:blip r:embed="rId3">
            <a:alphaModFix/>
          </a:blip>
          <a:stretch>
            <a:fillRect/>
          </a:stretch>
        </p:blipFill>
        <p:spPr>
          <a:xfrm>
            <a:off x="254875" y="2108150"/>
            <a:ext cx="8445076" cy="2298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zh-TW" sz="3400"/>
              <a:t>第二部分</a:t>
            </a:r>
            <a:endParaRPr/>
          </a:p>
          <a:p>
            <a:pPr indent="0" lvl="0" marL="0" rtl="0" algn="ctr">
              <a:spcBef>
                <a:spcPts val="0"/>
              </a:spcBef>
              <a:spcAft>
                <a:spcPts val="0"/>
              </a:spcAft>
              <a:buNone/>
            </a:pPr>
            <a:r>
              <a:rPr lang="zh-TW"/>
              <a:t>資料視</a:t>
            </a:r>
            <a:r>
              <a:rPr lang="zh-TW"/>
              <a:t>覺化</a:t>
            </a:r>
            <a:endParaRPr/>
          </a:p>
        </p:txBody>
      </p:sp>
      <p:sp>
        <p:nvSpPr>
          <p:cNvPr id="313" name="Google Shape;313;p47"/>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套件介紹-plotly</a:t>
            </a:r>
            <a:endParaRPr/>
          </a:p>
        </p:txBody>
      </p:sp>
      <p:sp>
        <p:nvSpPr>
          <p:cNvPr id="319" name="Google Shape;319;p4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000">
                <a:solidFill>
                  <a:srgbClr val="262626"/>
                </a:solidFill>
                <a:latin typeface="DFKai-SB"/>
                <a:ea typeface="DFKai-SB"/>
                <a:cs typeface="DFKai-SB"/>
                <a:sym typeface="DFKai-SB"/>
              </a:rPr>
              <a:t>plotly 能輕鬆生成各種圖表的框架，快速繪製賞心悅目的圖表，還能幫圖表做互動效果、部署到瀏覽器</a:t>
            </a:r>
            <a:endParaRPr sz="2000">
              <a:solidFill>
                <a:srgbClr val="262626"/>
              </a:solidFill>
              <a:latin typeface="DFKai-SB"/>
              <a:ea typeface="DFKai-SB"/>
              <a:cs typeface="DFKai-SB"/>
              <a:sym typeface="DFKai-SB"/>
            </a:endParaRPr>
          </a:p>
          <a:p>
            <a:pPr indent="0" lvl="0" marL="0" rtl="0" algn="l">
              <a:spcBef>
                <a:spcPts val="1200"/>
              </a:spcBef>
              <a:spcAft>
                <a:spcPts val="0"/>
              </a:spcAft>
              <a:buNone/>
            </a:pPr>
            <a:r>
              <a:rPr lang="zh-TW" sz="2000">
                <a:solidFill>
                  <a:srgbClr val="262626"/>
                </a:solidFill>
                <a:latin typeface="DFKai-SB"/>
                <a:ea typeface="DFKai-SB"/>
                <a:cs typeface="DFKai-SB"/>
                <a:sym typeface="DFKai-SB"/>
              </a:rPr>
              <a:t>在 python 中最廣為人知的圖表繪製套件是 Matplotlib，但是它相當複雜，若想畫比較漂亮的圖需要花很多時間和精力。除非你想畫很高階複雜的圖表，否則使用 plotly 其實就足夠了。</a:t>
            </a:r>
            <a:endParaRPr sz="2000">
              <a:solidFill>
                <a:srgbClr val="262626"/>
              </a:solidFill>
              <a:latin typeface="DFKai-SB"/>
              <a:ea typeface="DFKai-SB"/>
              <a:cs typeface="DFKai-SB"/>
              <a:sym typeface="DFKai-SB"/>
            </a:endParaRPr>
          </a:p>
          <a:p>
            <a:pPr indent="0" lvl="0" marL="0" rtl="0" algn="l">
              <a:spcBef>
                <a:spcPts val="1200"/>
              </a:spcBef>
              <a:spcAft>
                <a:spcPts val="1200"/>
              </a:spcAft>
              <a:buNone/>
            </a:pPr>
            <a:r>
              <a:t/>
            </a:r>
            <a:endParaRPr/>
          </a:p>
        </p:txBody>
      </p:sp>
      <p:sp>
        <p:nvSpPr>
          <p:cNvPr id="320" name="Google Shape;320;p48"/>
          <p:cNvSpPr txBox="1"/>
          <p:nvPr/>
        </p:nvSpPr>
        <p:spPr>
          <a:xfrm>
            <a:off x="6186100" y="4569025"/>
            <a:ext cx="26991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TW" sz="1200"/>
              <a:t>https://igoamazing.com/python-plotly/</a:t>
            </a:r>
            <a:endParaRPr sz="1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資料視覺化步驟</a:t>
            </a:r>
            <a:endParaRPr/>
          </a:p>
        </p:txBody>
      </p:sp>
      <p:sp>
        <p:nvSpPr>
          <p:cNvPr id="326" name="Google Shape;326;p4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DFKai-SB"/>
              <a:buChar char="●"/>
            </a:pPr>
            <a:r>
              <a:rPr lang="zh-TW" sz="2400">
                <a:latin typeface="DFKai-SB"/>
                <a:ea typeface="DFKai-SB"/>
                <a:cs typeface="DFKai-SB"/>
                <a:sym typeface="DFKai-SB"/>
              </a:rPr>
              <a:t>套件安裝 &amp; 匯入</a:t>
            </a:r>
            <a:endParaRPr sz="2400">
              <a:latin typeface="DFKai-SB"/>
              <a:ea typeface="DFKai-SB"/>
              <a:cs typeface="DFKai-SB"/>
              <a:sym typeface="DFKai-SB"/>
            </a:endParaRPr>
          </a:p>
          <a:p>
            <a:pPr indent="-381000" lvl="0" marL="457200" rtl="0" algn="l">
              <a:spcBef>
                <a:spcPts val="0"/>
              </a:spcBef>
              <a:spcAft>
                <a:spcPts val="0"/>
              </a:spcAft>
              <a:buSzPts val="2400"/>
              <a:buFont typeface="DFKai-SB"/>
              <a:buChar char="●"/>
            </a:pPr>
            <a:r>
              <a:rPr lang="zh-TW" sz="2400">
                <a:latin typeface="DFKai-SB"/>
                <a:ea typeface="DFKai-SB"/>
                <a:cs typeface="DFKai-SB"/>
                <a:sym typeface="DFKai-SB"/>
              </a:rPr>
              <a:t>套件使用說明</a:t>
            </a:r>
            <a:endParaRPr sz="2400">
              <a:latin typeface="DFKai-SB"/>
              <a:ea typeface="DFKai-SB"/>
              <a:cs typeface="DFKai-SB"/>
              <a:sym typeface="DFKai-SB"/>
            </a:endParaRPr>
          </a:p>
          <a:p>
            <a:pPr indent="-381000" lvl="0" marL="457200" rtl="0" algn="l">
              <a:spcBef>
                <a:spcPts val="0"/>
              </a:spcBef>
              <a:spcAft>
                <a:spcPts val="0"/>
              </a:spcAft>
              <a:buSzPts val="2400"/>
              <a:buFont typeface="DFKai-SB"/>
              <a:buChar char="●"/>
            </a:pPr>
            <a:r>
              <a:rPr lang="zh-TW" sz="2400">
                <a:latin typeface="DFKai-SB"/>
                <a:ea typeface="DFKai-SB"/>
                <a:cs typeface="DFKai-SB"/>
                <a:sym typeface="DFKai-SB"/>
              </a:rPr>
              <a:t>資料處理</a:t>
            </a:r>
            <a:endParaRPr sz="2400">
              <a:latin typeface="DFKai-SB"/>
              <a:ea typeface="DFKai-SB"/>
              <a:cs typeface="DFKai-SB"/>
              <a:sym typeface="DFKai-SB"/>
            </a:endParaRPr>
          </a:p>
          <a:p>
            <a:pPr indent="-381000" lvl="0" marL="457200" rtl="0" algn="l">
              <a:spcBef>
                <a:spcPts val="0"/>
              </a:spcBef>
              <a:spcAft>
                <a:spcPts val="0"/>
              </a:spcAft>
              <a:buSzPts val="2400"/>
              <a:buFont typeface="DFKai-SB"/>
              <a:buChar char="●"/>
            </a:pPr>
            <a:r>
              <a:rPr lang="zh-TW" sz="2400">
                <a:latin typeface="DFKai-SB"/>
                <a:ea typeface="DFKai-SB"/>
                <a:cs typeface="DFKai-SB"/>
                <a:sym typeface="DFKai-SB"/>
              </a:rPr>
              <a:t>視覺化套用</a:t>
            </a:r>
            <a:endParaRPr sz="2400">
              <a:latin typeface="DFKai-SB"/>
              <a:ea typeface="DFKai-SB"/>
              <a:cs typeface="DFKai-SB"/>
              <a:sym typeface="DFKai-SB"/>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套件安裝 &amp; 匯入</a:t>
            </a:r>
            <a:endParaRPr/>
          </a:p>
        </p:txBody>
      </p:sp>
      <p:sp>
        <p:nvSpPr>
          <p:cNvPr id="332" name="Google Shape;332;p5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300">
                <a:latin typeface="DFKai-SB"/>
                <a:ea typeface="DFKai-SB"/>
                <a:cs typeface="DFKai-SB"/>
                <a:sym typeface="DFKai-SB"/>
              </a:rPr>
              <a:t>於指令端輸入以下指令:</a:t>
            </a:r>
            <a:endParaRPr sz="2300">
              <a:latin typeface="DFKai-SB"/>
              <a:ea typeface="DFKai-SB"/>
              <a:cs typeface="DFKai-SB"/>
              <a:sym typeface="DFKai-SB"/>
            </a:endParaRPr>
          </a:p>
          <a:p>
            <a:pPr indent="0" lvl="0" marL="0" rtl="0" algn="l">
              <a:spcBef>
                <a:spcPts val="1200"/>
              </a:spcBef>
              <a:spcAft>
                <a:spcPts val="0"/>
              </a:spcAft>
              <a:buNone/>
            </a:pPr>
            <a:r>
              <a:t/>
            </a:r>
            <a:endParaRPr sz="2300">
              <a:latin typeface="DFKai-SB"/>
              <a:ea typeface="DFKai-SB"/>
              <a:cs typeface="DFKai-SB"/>
              <a:sym typeface="DFKai-SB"/>
            </a:endParaRPr>
          </a:p>
          <a:p>
            <a:pPr indent="0" lvl="0" marL="0" rtl="0" algn="l">
              <a:spcBef>
                <a:spcPts val="1200"/>
              </a:spcBef>
              <a:spcAft>
                <a:spcPts val="0"/>
              </a:spcAft>
              <a:buNone/>
            </a:pPr>
            <a:r>
              <a:rPr lang="zh-TW" sz="2300">
                <a:latin typeface="DFKai-SB"/>
                <a:ea typeface="DFKai-SB"/>
                <a:cs typeface="DFKai-SB"/>
                <a:sym typeface="DFKai-SB"/>
              </a:rPr>
              <a:t>開啟jupyter後新增notebook後匯入套件:</a:t>
            </a:r>
            <a:endParaRPr sz="2300">
              <a:latin typeface="DFKai-SB"/>
              <a:ea typeface="DFKai-SB"/>
              <a:cs typeface="DFKai-SB"/>
              <a:sym typeface="DFKai-SB"/>
            </a:endParaRPr>
          </a:p>
          <a:p>
            <a:pPr indent="0" lvl="0" marL="0" rtl="0" algn="l">
              <a:spcBef>
                <a:spcPts val="1200"/>
              </a:spcBef>
              <a:spcAft>
                <a:spcPts val="1200"/>
              </a:spcAft>
              <a:buNone/>
            </a:pPr>
            <a:r>
              <a:t/>
            </a:r>
            <a:endParaRPr/>
          </a:p>
        </p:txBody>
      </p:sp>
      <p:pic>
        <p:nvPicPr>
          <p:cNvPr id="333" name="Google Shape;333;p50"/>
          <p:cNvPicPr preferRelativeResize="0"/>
          <p:nvPr/>
        </p:nvPicPr>
        <p:blipFill>
          <a:blip r:embed="rId3">
            <a:alphaModFix/>
          </a:blip>
          <a:stretch>
            <a:fillRect/>
          </a:stretch>
        </p:blipFill>
        <p:spPr>
          <a:xfrm>
            <a:off x="369625" y="1848475"/>
            <a:ext cx="5223500" cy="422100"/>
          </a:xfrm>
          <a:prstGeom prst="rect">
            <a:avLst/>
          </a:prstGeom>
          <a:noFill/>
          <a:ln>
            <a:noFill/>
          </a:ln>
        </p:spPr>
      </p:pic>
      <p:pic>
        <p:nvPicPr>
          <p:cNvPr id="334" name="Google Shape;334;p50"/>
          <p:cNvPicPr preferRelativeResize="0"/>
          <p:nvPr/>
        </p:nvPicPr>
        <p:blipFill rotWithShape="1">
          <a:blip r:embed="rId4">
            <a:alphaModFix/>
          </a:blip>
          <a:srcRect b="0" l="27602" r="-7679" t="0"/>
          <a:stretch/>
        </p:blipFill>
        <p:spPr>
          <a:xfrm>
            <a:off x="369625" y="2966625"/>
            <a:ext cx="5845800" cy="1145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套件功能說明</a:t>
            </a:r>
            <a:endParaRPr/>
          </a:p>
        </p:txBody>
      </p:sp>
      <p:sp>
        <p:nvSpPr>
          <p:cNvPr id="340" name="Google Shape;340;p5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1" name="Google Shape;341;p51"/>
          <p:cNvPicPr preferRelativeResize="0"/>
          <p:nvPr/>
        </p:nvPicPr>
        <p:blipFill rotWithShape="1">
          <a:blip r:embed="rId3">
            <a:alphaModFix/>
          </a:blip>
          <a:srcRect b="7660" l="20019" r="11445" t="26127"/>
          <a:stretch/>
        </p:blipFill>
        <p:spPr>
          <a:xfrm>
            <a:off x="1262332" y="1119075"/>
            <a:ext cx="6619330" cy="3597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套件介紹-pandas</a:t>
            </a:r>
            <a:endParaRPr/>
          </a:p>
        </p:txBody>
      </p:sp>
      <p:sp>
        <p:nvSpPr>
          <p:cNvPr id="88" name="Google Shape;88;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solidFill>
                  <a:srgbClr val="262626"/>
                </a:solidFill>
                <a:latin typeface="DFKai-SB"/>
                <a:ea typeface="DFKai-SB"/>
                <a:cs typeface="DFKai-SB"/>
                <a:sym typeface="DFKai-SB"/>
              </a:rPr>
              <a:t>Series 顧名思義就是用來處理時間序列相關的資料(如感測器資料等)，主要為建立索引的一維陣列。</a:t>
            </a:r>
            <a:endParaRPr>
              <a:solidFill>
                <a:srgbClr val="262626"/>
              </a:solidFill>
              <a:latin typeface="DFKai-SB"/>
              <a:ea typeface="DFKai-SB"/>
              <a:cs typeface="DFKai-SB"/>
              <a:sym typeface="DFKai-SB"/>
            </a:endParaRPr>
          </a:p>
          <a:p>
            <a:pPr indent="0" lvl="0" marL="0" rtl="0" algn="l">
              <a:spcBef>
                <a:spcPts val="1200"/>
              </a:spcBef>
              <a:spcAft>
                <a:spcPts val="1200"/>
              </a:spcAft>
              <a:buNone/>
            </a:pPr>
            <a:r>
              <a:rPr lang="zh-TW">
                <a:solidFill>
                  <a:srgbClr val="262626"/>
                </a:solidFill>
                <a:latin typeface="DFKai-SB"/>
                <a:ea typeface="DFKai-SB"/>
                <a:cs typeface="DFKai-SB"/>
                <a:sym typeface="DFKai-SB"/>
              </a:rPr>
              <a:t>DataFrame 則是用來處理結構化(Table like)的資料，有列索引(Row)與欄標籤(Column)的二維資料集，例如關聯式資料庫、CSV等等。</a:t>
            </a:r>
            <a:endParaRPr>
              <a:solidFill>
                <a:srgbClr val="262626"/>
              </a:solidFill>
              <a:latin typeface="DFKai-SB"/>
              <a:ea typeface="DFKai-SB"/>
              <a:cs typeface="DFKai-SB"/>
              <a:sym typeface="DFKai-SB"/>
            </a:endParaRPr>
          </a:p>
        </p:txBody>
      </p:sp>
      <p:sp>
        <p:nvSpPr>
          <p:cNvPr id="89" name="Google Shape;89;p16"/>
          <p:cNvSpPr txBox="1"/>
          <p:nvPr/>
        </p:nvSpPr>
        <p:spPr>
          <a:xfrm>
            <a:off x="5317325" y="4569025"/>
            <a:ext cx="3660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TW" sz="1200"/>
              <a:t>https://oranwind.org/python-pandas-ji-chu-jiao-xue/</a:t>
            </a:r>
            <a:endParaRPr sz="1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套件功能說明</a:t>
            </a:r>
            <a:endParaRPr/>
          </a:p>
        </p:txBody>
      </p:sp>
      <p:sp>
        <p:nvSpPr>
          <p:cNvPr id="347" name="Google Shape;347;p5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000">
                <a:solidFill>
                  <a:srgbClr val="262626"/>
                </a:solidFill>
                <a:latin typeface="DFKai-SB"/>
                <a:ea typeface="DFKai-SB"/>
                <a:cs typeface="DFKai-SB"/>
                <a:sym typeface="DFKai-SB"/>
              </a:rPr>
              <a:t>除了上述的折線圖之外，plotly也提供其他類型的統計圖表可以使用，如點圖、圓餅圖、長條圖，琴狀圖等等</a:t>
            </a:r>
            <a:endParaRPr sz="2000">
              <a:solidFill>
                <a:srgbClr val="262626"/>
              </a:solidFill>
              <a:latin typeface="DFKai-SB"/>
              <a:ea typeface="DFKai-SB"/>
              <a:cs typeface="DFKai-SB"/>
              <a:sym typeface="DFKai-SB"/>
            </a:endParaRPr>
          </a:p>
        </p:txBody>
      </p:sp>
      <p:pic>
        <p:nvPicPr>
          <p:cNvPr id="348" name="Google Shape;348;p52"/>
          <p:cNvPicPr preferRelativeResize="0"/>
          <p:nvPr/>
        </p:nvPicPr>
        <p:blipFill rotWithShape="1">
          <a:blip r:embed="rId3">
            <a:alphaModFix/>
          </a:blip>
          <a:srcRect b="16887" l="10897" r="42354" t="31985"/>
          <a:stretch/>
        </p:blipFill>
        <p:spPr>
          <a:xfrm>
            <a:off x="5988825" y="2768675"/>
            <a:ext cx="2843477" cy="1749249"/>
          </a:xfrm>
          <a:prstGeom prst="rect">
            <a:avLst/>
          </a:prstGeom>
          <a:noFill/>
          <a:ln>
            <a:noFill/>
          </a:ln>
        </p:spPr>
      </p:pic>
      <p:sp>
        <p:nvSpPr>
          <p:cNvPr id="349" name="Google Shape;349;p52"/>
          <p:cNvSpPr txBox="1"/>
          <p:nvPr/>
        </p:nvSpPr>
        <p:spPr>
          <a:xfrm>
            <a:off x="5102100" y="4517925"/>
            <a:ext cx="373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t>https://www.itread01.com/content/1542564499.html</a:t>
            </a:r>
            <a:endParaRPr sz="1200"/>
          </a:p>
        </p:txBody>
      </p:sp>
      <p:pic>
        <p:nvPicPr>
          <p:cNvPr id="350" name="Google Shape;350;p52"/>
          <p:cNvPicPr preferRelativeResize="0"/>
          <p:nvPr/>
        </p:nvPicPr>
        <p:blipFill rotWithShape="1">
          <a:blip r:embed="rId4">
            <a:alphaModFix/>
          </a:blip>
          <a:srcRect b="18279" l="12520" r="39212" t="33299"/>
          <a:stretch/>
        </p:blipFill>
        <p:spPr>
          <a:xfrm>
            <a:off x="3032675" y="2809225"/>
            <a:ext cx="2956152" cy="1668149"/>
          </a:xfrm>
          <a:prstGeom prst="rect">
            <a:avLst/>
          </a:prstGeom>
          <a:noFill/>
          <a:ln>
            <a:noFill/>
          </a:ln>
        </p:spPr>
      </p:pic>
      <p:pic>
        <p:nvPicPr>
          <p:cNvPr id="351" name="Google Shape;351;p52"/>
          <p:cNvPicPr preferRelativeResize="0"/>
          <p:nvPr/>
        </p:nvPicPr>
        <p:blipFill rotWithShape="1">
          <a:blip r:embed="rId5">
            <a:alphaModFix/>
          </a:blip>
          <a:srcRect b="29124" l="24283" r="48225" t="24252"/>
          <a:stretch/>
        </p:blipFill>
        <p:spPr>
          <a:xfrm>
            <a:off x="889525" y="2571750"/>
            <a:ext cx="1971826" cy="18809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資料處理</a:t>
            </a:r>
            <a:endParaRPr/>
          </a:p>
        </p:txBody>
      </p:sp>
      <p:sp>
        <p:nvSpPr>
          <p:cNvPr id="357" name="Google Shape;357;p5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000">
                <a:solidFill>
                  <a:srgbClr val="262626"/>
                </a:solidFill>
                <a:latin typeface="DFKai-SB"/>
                <a:ea typeface="DFKai-SB"/>
                <a:cs typeface="DFKai-SB"/>
                <a:sym typeface="DFKai-SB"/>
              </a:rPr>
              <a:t>首先取出判決(judge)這個欄位，轉換成陣列格式，作為後續視覺化呈現用</a:t>
            </a:r>
            <a:endParaRPr sz="2000">
              <a:solidFill>
                <a:srgbClr val="262626"/>
              </a:solidFill>
              <a:latin typeface="DFKai-SB"/>
              <a:ea typeface="DFKai-SB"/>
              <a:cs typeface="DFKai-SB"/>
              <a:sym typeface="DFKai-SB"/>
            </a:endParaRPr>
          </a:p>
        </p:txBody>
      </p:sp>
      <p:pic>
        <p:nvPicPr>
          <p:cNvPr id="358" name="Google Shape;358;p53"/>
          <p:cNvPicPr preferRelativeResize="0"/>
          <p:nvPr/>
        </p:nvPicPr>
        <p:blipFill>
          <a:blip r:embed="rId3">
            <a:alphaModFix/>
          </a:blip>
          <a:stretch>
            <a:fillRect/>
          </a:stretch>
        </p:blipFill>
        <p:spPr>
          <a:xfrm>
            <a:off x="262575" y="2571749"/>
            <a:ext cx="8618850" cy="10666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資料處理</a:t>
            </a:r>
            <a:endParaRPr/>
          </a:p>
        </p:txBody>
      </p:sp>
      <p:sp>
        <p:nvSpPr>
          <p:cNvPr id="364" name="Google Shape;364;p5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000">
                <a:solidFill>
                  <a:srgbClr val="262626"/>
                </a:solidFill>
                <a:latin typeface="DFKai-SB"/>
                <a:ea typeface="DFKai-SB"/>
                <a:cs typeface="DFKai-SB"/>
                <a:sym typeface="DFKai-SB"/>
              </a:rPr>
              <a:t>計算判決欄位中所有類別出現的次數</a:t>
            </a:r>
            <a:endParaRPr sz="2000">
              <a:solidFill>
                <a:srgbClr val="262626"/>
              </a:solidFill>
              <a:latin typeface="DFKai-SB"/>
              <a:ea typeface="DFKai-SB"/>
              <a:cs typeface="DFKai-SB"/>
              <a:sym typeface="DFKai-SB"/>
            </a:endParaRPr>
          </a:p>
        </p:txBody>
      </p:sp>
      <p:pic>
        <p:nvPicPr>
          <p:cNvPr id="365" name="Google Shape;365;p54"/>
          <p:cNvPicPr preferRelativeResize="0"/>
          <p:nvPr/>
        </p:nvPicPr>
        <p:blipFill>
          <a:blip r:embed="rId3">
            <a:alphaModFix/>
          </a:blip>
          <a:stretch>
            <a:fillRect/>
          </a:stretch>
        </p:blipFill>
        <p:spPr>
          <a:xfrm>
            <a:off x="455000" y="2140138"/>
            <a:ext cx="4619625" cy="2428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視覺化套用</a:t>
            </a:r>
            <a:endParaRPr/>
          </a:p>
        </p:txBody>
      </p:sp>
      <p:sp>
        <p:nvSpPr>
          <p:cNvPr id="371" name="Google Shape;371;p5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200">
                <a:solidFill>
                  <a:srgbClr val="262626"/>
                </a:solidFill>
                <a:latin typeface="DFKai-SB"/>
                <a:ea typeface="DFKai-SB"/>
                <a:cs typeface="DFKai-SB"/>
                <a:sym typeface="DFKai-SB"/>
              </a:rPr>
              <a:t>視覺化將判決類型與次數以折線圖(Scatter plot)呈現</a:t>
            </a:r>
            <a:endParaRPr sz="2200">
              <a:solidFill>
                <a:srgbClr val="262626"/>
              </a:solidFill>
              <a:latin typeface="DFKai-SB"/>
              <a:ea typeface="DFKai-SB"/>
              <a:cs typeface="DFKai-SB"/>
              <a:sym typeface="DFKai-SB"/>
            </a:endParaRPr>
          </a:p>
        </p:txBody>
      </p:sp>
      <p:pic>
        <p:nvPicPr>
          <p:cNvPr id="372" name="Google Shape;372;p55"/>
          <p:cNvPicPr preferRelativeResize="0"/>
          <p:nvPr/>
        </p:nvPicPr>
        <p:blipFill>
          <a:blip r:embed="rId3">
            <a:alphaModFix/>
          </a:blip>
          <a:stretch>
            <a:fillRect/>
          </a:stretch>
        </p:blipFill>
        <p:spPr>
          <a:xfrm>
            <a:off x="515763" y="2359375"/>
            <a:ext cx="5610225" cy="20002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視覺化套用</a:t>
            </a:r>
            <a:endParaRPr/>
          </a:p>
        </p:txBody>
      </p:sp>
      <p:sp>
        <p:nvSpPr>
          <p:cNvPr id="378" name="Google Shape;378;p5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200">
              <a:solidFill>
                <a:srgbClr val="262626"/>
              </a:solidFill>
              <a:latin typeface="DFKai-SB"/>
              <a:ea typeface="DFKai-SB"/>
              <a:cs typeface="DFKai-SB"/>
              <a:sym typeface="DFKai-SB"/>
            </a:endParaRPr>
          </a:p>
        </p:txBody>
      </p:sp>
      <p:pic>
        <p:nvPicPr>
          <p:cNvPr id="379" name="Google Shape;379;p56"/>
          <p:cNvPicPr preferRelativeResize="0"/>
          <p:nvPr/>
        </p:nvPicPr>
        <p:blipFill>
          <a:blip r:embed="rId3">
            <a:alphaModFix/>
          </a:blip>
          <a:stretch>
            <a:fillRect/>
          </a:stretch>
        </p:blipFill>
        <p:spPr>
          <a:xfrm>
            <a:off x="1058125" y="1090600"/>
            <a:ext cx="7027750" cy="377684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分組練習</a:t>
            </a:r>
            <a:endParaRPr/>
          </a:p>
        </p:txBody>
      </p:sp>
      <p:sp>
        <p:nvSpPr>
          <p:cNvPr id="385" name="Google Shape;385;p5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400">
                <a:solidFill>
                  <a:srgbClr val="262626"/>
                </a:solidFill>
                <a:latin typeface="DFKai-SB"/>
                <a:ea typeface="DFKai-SB"/>
                <a:cs typeface="DFKai-SB"/>
                <a:sym typeface="DFKai-SB"/>
              </a:rPr>
              <a:t>各組討論並發想以上述方式完成一個視覺化呈現</a:t>
            </a:r>
            <a:endParaRPr sz="2400">
              <a:solidFill>
                <a:srgbClr val="262626"/>
              </a:solidFill>
              <a:latin typeface="DFKai-SB"/>
              <a:ea typeface="DFKai-SB"/>
              <a:cs typeface="DFKai-SB"/>
              <a:sym typeface="DFKai-S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資料彙整介紹</a:t>
            </a:r>
            <a:endParaRPr/>
          </a:p>
        </p:txBody>
      </p:sp>
      <p:sp>
        <p:nvSpPr>
          <p:cNvPr id="95" name="Google Shape;95;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DFKai-SB"/>
              <a:buChar char="●"/>
            </a:pPr>
            <a:r>
              <a:rPr lang="zh-TW" sz="2200">
                <a:latin typeface="DFKai-SB"/>
                <a:ea typeface="DFKai-SB"/>
                <a:cs typeface="DFKai-SB"/>
                <a:sym typeface="DFKai-SB"/>
              </a:rPr>
              <a:t>套件安裝 &amp; 匯入</a:t>
            </a:r>
            <a:endParaRPr sz="2200">
              <a:latin typeface="DFKai-SB"/>
              <a:ea typeface="DFKai-SB"/>
              <a:cs typeface="DFKai-SB"/>
              <a:sym typeface="DFKai-SB"/>
            </a:endParaRPr>
          </a:p>
          <a:p>
            <a:pPr indent="-368300" lvl="0" marL="457200" rtl="0" algn="l">
              <a:spcBef>
                <a:spcPts val="0"/>
              </a:spcBef>
              <a:spcAft>
                <a:spcPts val="0"/>
              </a:spcAft>
              <a:buSzPts val="2200"/>
              <a:buFont typeface="DFKai-SB"/>
              <a:buChar char="●"/>
            </a:pPr>
            <a:r>
              <a:rPr lang="zh-TW" sz="2200">
                <a:latin typeface="DFKai-SB"/>
                <a:ea typeface="DFKai-SB"/>
                <a:cs typeface="DFKai-SB"/>
                <a:sym typeface="DFKai-SB"/>
              </a:rPr>
              <a:t>資料匯入 &amp; 觀察</a:t>
            </a:r>
            <a:endParaRPr sz="2200">
              <a:latin typeface="DFKai-SB"/>
              <a:ea typeface="DFKai-SB"/>
              <a:cs typeface="DFKai-SB"/>
              <a:sym typeface="DFKai-SB"/>
            </a:endParaRPr>
          </a:p>
          <a:p>
            <a:pPr indent="-368300" lvl="0" marL="457200" rtl="0" algn="l">
              <a:spcBef>
                <a:spcPts val="0"/>
              </a:spcBef>
              <a:spcAft>
                <a:spcPts val="0"/>
              </a:spcAft>
              <a:buSzPts val="2200"/>
              <a:buFont typeface="DFKai-SB"/>
              <a:buChar char="●"/>
            </a:pPr>
            <a:r>
              <a:rPr lang="zh-TW" sz="2200">
                <a:latin typeface="DFKai-SB"/>
                <a:ea typeface="DFKai-SB"/>
                <a:cs typeface="DFKai-SB"/>
                <a:sym typeface="DFKai-SB"/>
              </a:rPr>
              <a:t>欄位處理</a:t>
            </a:r>
            <a:endParaRPr sz="2200">
              <a:latin typeface="DFKai-SB"/>
              <a:ea typeface="DFKai-SB"/>
              <a:cs typeface="DFKai-SB"/>
              <a:sym typeface="DFKai-SB"/>
            </a:endParaRPr>
          </a:p>
          <a:p>
            <a:pPr indent="-368300" lvl="0" marL="457200" rtl="0" algn="l">
              <a:spcBef>
                <a:spcPts val="0"/>
              </a:spcBef>
              <a:spcAft>
                <a:spcPts val="0"/>
              </a:spcAft>
              <a:buSzPts val="2200"/>
              <a:buFont typeface="DFKai-SB"/>
              <a:buChar char="●"/>
            </a:pPr>
            <a:r>
              <a:rPr lang="zh-TW" sz="2200">
                <a:latin typeface="DFKai-SB"/>
                <a:ea typeface="DFKai-SB"/>
                <a:cs typeface="DFKai-SB"/>
                <a:sym typeface="DFKai-SB"/>
              </a:rPr>
              <a:t>格式套用(apply函數)</a:t>
            </a:r>
            <a:endParaRPr sz="2200">
              <a:latin typeface="DFKai-SB"/>
              <a:ea typeface="DFKai-SB"/>
              <a:cs typeface="DFKai-SB"/>
              <a:sym typeface="DFKai-SB"/>
            </a:endParaRPr>
          </a:p>
          <a:p>
            <a:pPr indent="-368300" lvl="0" marL="457200" rtl="0" algn="l">
              <a:spcBef>
                <a:spcPts val="0"/>
              </a:spcBef>
              <a:spcAft>
                <a:spcPts val="0"/>
              </a:spcAft>
              <a:buSzPts val="2200"/>
              <a:buFont typeface="DFKai-SB"/>
              <a:buChar char="●"/>
            </a:pPr>
            <a:r>
              <a:rPr lang="zh-TW" sz="2200">
                <a:latin typeface="DFKai-SB"/>
                <a:ea typeface="DFKai-SB"/>
                <a:cs typeface="DFKai-SB"/>
                <a:sym typeface="DFKai-SB"/>
              </a:rPr>
              <a:t>資料索引應用(loc,iloc函數)</a:t>
            </a:r>
            <a:endParaRPr sz="2200">
              <a:latin typeface="DFKai-SB"/>
              <a:ea typeface="DFKai-SB"/>
              <a:cs typeface="DFKai-SB"/>
              <a:sym typeface="DFKai-SB"/>
            </a:endParaRPr>
          </a:p>
          <a:p>
            <a:pPr indent="-368300" lvl="0" marL="457200" rtl="0" algn="l">
              <a:spcBef>
                <a:spcPts val="0"/>
              </a:spcBef>
              <a:spcAft>
                <a:spcPts val="0"/>
              </a:spcAft>
              <a:buSzPts val="2200"/>
              <a:buFont typeface="DFKai-SB"/>
              <a:buChar char="●"/>
            </a:pPr>
            <a:r>
              <a:rPr lang="zh-TW" sz="2200">
                <a:latin typeface="DFKai-SB"/>
                <a:ea typeface="DFKai-SB"/>
                <a:cs typeface="DFKai-SB"/>
                <a:sym typeface="DFKai-SB"/>
              </a:rPr>
              <a:t>資料分組(groupby)</a:t>
            </a:r>
            <a:endParaRPr sz="2200">
              <a:latin typeface="DFKai-SB"/>
              <a:ea typeface="DFKai-SB"/>
              <a:cs typeface="DFKai-SB"/>
              <a:sym typeface="DFKai-SB"/>
            </a:endParaRPr>
          </a:p>
          <a:p>
            <a:pPr indent="-368300" lvl="0" marL="457200" rtl="0" algn="l">
              <a:spcBef>
                <a:spcPts val="0"/>
              </a:spcBef>
              <a:spcAft>
                <a:spcPts val="0"/>
              </a:spcAft>
              <a:buSzPts val="2200"/>
              <a:buFont typeface="DFKai-SB"/>
              <a:buChar char="●"/>
            </a:pPr>
            <a:r>
              <a:rPr lang="zh-TW" sz="2200">
                <a:latin typeface="DFKai-SB"/>
                <a:ea typeface="DFKai-SB"/>
                <a:cs typeface="DFKai-SB"/>
                <a:sym typeface="DFKai-SB"/>
              </a:rPr>
              <a:t>資料篩選(filter)</a:t>
            </a:r>
            <a:endParaRPr sz="2200">
              <a:latin typeface="DFKai-SB"/>
              <a:ea typeface="DFKai-SB"/>
              <a:cs typeface="DFKai-SB"/>
              <a:sym typeface="DFKai-SB"/>
            </a:endParaRPr>
          </a:p>
          <a:p>
            <a:pPr indent="-368300" lvl="0" marL="457200" rtl="0" algn="l">
              <a:spcBef>
                <a:spcPts val="0"/>
              </a:spcBef>
              <a:spcAft>
                <a:spcPts val="0"/>
              </a:spcAft>
              <a:buSzPts val="2200"/>
              <a:buFont typeface="DFKai-SB"/>
              <a:buChar char="●"/>
            </a:pPr>
            <a:r>
              <a:rPr lang="zh-TW" sz="2200">
                <a:latin typeface="DFKai-SB"/>
                <a:ea typeface="DFKai-SB"/>
                <a:cs typeface="DFKai-SB"/>
                <a:sym typeface="DFKai-SB"/>
              </a:rPr>
              <a:t>唯一值處理(unique)</a:t>
            </a:r>
            <a:endParaRPr sz="2200">
              <a:latin typeface="DFKai-SB"/>
              <a:ea typeface="DFKai-SB"/>
              <a:cs typeface="DFKai-SB"/>
              <a:sym typeface="DFKai-S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套件安裝 &amp; 匯入</a:t>
            </a:r>
            <a:endParaRPr/>
          </a:p>
        </p:txBody>
      </p:sp>
      <p:sp>
        <p:nvSpPr>
          <p:cNvPr id="101" name="Google Shape;101;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000">
                <a:solidFill>
                  <a:srgbClr val="262626"/>
                </a:solidFill>
                <a:latin typeface="DFKai-SB"/>
                <a:ea typeface="DFKai-SB"/>
                <a:cs typeface="DFKai-SB"/>
                <a:sym typeface="DFKai-SB"/>
              </a:rPr>
              <a:t>於指令端輸入以下指令:</a:t>
            </a:r>
            <a:endParaRPr sz="2000">
              <a:solidFill>
                <a:srgbClr val="262626"/>
              </a:solidFill>
              <a:latin typeface="DFKai-SB"/>
              <a:ea typeface="DFKai-SB"/>
              <a:cs typeface="DFKai-SB"/>
              <a:sym typeface="DFKai-SB"/>
            </a:endParaRPr>
          </a:p>
          <a:p>
            <a:pPr indent="0" lvl="0" marL="0" rtl="0" algn="l">
              <a:spcBef>
                <a:spcPts val="1200"/>
              </a:spcBef>
              <a:spcAft>
                <a:spcPts val="0"/>
              </a:spcAft>
              <a:buNone/>
            </a:pPr>
            <a:r>
              <a:t/>
            </a:r>
            <a:endParaRPr sz="2000">
              <a:solidFill>
                <a:srgbClr val="262626"/>
              </a:solidFill>
              <a:latin typeface="DFKai-SB"/>
              <a:ea typeface="DFKai-SB"/>
              <a:cs typeface="DFKai-SB"/>
              <a:sym typeface="DFKai-SB"/>
            </a:endParaRPr>
          </a:p>
          <a:p>
            <a:pPr indent="0" lvl="0" marL="0" rtl="0" algn="l">
              <a:spcBef>
                <a:spcPts val="1200"/>
              </a:spcBef>
              <a:spcAft>
                <a:spcPts val="0"/>
              </a:spcAft>
              <a:buNone/>
            </a:pPr>
            <a:r>
              <a:rPr lang="zh-TW" sz="2000">
                <a:solidFill>
                  <a:srgbClr val="262626"/>
                </a:solidFill>
                <a:latin typeface="DFKai-SB"/>
                <a:ea typeface="DFKai-SB"/>
                <a:cs typeface="DFKai-SB"/>
                <a:sym typeface="DFKai-SB"/>
              </a:rPr>
              <a:t>開啟jupyter後新增notebook後匯入套件:</a:t>
            </a:r>
            <a:endParaRPr sz="2000">
              <a:solidFill>
                <a:srgbClr val="262626"/>
              </a:solidFill>
              <a:latin typeface="DFKai-SB"/>
              <a:ea typeface="DFKai-SB"/>
              <a:cs typeface="DFKai-SB"/>
              <a:sym typeface="DFKai-SB"/>
            </a:endParaRPr>
          </a:p>
          <a:p>
            <a:pPr indent="0" lvl="0" marL="0" rtl="0" algn="l">
              <a:spcBef>
                <a:spcPts val="1200"/>
              </a:spcBef>
              <a:spcAft>
                <a:spcPts val="1200"/>
              </a:spcAft>
              <a:buNone/>
            </a:pPr>
            <a:r>
              <a:t/>
            </a:r>
            <a:endParaRPr/>
          </a:p>
        </p:txBody>
      </p:sp>
      <p:pic>
        <p:nvPicPr>
          <p:cNvPr id="102" name="Google Shape;102;p18"/>
          <p:cNvPicPr preferRelativeResize="0"/>
          <p:nvPr/>
        </p:nvPicPr>
        <p:blipFill>
          <a:blip r:embed="rId3">
            <a:alphaModFix/>
          </a:blip>
          <a:stretch>
            <a:fillRect/>
          </a:stretch>
        </p:blipFill>
        <p:spPr>
          <a:xfrm>
            <a:off x="407275" y="1802150"/>
            <a:ext cx="5555950" cy="445250"/>
          </a:xfrm>
          <a:prstGeom prst="rect">
            <a:avLst/>
          </a:prstGeom>
          <a:noFill/>
          <a:ln>
            <a:noFill/>
          </a:ln>
        </p:spPr>
      </p:pic>
      <p:pic>
        <p:nvPicPr>
          <p:cNvPr id="103" name="Google Shape;103;p18"/>
          <p:cNvPicPr preferRelativeResize="0"/>
          <p:nvPr/>
        </p:nvPicPr>
        <p:blipFill rotWithShape="1">
          <a:blip r:embed="rId4">
            <a:alphaModFix/>
          </a:blip>
          <a:srcRect b="16756" l="22821" r="0" t="0"/>
          <a:stretch/>
        </p:blipFill>
        <p:spPr>
          <a:xfrm>
            <a:off x="486550" y="2726725"/>
            <a:ext cx="5476675" cy="876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資料匯入 &amp; 觀察</a:t>
            </a:r>
            <a:endParaRPr/>
          </a:p>
        </p:txBody>
      </p:sp>
      <p:sp>
        <p:nvSpPr>
          <p:cNvPr id="109" name="Google Shape;109;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200">
                <a:solidFill>
                  <a:srgbClr val="262626"/>
                </a:solidFill>
                <a:latin typeface="DFKai-SB"/>
                <a:ea typeface="DFKai-SB"/>
                <a:cs typeface="DFKai-SB"/>
                <a:sym typeface="DFKai-SB"/>
              </a:rPr>
              <a:t>使用套件中匯入csv格式檔案的資料</a:t>
            </a:r>
            <a:endParaRPr sz="2200">
              <a:solidFill>
                <a:srgbClr val="262626"/>
              </a:solidFill>
              <a:latin typeface="DFKai-SB"/>
              <a:ea typeface="DFKai-SB"/>
              <a:cs typeface="DFKai-SB"/>
              <a:sym typeface="DFKai-SB"/>
            </a:endParaRPr>
          </a:p>
        </p:txBody>
      </p:sp>
      <p:pic>
        <p:nvPicPr>
          <p:cNvPr id="110" name="Google Shape;110;p19"/>
          <p:cNvPicPr preferRelativeResize="0"/>
          <p:nvPr/>
        </p:nvPicPr>
        <p:blipFill>
          <a:blip r:embed="rId3">
            <a:alphaModFix/>
          </a:blip>
          <a:stretch>
            <a:fillRect/>
          </a:stretch>
        </p:blipFill>
        <p:spPr>
          <a:xfrm>
            <a:off x="311700" y="1896212"/>
            <a:ext cx="8520601" cy="27826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資料匯入 &amp; 觀察</a:t>
            </a:r>
            <a:endParaRPr/>
          </a:p>
        </p:txBody>
      </p:sp>
      <p:sp>
        <p:nvSpPr>
          <p:cNvPr id="116" name="Google Shape;116;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200">
                <a:solidFill>
                  <a:srgbClr val="262626"/>
                </a:solidFill>
                <a:latin typeface="DFKai-SB"/>
                <a:ea typeface="DFKai-SB"/>
                <a:cs typeface="DFKai-SB"/>
                <a:sym typeface="DFKai-SB"/>
              </a:rPr>
              <a:t>出現沒有名稱的欄位</a:t>
            </a:r>
            <a:endParaRPr sz="2200">
              <a:solidFill>
                <a:srgbClr val="262626"/>
              </a:solidFill>
              <a:latin typeface="DFKai-SB"/>
              <a:ea typeface="DFKai-SB"/>
              <a:cs typeface="DFKai-SB"/>
              <a:sym typeface="DFKai-SB"/>
            </a:endParaRPr>
          </a:p>
        </p:txBody>
      </p:sp>
      <p:pic>
        <p:nvPicPr>
          <p:cNvPr id="117" name="Google Shape;117;p20"/>
          <p:cNvPicPr preferRelativeResize="0"/>
          <p:nvPr/>
        </p:nvPicPr>
        <p:blipFill>
          <a:blip r:embed="rId3">
            <a:alphaModFix/>
          </a:blip>
          <a:stretch>
            <a:fillRect/>
          </a:stretch>
        </p:blipFill>
        <p:spPr>
          <a:xfrm>
            <a:off x="311700" y="1896212"/>
            <a:ext cx="8520601" cy="2782614"/>
          </a:xfrm>
          <a:prstGeom prst="rect">
            <a:avLst/>
          </a:prstGeom>
          <a:noFill/>
          <a:ln>
            <a:noFill/>
          </a:ln>
        </p:spPr>
      </p:pic>
      <p:sp>
        <p:nvSpPr>
          <p:cNvPr id="118" name="Google Shape;118;p20"/>
          <p:cNvSpPr/>
          <p:nvPr/>
        </p:nvSpPr>
        <p:spPr>
          <a:xfrm>
            <a:off x="311700" y="2731475"/>
            <a:ext cx="904800" cy="20760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資料匯入 &amp; 觀察</a:t>
            </a:r>
            <a:endParaRPr/>
          </a:p>
        </p:txBody>
      </p:sp>
      <p:sp>
        <p:nvSpPr>
          <p:cNvPr id="124" name="Google Shape;124;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200">
                <a:solidFill>
                  <a:srgbClr val="262626"/>
                </a:solidFill>
                <a:latin typeface="DFKai-SB"/>
                <a:ea typeface="DFKai-SB"/>
                <a:cs typeface="DFKai-SB"/>
                <a:sym typeface="DFKai-SB"/>
              </a:rPr>
              <a:t>將第一欄位當作索引(index)</a:t>
            </a:r>
            <a:endParaRPr sz="2200">
              <a:solidFill>
                <a:srgbClr val="262626"/>
              </a:solidFill>
              <a:latin typeface="DFKai-SB"/>
              <a:ea typeface="DFKai-SB"/>
              <a:cs typeface="DFKai-SB"/>
              <a:sym typeface="DFKai-SB"/>
            </a:endParaRPr>
          </a:p>
        </p:txBody>
      </p:sp>
      <p:pic>
        <p:nvPicPr>
          <p:cNvPr id="125" name="Google Shape;125;p21"/>
          <p:cNvPicPr preferRelativeResize="0"/>
          <p:nvPr/>
        </p:nvPicPr>
        <p:blipFill>
          <a:blip r:embed="rId3">
            <a:alphaModFix/>
          </a:blip>
          <a:stretch>
            <a:fillRect/>
          </a:stretch>
        </p:blipFill>
        <p:spPr>
          <a:xfrm>
            <a:off x="211850" y="1881361"/>
            <a:ext cx="8720300" cy="29425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