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63" r:id="rId3"/>
    <p:sldId id="260" r:id="rId4"/>
    <p:sldId id="261" r:id="rId5"/>
    <p:sldId id="264" r:id="rId6"/>
    <p:sldId id="265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van A Johnston" initials="EAJ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eaj628\Documents\StataData\Research%20Triangle\General%20files\all%20selfE%20formatted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eaj628\Documents\StataData\Research%20Triangle\General%20files\LQs%20formatted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eaj628\Documents\StataData\Research%20Triangle\General%20files\LQs%20formatt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'SDA pop. summary'!$B$11</c:f>
              <c:strCache>
                <c:ptCount val="1"/>
                <c:pt idx="0">
                  <c:v>1980</c:v>
                </c:pt>
              </c:strCache>
            </c:strRef>
          </c:tx>
          <c:invertIfNegative val="0"/>
          <c:cat>
            <c:strRef>
              <c:f>'SDA pop. summary'!$A$12:$A$13</c:f>
              <c:strCache>
                <c:ptCount val="2"/>
                <c:pt idx="0">
                  <c:v>Austin</c:v>
                </c:pt>
                <c:pt idx="1">
                  <c:v>Research Triangle</c:v>
                </c:pt>
              </c:strCache>
            </c:strRef>
          </c:cat>
          <c:val>
            <c:numRef>
              <c:f>'SDA pop. summary'!$B$12:$B$13</c:f>
              <c:numCache>
                <c:formatCode>#,##0.00</c:formatCode>
                <c:ptCount val="2"/>
                <c:pt idx="0">
                  <c:v>537560</c:v>
                </c:pt>
                <c:pt idx="1">
                  <c:v>566500</c:v>
                </c:pt>
              </c:numCache>
            </c:numRef>
          </c:val>
        </c:ser>
        <c:ser>
          <c:idx val="1"/>
          <c:order val="1"/>
          <c:tx>
            <c:strRef>
              <c:f>'SDA pop. summary'!$C$11</c:f>
              <c:strCache>
                <c:ptCount val="1"/>
                <c:pt idx="0">
                  <c:v>2013</c:v>
                </c:pt>
              </c:strCache>
            </c:strRef>
          </c:tx>
          <c:invertIfNegative val="0"/>
          <c:cat>
            <c:strRef>
              <c:f>'SDA pop. summary'!$A$12:$A$13</c:f>
              <c:strCache>
                <c:ptCount val="2"/>
                <c:pt idx="0">
                  <c:v>Austin</c:v>
                </c:pt>
                <c:pt idx="1">
                  <c:v>Research Triangle</c:v>
                </c:pt>
              </c:strCache>
            </c:strRef>
          </c:cat>
          <c:val>
            <c:numRef>
              <c:f>'SDA pop. summary'!$C$12:$C$13</c:f>
              <c:numCache>
                <c:formatCode>#,##0.00</c:formatCode>
                <c:ptCount val="2"/>
                <c:pt idx="0">
                  <c:v>1923524</c:v>
                </c:pt>
                <c:pt idx="1">
                  <c:v>1529742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482048"/>
        <c:axId val="153010752"/>
      </c:barChart>
      <c:catAx>
        <c:axId val="100482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3010752"/>
        <c:crosses val="autoZero"/>
        <c:auto val="1"/>
        <c:lblAlgn val="ctr"/>
        <c:lblOffset val="100"/>
        <c:noMultiLvlLbl val="0"/>
      </c:catAx>
      <c:valAx>
        <c:axId val="1530107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="1"/>
                  <a:t>Population</a:t>
                </a:r>
              </a:p>
              <a:p>
                <a:pPr>
                  <a:defRPr/>
                </a:pPr>
                <a:r>
                  <a:rPr lang="en-US" sz="1050" b="1"/>
                  <a:t>(Millions)</a:t>
                </a:r>
              </a:p>
            </c:rich>
          </c:tx>
          <c:layout>
            <c:manualLayout>
              <c:xMode val="edge"/>
              <c:yMode val="edge"/>
              <c:x val="1.6666666666666666E-2"/>
              <c:y val="0.32107648002333039"/>
            </c:manualLayout>
          </c:layout>
          <c:overlay val="0"/>
        </c:title>
        <c:numFmt formatCode="#,##0.00" sourceLinked="1"/>
        <c:majorTickMark val="out"/>
        <c:minorTickMark val="none"/>
        <c:tickLblPos val="nextTo"/>
        <c:crossAx val="100482048"/>
        <c:crosses val="autoZero"/>
        <c:crossBetween val="between"/>
        <c:dispUnits>
          <c:builtInUnit val="millions"/>
        </c:dispUnits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83769633507853"/>
          <c:y val="0.16004140311009302"/>
          <c:w val="0.66993816217998925"/>
          <c:h val="0.68839352710601609"/>
        </c:manualLayout>
      </c:layout>
      <c:lineChart>
        <c:grouping val="standard"/>
        <c:varyColors val="0"/>
        <c:ser>
          <c:idx val="0"/>
          <c:order val="0"/>
          <c:tx>
            <c:v>Austin</c:v>
          </c:tx>
          <c:marker>
            <c:symbol val="square"/>
            <c:size val="7"/>
          </c:marker>
          <c:cat>
            <c:strRef>
              <c:f>'Austin Formatted'!$B$2:$E$2</c:f>
              <c:strCache>
                <c:ptCount val="4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2009-5y</c:v>
                </c:pt>
              </c:strCache>
            </c:strRef>
          </c:cat>
          <c:val>
            <c:numRef>
              <c:f>'Austin Formatted'!$B$29:$E$29</c:f>
              <c:numCache>
                <c:formatCode>0.00</c:formatCode>
                <c:ptCount val="4"/>
                <c:pt idx="0">
                  <c:v>563.27900287631837</c:v>
                </c:pt>
                <c:pt idx="1">
                  <c:v>900.34712178189181</c:v>
                </c:pt>
                <c:pt idx="2">
                  <c:v>1079.5640701862392</c:v>
                </c:pt>
                <c:pt idx="3">
                  <c:v>1195.4820230145381</c:v>
                </c:pt>
              </c:numCache>
            </c:numRef>
          </c:val>
          <c:smooth val="0"/>
        </c:ser>
        <c:ser>
          <c:idx val="1"/>
          <c:order val="1"/>
          <c:tx>
            <c:v>Research Triangle</c:v>
          </c:tx>
          <c:cat>
            <c:strRef>
              <c:f>'Austin Formatted'!$B$2:$E$2</c:f>
              <c:strCache>
                <c:ptCount val="4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2009-5y</c:v>
                </c:pt>
              </c:strCache>
            </c:strRef>
          </c:cat>
          <c:val>
            <c:numRef>
              <c:f>'RT Formatted'!$B$26:$E$26</c:f>
              <c:numCache>
                <c:formatCode>0.00</c:formatCode>
                <c:ptCount val="4"/>
                <c:pt idx="0">
                  <c:v>253.94722314232084</c:v>
                </c:pt>
                <c:pt idx="1">
                  <c:v>575.06306564805175</c:v>
                </c:pt>
                <c:pt idx="2">
                  <c:v>1050.3824762277568</c:v>
                </c:pt>
                <c:pt idx="3">
                  <c:v>1185.4573084143863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061376"/>
        <c:axId val="86889536"/>
      </c:lineChart>
      <c:catAx>
        <c:axId val="153061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6889536"/>
        <c:crosses val="autoZero"/>
        <c:auto val="1"/>
        <c:lblAlgn val="ctr"/>
        <c:lblOffset val="100"/>
        <c:noMultiLvlLbl val="0"/>
      </c:catAx>
      <c:valAx>
        <c:axId val="868895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High-Tech Self-Employed per 100,000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1530613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950186200546923"/>
          <c:y val="0.42334907790735865"/>
          <c:w val="0.20526253590028995"/>
          <c:h val="0.1441059428486474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05208333333334"/>
          <c:y val="0.14705259064839118"/>
          <c:w val="0.67686556758530181"/>
          <c:h val="0.64949061922815199"/>
        </c:manualLayout>
      </c:layout>
      <c:lineChart>
        <c:grouping val="standard"/>
        <c:varyColors val="0"/>
        <c:ser>
          <c:idx val="0"/>
          <c:order val="0"/>
          <c:tx>
            <c:strRef>
              <c:f>'LQ high tech'!$A$7</c:f>
              <c:strCache>
                <c:ptCount val="1"/>
                <c:pt idx="0">
                  <c:v>Austin</c:v>
                </c:pt>
              </c:strCache>
            </c:strRef>
          </c:tx>
          <c:cat>
            <c:strRef>
              <c:f>'LQ high tech'!$B$6:$F$6</c:f>
              <c:strCach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2009-5y</c:v>
                </c:pt>
                <c:pt idx="4">
                  <c:v>2014</c:v>
                </c:pt>
              </c:strCache>
            </c:strRef>
          </c:cat>
          <c:val>
            <c:numRef>
              <c:f>'LQ high tech'!$B$7:$F$7</c:f>
              <c:numCache>
                <c:formatCode>0.00</c:formatCode>
                <c:ptCount val="5"/>
                <c:pt idx="0">
                  <c:v>1.0756769180297852</c:v>
                </c:pt>
                <c:pt idx="1">
                  <c:v>1.2526543140411377</c:v>
                </c:pt>
                <c:pt idx="2">
                  <c:v>1.613074779510498</c:v>
                </c:pt>
                <c:pt idx="3">
                  <c:v>1.5062165260314941</c:v>
                </c:pt>
                <c:pt idx="4">
                  <c:v>1.4661922454833984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'LQ high tech'!$A$8</c:f>
              <c:strCache>
                <c:ptCount val="1"/>
                <c:pt idx="0">
                  <c:v>Research Triangle</c:v>
                </c:pt>
              </c:strCache>
            </c:strRef>
          </c:tx>
          <c:cat>
            <c:strRef>
              <c:f>'LQ high tech'!$B$6:$F$6</c:f>
              <c:strCache>
                <c:ptCount val="5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2009-5y</c:v>
                </c:pt>
                <c:pt idx="4">
                  <c:v>2014</c:v>
                </c:pt>
              </c:strCache>
            </c:strRef>
          </c:cat>
          <c:val>
            <c:numRef>
              <c:f>'LQ high tech'!$B$8:$F$8</c:f>
              <c:numCache>
                <c:formatCode>0.00</c:formatCode>
                <c:ptCount val="5"/>
                <c:pt idx="0">
                  <c:v>1.0443345308303833</c:v>
                </c:pt>
                <c:pt idx="1">
                  <c:v>1.3156948089599609</c:v>
                </c:pt>
                <c:pt idx="2">
                  <c:v>1.6734402179718018</c:v>
                </c:pt>
                <c:pt idx="3">
                  <c:v>1.6105798482894897</c:v>
                </c:pt>
                <c:pt idx="4">
                  <c:v>1.5609830617904663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721216"/>
        <c:axId val="193506688"/>
      </c:lineChart>
      <c:catAx>
        <c:axId val="195721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3506688"/>
        <c:crosses val="autoZero"/>
        <c:auto val="1"/>
        <c:lblAlgn val="ctr"/>
        <c:lblOffset val="100"/>
        <c:noMultiLvlLbl val="0"/>
      </c:catAx>
      <c:valAx>
        <c:axId val="193506688"/>
        <c:scaling>
          <c:orientation val="minMax"/>
          <c:max val="1.8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Location Quotient</a:t>
                </a:r>
              </a:p>
            </c:rich>
          </c:tx>
          <c:layout>
            <c:manualLayout>
              <c:xMode val="edge"/>
              <c:yMode val="edge"/>
              <c:x val="1.7252002464571779E-2"/>
              <c:y val="0.32237474958052192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crossAx val="195721216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79059820647419077"/>
          <c:y val="0.44395960921551475"/>
          <c:w val="0.20419346019247595"/>
          <c:h val="0.1182536210751433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05208333333334"/>
          <c:y val="0.16543416447944007"/>
          <c:w val="0.66124056758530181"/>
          <c:h val="0.62250378558449426"/>
        </c:manualLayout>
      </c:layout>
      <c:lineChart>
        <c:grouping val="standard"/>
        <c:varyColors val="0"/>
        <c:ser>
          <c:idx val="0"/>
          <c:order val="0"/>
          <c:tx>
            <c:strRef>
              <c:f>'LQ SE high tech'!$A$7</c:f>
              <c:strCache>
                <c:ptCount val="1"/>
                <c:pt idx="0">
                  <c:v>Austin</c:v>
                </c:pt>
              </c:strCache>
            </c:strRef>
          </c:tx>
          <c:cat>
            <c:strRef>
              <c:f>'LQ SE high tech'!$B$6:$E$6</c:f>
              <c:strCache>
                <c:ptCount val="4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2009-5y</c:v>
                </c:pt>
              </c:strCache>
            </c:strRef>
          </c:cat>
          <c:val>
            <c:numRef>
              <c:f>'LQ SE high tech'!$B$7:$E$7</c:f>
              <c:numCache>
                <c:formatCode>0.00</c:formatCode>
                <c:ptCount val="4"/>
                <c:pt idx="0">
                  <c:v>1.476945161819458</c:v>
                </c:pt>
                <c:pt idx="1">
                  <c:v>1.6060488224029541</c:v>
                </c:pt>
                <c:pt idx="2">
                  <c:v>1.5105648040771484</c:v>
                </c:pt>
                <c:pt idx="3">
                  <c:v>1.470231294631958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'LQ SE high tech'!$A$8</c:f>
              <c:strCache>
                <c:ptCount val="1"/>
                <c:pt idx="0">
                  <c:v>Research Triangle</c:v>
                </c:pt>
              </c:strCache>
            </c:strRef>
          </c:tx>
          <c:cat>
            <c:strRef>
              <c:f>'LQ SE high tech'!$B$6:$E$6</c:f>
              <c:strCache>
                <c:ptCount val="4"/>
                <c:pt idx="0">
                  <c:v>1980</c:v>
                </c:pt>
                <c:pt idx="1">
                  <c:v>1990</c:v>
                </c:pt>
                <c:pt idx="2">
                  <c:v>2000</c:v>
                </c:pt>
                <c:pt idx="3">
                  <c:v>2009-5y</c:v>
                </c:pt>
              </c:strCache>
            </c:strRef>
          </c:cat>
          <c:val>
            <c:numRef>
              <c:f>'LQ SE high tech'!$B$8:$E$8</c:f>
              <c:numCache>
                <c:formatCode>0.00</c:formatCode>
                <c:ptCount val="4"/>
                <c:pt idx="0">
                  <c:v>0.87656581401824951</c:v>
                </c:pt>
                <c:pt idx="1">
                  <c:v>1.2437560558319092</c:v>
                </c:pt>
                <c:pt idx="2">
                  <c:v>1.6824882030487061</c:v>
                </c:pt>
                <c:pt idx="3">
                  <c:v>1.6719908714294434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040256"/>
        <c:axId val="155084480"/>
      </c:lineChart>
      <c:catAx>
        <c:axId val="155040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5084480"/>
        <c:crosses val="autoZero"/>
        <c:auto val="1"/>
        <c:lblAlgn val="ctr"/>
        <c:lblOffset val="100"/>
        <c:noMultiLvlLbl val="0"/>
      </c:catAx>
      <c:valAx>
        <c:axId val="155084480"/>
        <c:scaling>
          <c:orientation val="minMax"/>
          <c:max val="2"/>
          <c:min val="0.7500000000000001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Location Quotient</a:t>
                </a:r>
              </a:p>
            </c:rich>
          </c:tx>
          <c:layout>
            <c:manualLayout>
              <c:xMode val="edge"/>
              <c:yMode val="edge"/>
              <c:x val="1.7252002464571779E-2"/>
              <c:y val="0.32237474958052192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crossAx val="155040256"/>
        <c:crosses val="autoZero"/>
        <c:crossBetween val="between"/>
        <c:majorUnit val="0.25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0.93512</cdr:y>
    </cdr:from>
    <cdr:to>
      <cdr:x>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3157539"/>
          <a:ext cx="7277100" cy="2190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900" b="1" dirty="0">
              <a:latin typeface="Times New Roman" panose="02020603050405020304" pitchFamily="18" charset="0"/>
              <a:cs typeface="Times New Roman" panose="02020603050405020304" pitchFamily="18" charset="0"/>
            </a:rPr>
            <a:t>Source:</a:t>
          </a:r>
          <a:r>
            <a:rPr lang="en-US" sz="9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900" b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Authors’ calculations using the US Census and ACS from IPUMS.</a:t>
          </a:r>
          <a:endParaRPr lang="en-US" sz="9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6.67869E-17</cdr:x>
      <cdr:y>0.01342</cdr:y>
    </cdr:from>
    <cdr:to>
      <cdr:x>1</cdr:x>
      <cdr:y>0.13535</cdr:y>
    </cdr:to>
    <cdr:sp macro="" textlink="">
      <cdr:nvSpPr>
        <cdr:cNvPr id="3" name="TextBox 9"/>
        <cdr:cNvSpPr txBox="1"/>
      </cdr:nvSpPr>
      <cdr:spPr>
        <a:xfrm xmlns:a="http://schemas.openxmlformats.org/drawingml/2006/main">
          <a:off x="50800" y="50800"/>
          <a:ext cx="7277100" cy="46165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Figure 2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 xmlns:a="http://schemas.openxmlformats.org/drawingml/2006/main"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Number of high-tech self-employed per 100,000 inhabitation in Austin and the Research Triangle, 1980 to 2009.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2.42861E-17</cdr:x>
      <cdr:y>0.01235</cdr:y>
    </cdr:from>
    <cdr:to>
      <cdr:x>1</cdr:x>
      <cdr:y>0.13857</cdr:y>
    </cdr:to>
    <cdr:sp macro="" textlink="">
      <cdr:nvSpPr>
        <cdr:cNvPr id="2" name="TextBox 9"/>
        <cdr:cNvSpPr txBox="1"/>
      </cdr:nvSpPr>
      <cdr:spPr>
        <a:xfrm xmlns:a="http://schemas.openxmlformats.org/drawingml/2006/main">
          <a:off x="50800" y="50800"/>
          <a:ext cx="7315200" cy="51937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Figure 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 xmlns:a="http://schemas.openxmlformats.org/drawingml/2006/main">
          <a:pPr algn="l" rtl="0"/>
          <a:r>
            <a:rPr lang="en-US" sz="1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Location quotient for </a:t>
          </a:r>
          <a:r>
            <a:rPr lang="en-US" sz="1200" dirty="0" smtClean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high-tech industry in </a:t>
          </a:r>
          <a:r>
            <a:rPr lang="en-US" sz="1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Austin and the Research Triangle, 1980 </a:t>
          </a:r>
          <a:r>
            <a:rPr lang="en-US" sz="1200" dirty="0" smtClean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to 2014</a:t>
          </a:r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0.00521</cdr:x>
      <cdr:y>0.87037</cdr:y>
    </cdr:from>
    <cdr:to>
      <cdr:x>1</cdr:x>
      <cdr:y>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912" y="3632198"/>
          <a:ext cx="7277088" cy="5334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Source:</a:t>
          </a:r>
          <a:r>
            <a:rPr lang="en-US" sz="10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000" b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Authors’ calculations using the US Census and ACS from IPUMS</a:t>
          </a:r>
          <a:r>
            <a:rPr lang="en-US" sz="1000" b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 xmlns:a="http://schemas.openxmlformats.org/drawingml/2006/main">
          <a:r>
            <a:rPr lang="en-US" sz="1000" b="0" i="1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Notes: </a:t>
          </a:r>
          <a:r>
            <a:rPr lang="en-US" sz="1000" i="0">
              <a:latin typeface="Cambria Math"/>
            </a:rPr>
            <a:t>𝐿𝑄=</a:t>
          </a:r>
          <a:r>
            <a:rPr lang="en-US" sz="1000" i="0">
              <a:solidFill>
                <a:schemeClr val="tx1"/>
              </a:solidFill>
              <a:latin typeface="Cambria Math"/>
            </a:rPr>
            <a:t>〖[𝐸_𝐻𝑇∕〖𝐸_𝑇𝐸]〗〗_𝑅𝑒𝑔𝑖𝑜𝑛/〖</a:t>
          </a:r>
          <a:r>
            <a:rPr lang="en-US" sz="1000" i="0">
              <a:latin typeface="Cambria Math"/>
            </a:rPr>
            <a:t>[𝐸_𝐻𝑇∕〖𝐸_𝑇𝐸]〗〗_𝑁𝑎𝑡𝑖𝑜𝑛 </a:t>
          </a:r>
          <a:endParaRPr lang="en-US" sz="1000" dirty="0"/>
        </a:p>
        <a:p xmlns:a="http://schemas.openxmlformats.org/drawingml/2006/main">
          <a:endParaRPr lang="en-US" sz="1000" b="0" i="1" baseline="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 xmlns:a="http://schemas.openxmlformats.org/drawingml/2006/main">
          <a:endParaRPr lang="en-US" sz="1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0.0159</cdr:y>
    </cdr:from>
    <cdr:to>
      <cdr:x>1</cdr:x>
      <cdr:y>0.14212</cdr:y>
    </cdr:to>
    <cdr:sp macro="" textlink="">
      <cdr:nvSpPr>
        <cdr:cNvPr id="2" name="TextBox 9"/>
        <cdr:cNvSpPr txBox="1"/>
      </cdr:nvSpPr>
      <cdr:spPr>
        <a:xfrm xmlns:a="http://schemas.openxmlformats.org/drawingml/2006/main">
          <a:off x="0" y="58144"/>
          <a:ext cx="7315200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Figure 4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 xmlns:a="http://schemas.openxmlformats.org/drawingml/2006/main">
          <a:pPr algn="l" rtl="0"/>
          <a:r>
            <a:rPr lang="en-US" sz="1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Location quotient for </a:t>
          </a:r>
          <a:r>
            <a:rPr lang="en-US" sz="1200" dirty="0" smtClean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high-tech self-employment in </a:t>
          </a:r>
          <a:r>
            <a:rPr lang="en-US" sz="1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Austin and the Research Triangle, 1980 </a:t>
          </a:r>
          <a:r>
            <a:rPr lang="en-US" sz="1200" dirty="0" smtClean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to 2009</a:t>
          </a:r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0.00521</cdr:x>
      <cdr:y>0.85417</cdr:y>
    </cdr:from>
    <cdr:to>
      <cdr:x>1</cdr:x>
      <cdr:y>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912" y="3632198"/>
          <a:ext cx="7277088" cy="5334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Source:</a:t>
          </a:r>
          <a:r>
            <a:rPr lang="en-US" sz="10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000" b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Authors’ calculations using the US Census and ACS from IPUMS</a:t>
          </a:r>
          <a:r>
            <a:rPr lang="en-US" sz="1000" b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 xmlns:a="http://schemas.openxmlformats.org/drawingml/2006/main">
          <a:r>
            <a:rPr lang="en-US" sz="1000" b="0" i="1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Notes: </a:t>
          </a:r>
          <a:r>
            <a:rPr lang="en-US" sz="1000" i="0">
              <a:latin typeface="Cambria Math"/>
            </a:rPr>
            <a:t>𝐿𝑄=</a:t>
          </a:r>
          <a:r>
            <a:rPr lang="en-US" sz="1000" i="0">
              <a:solidFill>
                <a:schemeClr val="tx1"/>
              </a:solidFill>
              <a:latin typeface="Cambria Math"/>
            </a:rPr>
            <a:t>〖[𝐸_</a:t>
          </a:r>
          <a:r>
            <a:rPr lang="en-US" sz="1000" b="0" i="0" smtClean="0">
              <a:solidFill>
                <a:schemeClr val="tx1"/>
              </a:solidFill>
              <a:latin typeface="Cambria Math"/>
            </a:rPr>
            <a:t>𝑆𝐸</a:t>
          </a:r>
          <a:r>
            <a:rPr lang="en-US" sz="1000" i="0">
              <a:solidFill>
                <a:schemeClr val="tx1"/>
              </a:solidFill>
              <a:latin typeface="Cambria Math"/>
            </a:rPr>
            <a:t>𝐻𝑇∕〖𝐸_</a:t>
          </a:r>
          <a:r>
            <a:rPr lang="en-US" sz="1000" b="0" i="0" smtClean="0">
              <a:solidFill>
                <a:schemeClr val="tx1"/>
              </a:solidFill>
              <a:latin typeface="Cambria Math"/>
            </a:rPr>
            <a:t>𝑇𝑆𝐸</a:t>
          </a:r>
          <a:r>
            <a:rPr lang="en-US" sz="1000" i="0">
              <a:solidFill>
                <a:schemeClr val="tx1"/>
              </a:solidFill>
              <a:latin typeface="Cambria Math"/>
            </a:rPr>
            <a:t>]〗〗_𝑅𝑒𝑔𝑖𝑜𝑛/〖</a:t>
          </a:r>
          <a:r>
            <a:rPr lang="en-US" sz="1000" i="0">
              <a:latin typeface="Cambria Math"/>
            </a:rPr>
            <a:t>[𝐸_</a:t>
          </a:r>
          <a:r>
            <a:rPr lang="en-US" sz="1000" b="0" i="0" smtClean="0">
              <a:latin typeface="Cambria Math"/>
            </a:rPr>
            <a:t>𝑆𝐸</a:t>
          </a:r>
          <a:r>
            <a:rPr lang="en-US" sz="1000" i="0">
              <a:latin typeface="Cambria Math"/>
            </a:rPr>
            <a:t>𝐻𝑇∕〖𝐸_𝑇</a:t>
          </a:r>
          <a:r>
            <a:rPr lang="en-US" sz="1000" b="0" i="0" smtClean="0">
              <a:latin typeface="Cambria Math"/>
            </a:rPr>
            <a:t>𝑆</a:t>
          </a:r>
          <a:r>
            <a:rPr lang="en-US" sz="1000" i="0">
              <a:latin typeface="Cambria Math"/>
            </a:rPr>
            <a:t>𝐸]〗〗_𝑁𝑎𝑡𝑖𝑜𝑛 </a:t>
          </a:r>
          <a:endParaRPr lang="en-US" sz="1000" dirty="0"/>
        </a:p>
        <a:p xmlns:a="http://schemas.openxmlformats.org/drawingml/2006/main">
          <a:endParaRPr lang="en-US" sz="1000" b="0" i="1" baseline="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 xmlns:a="http://schemas.openxmlformats.org/drawingml/2006/main">
          <a:endParaRPr lang="en-US" sz="1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CD6B5-0DBB-47C3-8495-083CC120A1A2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8D0F8-761F-4DC4-ABE5-727D75814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67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8C3C-785A-4EED-BEEF-EDF1208D7D6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00DA7-F6FF-4B16-9301-03FE2B99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54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00DA7-F6FF-4B16-9301-03FE2B99F9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6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8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5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7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1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0817-263B-473F-96D5-CE65B21CFE5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2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0817-263B-473F-96D5-CE65B21CFE5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140C-ADBA-4E47-BDD1-37723A8D9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3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89254634"/>
                  </p:ext>
                </p:extLst>
              </p:nvPr>
            </p:nvGraphicFramePr>
            <p:xfrm>
              <a:off x="228600" y="152400"/>
              <a:ext cx="8012349" cy="390836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92497"/>
                    <a:gridCol w="3822348"/>
                    <a:gridCol w="899376"/>
                    <a:gridCol w="899376"/>
                    <a:gridCol w="899376"/>
                    <a:gridCol w="899376"/>
                  </a:tblGrid>
                  <a:tr h="407195">
                    <a:tc gridSpan="6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Table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baseline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Location quotient for major high-tech sectors in Austin and the Research Triangle, 1980 and 2014</a:t>
                          </a:r>
                          <a:endParaRPr lang="en-US" sz="1100" b="0" i="0" dirty="0" smtClean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37125">
                    <a:tc rowSpan="2"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Sectors</a:t>
                          </a:r>
                          <a:endParaRPr lang="en-US" sz="1100" b="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Austin</a:t>
                          </a:r>
                          <a:endParaRPr lang="en-US" sz="1100" b="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Research Triangle</a:t>
                          </a:r>
                          <a:endParaRPr lang="en-US" sz="1100" b="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37125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1980</a:t>
                          </a:r>
                          <a:endParaRPr lang="en-US" sz="1050" b="0" dirty="0" smtClean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2014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1980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2014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High-Tech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Manufacturing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Semiconductor and electrical equipment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manufacturing</a:t>
                          </a:r>
                          <a:endParaRPr lang="en-US" sz="11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Computers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related equipment manufacturing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5.45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Pharmaceutical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medicine manufacturing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0.50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0.34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2.02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Communication 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equipment manufacturing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2.79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0.76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1.24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High-Tech Services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Computer and data</a:t>
                          </a:r>
                          <a:r>
                            <a:rPr lang="en-US" sz="110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processing services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Research, development, and testing services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0.67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3.38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66680">
                    <a:tc gridSpan="6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1000" b="1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Source</a:t>
                          </a:r>
                          <a:r>
                            <a:rPr lang="en-US" sz="10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Authors’ calculations using the US Census and ACS from IPUMS.</a:t>
                          </a:r>
                          <a:endParaRPr lang="en-US" sz="1000" i="0" baseline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10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Notes</a:t>
                          </a:r>
                          <a:r>
                            <a:rPr lang="en-US" sz="10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:r>
                            <a:rPr lang="en-US" sz="10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0" i="1" smtClean="0">
                                  <a:latin typeface="Cambria Math"/>
                                </a:rPr>
                                <m:t>𝐿𝑄</m:t>
                              </m:r>
                              <m:r>
                                <a:rPr lang="en-US" sz="10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[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sz="10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000" b="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b="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b="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𝑠𝑒𝑐𝑡𝑜𝑟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00" b="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b="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b="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𝐻𝑇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]</m:t>
                                          </m:r>
                                        </m:den>
                                      </m:f>
                                    </m:e>
                                    <m:sub>
                                      <m:r>
                                        <a:rPr lang="en-US" sz="1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𝑅𝑒𝑔𝑖𝑜𝑛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>
                                          <a:latin typeface="Cambria Math"/>
                                        </a:rPr>
                                        <m:t>[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sz="10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b="0" i="1">
                                                  <a:latin typeface="Cambria Math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b="0" i="1">
                                                  <a:latin typeface="Cambria Math"/>
                                                </a:rPr>
                                                <m:t>𝑠𝑒𝑐𝑡𝑜𝑟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b="0" i="1">
                                                  <a:latin typeface="Cambria Math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b="0" i="1">
                                                  <a:latin typeface="Cambria Math"/>
                                                </a:rPr>
                                                <m:t>𝐻𝑇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b="0" i="1">
                                              <a:latin typeface="Cambria Math"/>
                                            </a:rPr>
                                            <m:t>]</m:t>
                                          </m:r>
                                        </m:den>
                                      </m:f>
                                    </m:e>
                                    <m:sub>
                                      <m:r>
                                        <a:rPr lang="en-US" sz="1000" b="0" i="1">
                                          <a:latin typeface="Cambria Math"/>
                                        </a:rPr>
                                        <m:t>𝑁𝑎𝑡𝑖𝑜𝑛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US" sz="90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endParaRPr lang="en-US" sz="900" i="0" baseline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2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2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2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2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89254634"/>
                  </p:ext>
                </p:extLst>
              </p:nvPr>
            </p:nvGraphicFramePr>
            <p:xfrm>
              <a:off x="228600" y="152400"/>
              <a:ext cx="8012349" cy="390836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92497"/>
                    <a:gridCol w="3822348"/>
                    <a:gridCol w="899376"/>
                    <a:gridCol w="899376"/>
                    <a:gridCol w="899376"/>
                    <a:gridCol w="899376"/>
                  </a:tblGrid>
                  <a:tr h="477012">
                    <a:tc gridSpan="6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Table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baseline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Location quotient for major high-tech sectors in Austin and the Research Triangle, 1980 and 2014</a:t>
                          </a:r>
                          <a:endParaRPr lang="en-US" sz="1100" b="0" i="0" dirty="0" smtClean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84226">
                    <a:tc rowSpan="2"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Sectors</a:t>
                          </a:r>
                          <a:endParaRPr lang="en-US" sz="1100" b="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Austin</a:t>
                          </a:r>
                          <a:endParaRPr lang="en-US" sz="1100" b="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Research Triangle</a:t>
                          </a:r>
                          <a:endParaRPr lang="en-US" sz="1100" b="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84226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1980</a:t>
                          </a:r>
                          <a:endParaRPr lang="en-US" sz="1050" b="0" dirty="0" smtClean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2014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1980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2014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High-Tech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Manufacturing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Semiconductor and electrical equipment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manufacturing</a:t>
                          </a:r>
                          <a:endParaRPr lang="en-US" sz="11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Computers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related equipment manufacturing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5.45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Pharmaceutical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medicine manufacturing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0.50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0.34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2.02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Communication 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equipment manufacturing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2.79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0.76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1.24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High-Tech Services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Computer and data</a:t>
                          </a:r>
                          <a:r>
                            <a:rPr lang="en-US" sz="110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processing services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Research, development, and testing services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0.67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3.38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68338">
                    <a:tc grid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6" t="-482727" b="-1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2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2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2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2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15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9043634"/>
                  </p:ext>
                </p:extLst>
              </p:nvPr>
            </p:nvGraphicFramePr>
            <p:xfrm>
              <a:off x="228600" y="152400"/>
              <a:ext cx="8012346" cy="405054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08903"/>
                    <a:gridCol w="2637931"/>
                    <a:gridCol w="620689"/>
                    <a:gridCol w="620689"/>
                    <a:gridCol w="620689"/>
                    <a:gridCol w="620689"/>
                    <a:gridCol w="620689"/>
                    <a:gridCol w="620689"/>
                    <a:gridCol w="620689"/>
                    <a:gridCol w="620689"/>
                  </a:tblGrid>
                  <a:tr h="407195">
                    <a:tc gridSpan="10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Table 2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baseline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Location quotient for self-employment in major high-tech sectors in Austin and the Research Triangle, 1980 and 2009</a:t>
                          </a:r>
                          <a:endParaRPr lang="en-US" sz="1100" b="0" i="0" dirty="0" smtClean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37125">
                    <a:tc rowSpan="2"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Sectors</a:t>
                          </a:r>
                          <a:endParaRPr lang="en-US" sz="1100" b="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Austin</a:t>
                          </a:r>
                          <a:endParaRPr lang="en-US" sz="1100" b="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Research Triangle</a:t>
                          </a:r>
                          <a:endParaRPr lang="en-US" sz="1100" b="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37125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1980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1990</a:t>
                          </a:r>
                        </a:p>
                      </a:txBody>
                      <a:tcPr marL="45720" marR="457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2000</a:t>
                          </a:r>
                        </a:p>
                      </a:txBody>
                      <a:tcPr marL="45720" marR="457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2009-5y</a:t>
                          </a:r>
                          <a:endParaRPr lang="en-US" sz="1100" b="0" dirty="0" smtClean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1980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1990</a:t>
                          </a:r>
                        </a:p>
                      </a:txBody>
                      <a:tcPr marL="45720" marR="457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2000</a:t>
                          </a:r>
                        </a:p>
                      </a:txBody>
                      <a:tcPr marL="45720" marR="457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2009-5y</a:t>
                          </a:r>
                          <a:endParaRPr lang="en-US" sz="1100" b="0" dirty="0" smtClean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High-Tech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Manufacturing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Semiconductor and electrical equipment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manufacturing</a:t>
                          </a:r>
                          <a:endParaRPr lang="en-US" sz="11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Computers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related equipment manufacturing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Pharmaceutical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medicine manufacturing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0.62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2.40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6.09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3.40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Communication 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equipment manufacturing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High-Tech Services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Computer and data</a:t>
                          </a:r>
                          <a:r>
                            <a:rPr lang="en-US" sz="110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processing services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Research, development, and testing services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2.78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1.16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3.42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3.49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66680">
                    <a:tc gridSpan="10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1000" b="1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Source</a:t>
                          </a:r>
                          <a:r>
                            <a:rPr lang="en-US" sz="10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Authors’ calculations using the US Census and ACS from IPUMS.</a:t>
                          </a:r>
                          <a:endParaRPr lang="en-US" sz="1000" i="0" baseline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None/>
                            <a:tabLst/>
                            <a:defRPr/>
                          </a:pPr>
                          <a:r>
                            <a:rPr lang="en-US" sz="10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Notes</a:t>
                          </a:r>
                          <a:r>
                            <a:rPr lang="en-US" sz="10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:r>
                            <a:rPr lang="en-US" sz="10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000" b="0" i="1" smtClean="0">
                                  <a:latin typeface="Cambria Math"/>
                                </a:rPr>
                                <m:t>𝐿𝑄</m:t>
                              </m:r>
                              <m:r>
                                <a:rPr lang="en-US" sz="10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[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sz="10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000" b="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b="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b="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𝑠𝑒𝑐𝑡𝑜𝑟𝑆𝐸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00" b="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b="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b="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𝑆𝐸𝐻𝑇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]</m:t>
                                          </m:r>
                                        </m:den>
                                      </m:f>
                                    </m:e>
                                    <m:sub>
                                      <m:r>
                                        <a:rPr lang="en-US" sz="1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𝑅𝑒𝑔𝑖𝑜𝑛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>
                                          <a:latin typeface="Cambria Math"/>
                                        </a:rPr>
                                        <m:t>[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sz="10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b="0" i="1">
                                                  <a:latin typeface="Cambria Math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b="0" i="1">
                                                  <a:latin typeface="Cambria Math"/>
                                                </a:rPr>
                                                <m:t>𝑠𝑒𝑐𝑡𝑜𝑟𝑆𝐸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b="0" i="1">
                                                  <a:latin typeface="Cambria Math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b="0" i="1">
                                                  <a:latin typeface="Cambria Math"/>
                                                </a:rPr>
                                                <m:t>𝑆𝐸𝐻𝑇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000" b="0" i="1">
                                              <a:latin typeface="Cambria Math"/>
                                            </a:rPr>
                                            <m:t>]</m:t>
                                          </m:r>
                                        </m:den>
                                      </m:f>
                                    </m:e>
                                    <m:sub>
                                      <m:r>
                                        <a:rPr lang="en-US" sz="1000" b="0" i="1">
                                          <a:latin typeface="Cambria Math"/>
                                        </a:rPr>
                                        <m:t>𝑁𝑎𝑡𝑖𝑜𝑛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US" sz="900" dirty="0"/>
                        </a:p>
                      </a:txBody>
                      <a:tcPr marL="45720" marR="45720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2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2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2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2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9043634"/>
                  </p:ext>
                </p:extLst>
              </p:nvPr>
            </p:nvGraphicFramePr>
            <p:xfrm>
              <a:off x="228600" y="152400"/>
              <a:ext cx="8012346" cy="405054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08903"/>
                    <a:gridCol w="2637931"/>
                    <a:gridCol w="620689"/>
                    <a:gridCol w="620689"/>
                    <a:gridCol w="620689"/>
                    <a:gridCol w="620689"/>
                    <a:gridCol w="620689"/>
                    <a:gridCol w="620689"/>
                    <a:gridCol w="620689"/>
                    <a:gridCol w="620689"/>
                  </a:tblGrid>
                  <a:tr h="477012">
                    <a:tc gridSpan="10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Table 2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0" i="0" baseline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Location quotient for self-employment in major high-tech sectors in Austin and the Research Triangle, 1980 and 2009</a:t>
                          </a:r>
                          <a:endParaRPr lang="en-US" sz="1100" b="0" i="0" dirty="0" smtClean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84226">
                    <a:tc rowSpan="2"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Sectors</a:t>
                          </a:r>
                          <a:endParaRPr lang="en-US" sz="1100" b="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Austin</a:t>
                          </a:r>
                          <a:endParaRPr lang="en-US" sz="1100" b="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Research Triangle</a:t>
                          </a:r>
                          <a:endParaRPr lang="en-US" sz="1100" b="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84226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1980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1990</a:t>
                          </a:r>
                        </a:p>
                      </a:txBody>
                      <a:tcPr marL="45720" marR="457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2000</a:t>
                          </a:r>
                        </a:p>
                      </a:txBody>
                      <a:tcPr marL="45720" marR="457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2009-5y</a:t>
                          </a:r>
                          <a:endParaRPr lang="en-US" sz="1100" b="0" dirty="0" smtClean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1980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1990</a:t>
                          </a:r>
                        </a:p>
                      </a:txBody>
                      <a:tcPr marL="45720" marR="457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2000</a:t>
                          </a:r>
                        </a:p>
                      </a:txBody>
                      <a:tcPr marL="45720" marR="4572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0" dirty="0" smtClean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2009-5y</a:t>
                          </a:r>
                          <a:endParaRPr lang="en-US" sz="1100" b="0" dirty="0" smtClean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672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High-Tech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Manufacturing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Semiconductor and electrical equipment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manufacturing</a:t>
                          </a:r>
                          <a:endParaRPr lang="en-US" sz="11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Computers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related equipment manufacturing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Pharmaceutical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and medicine manufacturing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0.62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2.40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6.09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3.40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Communication </a:t>
                          </a:r>
                          <a:r>
                            <a:rPr lang="en-US" sz="11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equipment manufacturing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High-Tech Services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Computer and data</a:t>
                          </a:r>
                          <a:r>
                            <a:rPr lang="en-US" sz="110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processing services</a:t>
                          </a:r>
                          <a:endParaRPr lang="en-US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1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Research, development, and testing services</a:t>
                          </a:r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2.78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1.16</a:t>
                          </a:r>
                          <a:endParaRPr lang="en-US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3.42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100" b="0" i="0" u="none" strike="noStrike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3.49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66680">
                    <a:tc gridSpan="10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2" t="-613978" b="-3225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2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2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2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r" fontAlgn="b"/>
                          <a:endParaRPr lang="en-US" sz="12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17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653177"/>
              </p:ext>
            </p:extLst>
          </p:nvPr>
        </p:nvGraphicFramePr>
        <p:xfrm>
          <a:off x="642256" y="10633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799" y="627963"/>
            <a:ext cx="452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of Austin and the Research Triangle, 1980 and 2013.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570" y="3861019"/>
            <a:ext cx="45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Authors’ calculations using the US Census and ACS from IPUMS.</a:t>
            </a:r>
          </a:p>
          <a:p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otes: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Austin defined as Austin-San  Marcos MSA/Austin-Round Rock MSA (Bastrop, Caldwell, Hays, Travis, and Williamson counties), Research Triangle defined as Chatham, Durham, Orange, and Wake counties with the addition of Lee county in 2013.</a:t>
            </a:r>
            <a:endParaRPr 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3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7697382"/>
              </p:ext>
            </p:extLst>
          </p:nvPr>
        </p:nvGraphicFramePr>
        <p:xfrm>
          <a:off x="762000" y="609600"/>
          <a:ext cx="7277100" cy="3786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070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095206"/>
              </p:ext>
            </p:extLst>
          </p:nvPr>
        </p:nvGraphicFramePr>
        <p:xfrm>
          <a:off x="685800" y="4876800"/>
          <a:ext cx="5181600" cy="1203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1980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1990</a:t>
                      </a:r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2009-5y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2014</a:t>
                      </a:r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Austin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1.08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1.25</a:t>
                      </a:r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1.61</a:t>
                      </a:r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1.51</a:t>
                      </a:r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1.47</a:t>
                      </a:r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Research Triangle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1.04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1.32</a:t>
                      </a:r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1.61</a:t>
                      </a:r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1.56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Silicon Valley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2.14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2.14</a:t>
                      </a:r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2.51</a:t>
                      </a:r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2.36</a:t>
                      </a:r>
                      <a:endParaRPr lang="en-US" sz="1100" b="0" i="0" u="none" strike="noStrike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2.28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hart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8718379"/>
                  </p:ext>
                </p:extLst>
              </p:nvPr>
            </p:nvGraphicFramePr>
            <p:xfrm>
              <a:off x="609600" y="533400"/>
              <a:ext cx="7315200" cy="41148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graphicFrame>
            <p:nvGraphicFramePr>
              <p:cNvPr id="6" name="Chart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8718379"/>
                  </p:ext>
                </p:extLst>
              </p:nvPr>
            </p:nvGraphicFramePr>
            <p:xfrm>
              <a:off x="609600" y="533400"/>
              <a:ext cx="7315200" cy="41148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730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075504"/>
              </p:ext>
            </p:extLst>
          </p:nvPr>
        </p:nvGraphicFramePr>
        <p:xfrm>
          <a:off x="762000" y="4724400"/>
          <a:ext cx="4318000" cy="1203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1980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1990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Calibri"/>
                        </a:rPr>
                        <a:t>2009-5y</a:t>
                      </a:r>
                      <a:endParaRPr lang="en-US" sz="1100" b="0" i="0" u="none" strike="noStrike" dirty="0">
                        <a:effectLst/>
                        <a:latin typeface="Calibri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Austin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1.48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1.61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1.51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1.47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Research Triangle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1.24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1.68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1.67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Silicon Valley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1.98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1.94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effectLst/>
                          <a:latin typeface="Calibri"/>
                        </a:rPr>
                        <a:t>1.98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effectLst/>
                          <a:latin typeface="Calibri"/>
                        </a:rPr>
                        <a:t>1.87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hart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0484885"/>
                  </p:ext>
                </p:extLst>
              </p:nvPr>
            </p:nvGraphicFramePr>
            <p:xfrm>
              <a:off x="609600" y="609600"/>
              <a:ext cx="7315200" cy="39624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graphicFrame>
            <p:nvGraphicFramePr>
              <p:cNvPr id="4" name="Chart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0484885"/>
                  </p:ext>
                </p:extLst>
              </p:nvPr>
            </p:nvGraphicFramePr>
            <p:xfrm>
              <a:off x="609600" y="609600"/>
              <a:ext cx="7315200" cy="39624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007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639758"/>
              </p:ext>
            </p:extLst>
          </p:nvPr>
        </p:nvGraphicFramePr>
        <p:xfrm>
          <a:off x="228600" y="304800"/>
          <a:ext cx="8681036" cy="5848160"/>
        </p:xfrm>
        <a:graphic>
          <a:graphicData uri="http://schemas.openxmlformats.org/drawingml/2006/table">
            <a:tbl>
              <a:tblPr firstRow="1" firstCol="1" bandRow="1"/>
              <a:tblGrid>
                <a:gridCol w="481916"/>
                <a:gridCol w="3108960"/>
                <a:gridCol w="731520"/>
                <a:gridCol w="116840"/>
                <a:gridCol w="731520"/>
                <a:gridCol w="116840"/>
                <a:gridCol w="731520"/>
                <a:gridCol w="116840"/>
                <a:gridCol w="731520"/>
                <a:gridCol w="116840"/>
                <a:gridCol w="731520"/>
                <a:gridCol w="116840"/>
                <a:gridCol w="731520"/>
                <a:gridCol w="116840"/>
              </a:tblGrid>
              <a:tr h="459628">
                <a:tc gridSpan="1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Table </a:t>
                      </a:r>
                      <a:r>
                        <a:rPr lang="en-US" sz="11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b="1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Number of workers for top 10 high-tech sectors in Austin, the Research Triangle, and for equivalent sectors in the U.S. in 1980 and 2013</a:t>
                      </a:r>
                      <a:endParaRPr lang="en-US" sz="1100" b="0" i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Sectors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Austin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Research Triangle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United States</a:t>
                      </a:r>
                      <a:r>
                        <a:rPr lang="en-US" sz="1100" b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0" baseline="300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a]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(Thousands)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2014</a:t>
                      </a:r>
                      <a:endParaRPr lang="en-US" sz="1100" b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(Thousands)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(Thousands)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2014</a:t>
                      </a:r>
                      <a:endParaRPr lang="en-US" sz="1100" b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(Thousands)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(Hundred Thousands)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2014</a:t>
                      </a:r>
                      <a:endParaRPr lang="en-US" sz="1100" b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(Hundred Thousands)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High-Tech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Manufacturing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Semiconductor and electrical equipment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manufacturing</a:t>
                      </a:r>
                      <a:endParaRPr 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7.50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24.57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4.62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8.63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13.85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9.82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Computers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related equipment manufacturing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3.18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10.21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7.62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5.55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4.53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Pharmaceutical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medicine manufacturing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1.77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12.97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 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equipment manufacturing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5.14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2.02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6.35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1.48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High-Tech Services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and data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processing services</a:t>
                      </a:r>
                      <a:endParaRPr 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1.30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48.09</a:t>
                      </a:r>
                      <a:endParaRPr 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1.76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35.07</a:t>
                      </a:r>
                      <a:endParaRPr 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25.11</a:t>
                      </a:r>
                      <a:endParaRPr 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Engineering, architectural, and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surveying services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17.24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2.10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10.61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6.20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15.73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Research, development, and testing services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17.58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3.89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6.29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High-Tech Services </a:t>
                      </a:r>
                      <a:r>
                        <a:rPr lang="en-US" sz="11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b]</a:t>
                      </a:r>
                      <a:endParaRPr 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public relations services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14.78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1.82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10.92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3.84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16.76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Banking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4.46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10.73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4.52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11.64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18.76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21.19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Telecommunication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and internet service providers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10.82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8.25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11.97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12.23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Security, 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brokerage, and investment companies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10.30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9.08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3.59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12.38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 power generation, transmission, distribution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5.33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3.70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3.83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6.47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6.97</a:t>
                      </a:r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983"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High-Tech</a:t>
                      </a:r>
                      <a:r>
                        <a:rPr lang="en-US" sz="11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Employment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38.98</a:t>
                      </a: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183.67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41.42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151.89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134.19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181.59</a:t>
                      </a:r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9334">
                <a:tc gridSpan="1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900" b="1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r>
                        <a:rPr lang="en-US" sz="9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Authors’ calculations using the US Census and ACS from IPUMS.</a:t>
                      </a:r>
                      <a:endParaRPr lang="en-US" sz="900" i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9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Notes</a:t>
                      </a:r>
                      <a:r>
                        <a:rPr lang="en-US" sz="9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9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indicates the sector was not in the top 10 high-tech sectors for that specific region and year.</a:t>
                      </a:r>
                      <a:endParaRPr lang="en-US" sz="900" i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9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a] U.S. data are for sectors in the top 10 for either Austin or the Research Triangle regions, but not necessarily for the U.S. Missing top 10 high-tech industries in the U.S. but not in either region include: industrial machinery manufacturing, aerospace product manufacturing, and chemical product and preparation manufacturing.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9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b] The oil and gas extraction sector is omitted from the top 10 because in the case of Austin it most likely indicates the presence of fracking which is not a high-tech sector.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1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913</Words>
  <Application>Microsoft Office PowerPoint</Application>
  <PresentationFormat>On-screen Show (4:3)</PresentationFormat>
  <Paragraphs>314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A Johnston</dc:creator>
  <cp:lastModifiedBy>Evan A Johnston</cp:lastModifiedBy>
  <cp:revision>107</cp:revision>
  <cp:lastPrinted>2016-01-29T19:22:10Z</cp:lastPrinted>
  <dcterms:created xsi:type="dcterms:W3CDTF">2016-01-05T17:19:10Z</dcterms:created>
  <dcterms:modified xsi:type="dcterms:W3CDTF">2016-02-03T18:36:17Z</dcterms:modified>
</cp:coreProperties>
</file>