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5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D417-9E85-4A8E-AF15-8BFBDA9B35E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4F25-220F-4701-AC79-64BAEB7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3716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Hecker (2005)</a:t>
            </a:r>
          </a:p>
          <a:p>
            <a:pPr algn="ctr"/>
            <a:r>
              <a:rPr lang="en-US" dirty="0" smtClean="0"/>
              <a:t>46 NAICS 2000 = HT Industries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2300" y="13716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IPUMS Variable</a:t>
            </a:r>
          </a:p>
          <a:p>
            <a:pPr algn="ctr"/>
            <a:r>
              <a:rPr lang="en-US" dirty="0" smtClean="0"/>
              <a:t>IND1990</a:t>
            </a:r>
          </a:p>
          <a:p>
            <a:pPr algn="ctr"/>
            <a:r>
              <a:rPr lang="en-US" sz="1200" dirty="0" smtClean="0"/>
              <a:t>Consistent through time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429000" y="1828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14507" y="1491734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Crosswalk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798" y="31051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1980 (5%)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273530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IND1990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50597" y="2286000"/>
            <a:ext cx="0" cy="67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9796" y="4029164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1990 (1%)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19799" y="48006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019799" y="56388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9864" y="5640169"/>
            <a:ext cx="1667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200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 smtClean="0"/>
              <a:t>-2013 (1%)</a:t>
            </a:r>
          </a:p>
          <a:p>
            <a:pPr algn="ctr"/>
            <a:r>
              <a:rPr lang="en-US" dirty="0" smtClean="0"/>
              <a:t>(ACS)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25966" y="4853285"/>
            <a:ext cx="1667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2000-2002 (1%)</a:t>
            </a:r>
          </a:p>
          <a:p>
            <a:pPr algn="ctr"/>
            <a:r>
              <a:rPr lang="en-US" dirty="0" smtClean="0"/>
              <a:t>(ACS)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36607" y="31051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1997 NAICS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1"/>
          </p:cNvCxnSpPr>
          <p:nvPr/>
        </p:nvCxnSpPr>
        <p:spPr>
          <a:xfrm flipH="1">
            <a:off x="3556185" y="3429000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11207" y="38989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1997 NAICS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73015" y="4615934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1997 NAICS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3015" y="5499616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2002 NAICS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2007 NAICS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2012 NAIC</a:t>
            </a:r>
            <a:r>
              <a:rPr lang="en-US" sz="1600" dirty="0" smtClean="0">
                <a:solidFill>
                  <a:srgbClr val="FF0000"/>
                </a:solidFill>
              </a:rPr>
              <a:t>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556186" y="4340314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556186" y="4939784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56186" y="5823466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3716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Hecker (2005)</a:t>
            </a:r>
          </a:p>
          <a:p>
            <a:pPr algn="ctr"/>
            <a:r>
              <a:rPr lang="en-US" dirty="0" smtClean="0"/>
              <a:t>46 NAICS 2000 = HT Industries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2300" y="13716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IPUMS Variable</a:t>
            </a:r>
          </a:p>
          <a:p>
            <a:pPr algn="ctr"/>
            <a:r>
              <a:rPr lang="en-US" dirty="0" smtClean="0"/>
              <a:t>IND1990</a:t>
            </a:r>
          </a:p>
          <a:p>
            <a:pPr algn="ctr"/>
            <a:r>
              <a:rPr lang="en-US" sz="1200" dirty="0" smtClean="0"/>
              <a:t>Consistent through time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429000" y="1828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14507" y="1491734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Crosswalk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798" y="31051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1980 (5%)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273530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IND1990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50597" y="2286000"/>
            <a:ext cx="0" cy="67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9796" y="4029164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1990 (1%)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19799" y="48006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019799" y="56388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9863" y="5640169"/>
            <a:ext cx="166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200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-2013 (1%)</a:t>
            </a:r>
          </a:p>
          <a:p>
            <a:pPr algn="ctr"/>
            <a:r>
              <a:rPr lang="en-US" dirty="0" smtClean="0"/>
              <a:t>(ACS)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95269" y="4853285"/>
            <a:ext cx="1128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2000 (</a:t>
            </a:r>
            <a:r>
              <a:rPr lang="en-US" dirty="0"/>
              <a:t>5</a:t>
            </a:r>
            <a:r>
              <a:rPr lang="en-US" dirty="0" smtClean="0"/>
              <a:t>%)</a:t>
            </a:r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36607" y="31051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9" idx="1"/>
          </p:cNvCxnSpPr>
          <p:nvPr/>
        </p:nvCxnSpPr>
        <p:spPr>
          <a:xfrm flipH="1">
            <a:off x="3556185" y="3429000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11207" y="38989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1997 NAICS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32004" y="4664342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INDNAICS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32006" y="5601216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INDNAICS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556186" y="4340314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87992" y="4939784"/>
            <a:ext cx="1231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787991" y="5823466"/>
            <a:ext cx="12318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600" y="5640685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1997 NAICS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599" y="4676864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1997 NAICS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2000 NAICS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3" idx="1"/>
          </p:cNvCxnSpPr>
          <p:nvPr/>
        </p:nvCxnSpPr>
        <p:spPr>
          <a:xfrm flipH="1">
            <a:off x="2184584" y="4988192"/>
            <a:ext cx="647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84584" y="5962650"/>
            <a:ext cx="647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05800" y="5124450"/>
            <a:ext cx="0" cy="80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3"/>
          </p:cNvCxnSpPr>
          <p:nvPr/>
        </p:nvCxnSpPr>
        <p:spPr>
          <a:xfrm flipH="1">
            <a:off x="7975784" y="5124450"/>
            <a:ext cx="330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3"/>
          </p:cNvCxnSpPr>
          <p:nvPr/>
        </p:nvCxnSpPr>
        <p:spPr>
          <a:xfrm flipH="1">
            <a:off x="7975784" y="5925066"/>
            <a:ext cx="330016" cy="3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05800" y="5238006"/>
            <a:ext cx="70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IPUMS</a:t>
            </a:r>
          </a:p>
          <a:p>
            <a:r>
              <a:rPr lang="en-US" sz="1400" dirty="0" smtClean="0"/>
              <a:t>Table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512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3716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Hecker (2005)</a:t>
            </a:r>
          </a:p>
          <a:p>
            <a:pPr algn="ctr"/>
            <a:r>
              <a:rPr lang="en-US" dirty="0" smtClean="0"/>
              <a:t>46 NAICS 2000 = HT Industries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2300" y="13716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IPUMS Variable</a:t>
            </a:r>
          </a:p>
          <a:p>
            <a:pPr algn="ctr"/>
            <a:r>
              <a:rPr lang="en-US" dirty="0" smtClean="0"/>
              <a:t>IND1990</a:t>
            </a:r>
          </a:p>
          <a:p>
            <a:pPr algn="ctr"/>
            <a:r>
              <a:rPr lang="en-US" sz="1200" dirty="0" smtClean="0"/>
              <a:t>Consistent through time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429000" y="1828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14507" y="1491734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Crosswalk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798" y="31051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1980 (5%)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273530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IND1990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50597" y="2286000"/>
            <a:ext cx="0" cy="67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9796" y="4029164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1990 (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%)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19799" y="48006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019799" y="56388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9863" y="5640169"/>
            <a:ext cx="166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200</a:t>
            </a:r>
            <a:r>
              <a:rPr lang="en-US" dirty="0"/>
              <a:t>1</a:t>
            </a:r>
            <a:r>
              <a:rPr lang="en-US" dirty="0" smtClean="0"/>
              <a:t>-2013 (1%)</a:t>
            </a:r>
          </a:p>
          <a:p>
            <a:pPr algn="ctr"/>
            <a:r>
              <a:rPr lang="en-US" dirty="0" smtClean="0"/>
              <a:t>(ACS)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95270" y="4853285"/>
            <a:ext cx="112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2000 (5%)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6607" y="31051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IND1990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9" idx="1"/>
          </p:cNvCxnSpPr>
          <p:nvPr/>
        </p:nvCxnSpPr>
        <p:spPr>
          <a:xfrm flipH="1">
            <a:off x="3556185" y="3429000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11207" y="38989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IND1990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73015" y="4615934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IND1990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3015" y="5499616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IND1990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556186" y="4340314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556186" y="4939784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56186" y="5823466"/>
            <a:ext cx="246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792" y="12954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Hecker (2005)</a:t>
            </a:r>
          </a:p>
          <a:p>
            <a:pPr algn="ctr"/>
            <a:r>
              <a:rPr lang="en-US" sz="1600" dirty="0" smtClean="0"/>
              <a:t>46 NAICS 2002 = </a:t>
            </a:r>
          </a:p>
          <a:p>
            <a:pPr algn="ctr"/>
            <a:r>
              <a:rPr lang="en-US" sz="1600" dirty="0" smtClean="0"/>
              <a:t>HT-Industries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971801" y="3344664"/>
            <a:ext cx="1600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1997 NAICS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46</a:t>
            </a:r>
            <a:r>
              <a:rPr lang="en-US" baseline="30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" y="33528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2002 NAICS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4499" y="44005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Equivalence Table from CDC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We could had also used the concordance from Census Bureau but the table was nicer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4" idx="2"/>
            <a:endCxn id="21" idx="0"/>
          </p:cNvCxnSpPr>
          <p:nvPr/>
        </p:nvCxnSpPr>
        <p:spPr>
          <a:xfrm>
            <a:off x="1435192" y="22098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4" idx="0"/>
          </p:cNvCxnSpPr>
          <p:nvPr/>
        </p:nvCxnSpPr>
        <p:spPr>
          <a:xfrm flipH="1" flipV="1">
            <a:off x="2692491" y="3700165"/>
            <a:ext cx="1" cy="7003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9" idx="1"/>
          </p:cNvCxnSpPr>
          <p:nvPr/>
        </p:nvCxnSpPr>
        <p:spPr>
          <a:xfrm flipV="1">
            <a:off x="2413185" y="3668514"/>
            <a:ext cx="558616" cy="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4200" y="3376315"/>
            <a:ext cx="1045927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IND1990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46*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24401" y="4400550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Table 1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n IPUMS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29116" y="3376315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INDNAIC </a:t>
            </a:r>
            <a:r>
              <a:rPr lang="en-US" sz="1100" baseline="30000" dirty="0">
                <a:solidFill>
                  <a:srgbClr val="FF0000"/>
                </a:solidFill>
              </a:rPr>
              <a:t>1/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46*</a:t>
            </a:r>
          </a:p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3501" y="3700165"/>
            <a:ext cx="1" cy="690015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6282" y="381000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Crosswalk for Census 2000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398" y="5614493"/>
            <a:ext cx="539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NOTES:  </a:t>
            </a:r>
          </a:p>
          <a:p>
            <a:r>
              <a:rPr lang="en-US" sz="1200" dirty="0" smtClean="0"/>
              <a:t>*NAICS codes are produced every 5 years and existed for 1997, 2002, 2007, 2012</a:t>
            </a:r>
          </a:p>
          <a:p>
            <a:r>
              <a:rPr lang="en-US" sz="1200" dirty="0" smtClean="0"/>
              <a:t>*CDC: Center for Control Decease has a very nice table website….</a:t>
            </a:r>
          </a:p>
          <a:p>
            <a:r>
              <a:rPr lang="en-US" sz="1200" dirty="0" smtClean="0"/>
              <a:t>*Table 1 </a:t>
            </a:r>
            <a:r>
              <a:rPr lang="en-US" sz="1200" dirty="0" err="1" smtClean="0"/>
              <a:t>ipums</a:t>
            </a:r>
            <a:r>
              <a:rPr lang="en-US" sz="1200" dirty="0" err="1" smtClean="0">
                <a:sym typeface="Wingdings" panose="05000000000000000000" pitchFamily="2" charset="2"/>
              </a:rPr>
              <a:t></a:t>
            </a:r>
            <a:r>
              <a:rPr lang="en-US" sz="1200" dirty="0" err="1" smtClean="0"/>
              <a:t>https</a:t>
            </a:r>
            <a:r>
              <a:rPr lang="en-US" sz="1200" dirty="0"/>
              <a:t>://</a:t>
            </a:r>
            <a:r>
              <a:rPr lang="en-US" sz="1200" dirty="0" smtClean="0"/>
              <a:t>usa.ipums.org/usa/volii/indcross.shtml  (see next slide)</a:t>
            </a:r>
          </a:p>
          <a:p>
            <a:r>
              <a:rPr lang="en-US" sz="1200" baseline="30000" dirty="0" smtClean="0">
                <a:solidFill>
                  <a:srgbClr val="FF0000"/>
                </a:solidFill>
              </a:rPr>
              <a:t>1/</a:t>
            </a:r>
            <a:r>
              <a:rPr lang="en-US" sz="1200" dirty="0" smtClean="0">
                <a:solidFill>
                  <a:srgbClr val="FF0000"/>
                </a:solidFill>
              </a:rPr>
              <a:t> the INDNAICS variable in IPUMS 2000 census (5%) was created using 1997 NAICS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38" idx="1"/>
          </p:cNvCxnSpPr>
          <p:nvPr/>
        </p:nvCxnSpPr>
        <p:spPr>
          <a:xfrm>
            <a:off x="6367316" y="3700165"/>
            <a:ext cx="56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2" idx="0"/>
            <a:endCxn id="38" idx="0"/>
          </p:cNvCxnSpPr>
          <p:nvPr/>
        </p:nvCxnSpPr>
        <p:spPr>
          <a:xfrm rot="5400000" flipH="1" flipV="1">
            <a:off x="6702690" y="2621841"/>
            <a:ext cx="12700" cy="15089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59992" y="2840197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IPUMS-2000 Census (5%)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572001" y="3676650"/>
            <a:ext cx="957115" cy="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07546" y="4495404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STATA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Code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550892" y="3700165"/>
            <a:ext cx="0" cy="7952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2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792" y="12954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Hecker (2005)</a:t>
            </a:r>
          </a:p>
          <a:p>
            <a:pPr algn="ctr"/>
            <a:r>
              <a:rPr lang="en-US" sz="1600" dirty="0" smtClean="0"/>
              <a:t>46 NAICS 2000 = </a:t>
            </a:r>
          </a:p>
          <a:p>
            <a:pPr algn="ctr"/>
            <a:r>
              <a:rPr lang="en-US" sz="1600" dirty="0" smtClean="0"/>
              <a:t>HT-Industries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971801" y="3344664"/>
            <a:ext cx="1600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1997 NAICS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335280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2002 NAICS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4499" y="4400550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Equivalence Table from IPUMS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4" idx="2"/>
            <a:endCxn id="21" idx="0"/>
          </p:cNvCxnSpPr>
          <p:nvPr/>
        </p:nvCxnSpPr>
        <p:spPr>
          <a:xfrm>
            <a:off x="1435192" y="22098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4" idx="0"/>
          </p:cNvCxnSpPr>
          <p:nvPr/>
        </p:nvCxnSpPr>
        <p:spPr>
          <a:xfrm flipH="1" flipV="1">
            <a:off x="2692491" y="3700165"/>
            <a:ext cx="1" cy="7003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9" idx="1"/>
          </p:cNvCxnSpPr>
          <p:nvPr/>
        </p:nvCxnSpPr>
        <p:spPr>
          <a:xfrm flipV="1">
            <a:off x="2413185" y="3668514"/>
            <a:ext cx="558616" cy="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4200" y="3376315"/>
            <a:ext cx="195598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IND1990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24401" y="4400550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1980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1990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38117" y="3344664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INDNAICS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4626" y="3344664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INDNAICS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2003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54626" y="4421804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2005-2013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9" idx="3"/>
            <a:endCxn id="42" idx="1"/>
          </p:cNvCxnSpPr>
          <p:nvPr/>
        </p:nvCxnSpPr>
        <p:spPr>
          <a:xfrm>
            <a:off x="4572001" y="3668514"/>
            <a:ext cx="166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92826" y="3721419"/>
            <a:ext cx="3413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02478" y="3536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3502" y="4013645"/>
            <a:ext cx="0" cy="376535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61535" y="4045269"/>
            <a:ext cx="0" cy="376535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6282" y="381000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Crosswalk for Census 1980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4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Table 1 </a:t>
            </a:r>
            <a:br>
              <a:rPr lang="en-US" sz="2000" dirty="0"/>
            </a:br>
            <a:r>
              <a:rPr lang="en-US" sz="2000" dirty="0"/>
              <a:t>https://usa.ipums.org/usa/volii/indcross.shtml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73" y="1600200"/>
            <a:ext cx="565745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2" t="3045" r="22926"/>
          <a:stretch/>
        </p:blipFill>
        <p:spPr bwMode="auto">
          <a:xfrm>
            <a:off x="2215166" y="1777284"/>
            <a:ext cx="4584879" cy="430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Table </a:t>
            </a:r>
            <a:r>
              <a:rPr lang="en-US" sz="2000" dirty="0"/>
              <a:t>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https://usa.ipums.org/usa/volii/indcross03.shtml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9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Crosswalk between INDNAICS (2000) and IND1990 (in all samples)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Download 2000 (5%) census sample</a:t>
            </a:r>
          </a:p>
          <a:p>
            <a:r>
              <a:rPr lang="en-US" sz="1800" dirty="0" smtClean="0"/>
              <a:t>Download Variables:</a:t>
            </a:r>
          </a:p>
          <a:p>
            <a:pPr lvl="1"/>
            <a:r>
              <a:rPr lang="en-US" sz="1800" dirty="0"/>
              <a:t>IND1990</a:t>
            </a:r>
          </a:p>
          <a:p>
            <a:pPr lvl="1"/>
            <a:r>
              <a:rPr lang="en-US" sz="1800" dirty="0" smtClean="0"/>
              <a:t>INDNAICS2000</a:t>
            </a:r>
          </a:p>
          <a:p>
            <a:r>
              <a:rPr lang="en-US" sz="1800" dirty="0" smtClean="0"/>
              <a:t>Keep only one respondent per INDNAICS2000 code</a:t>
            </a:r>
          </a:p>
          <a:p>
            <a:r>
              <a:rPr lang="en-US" sz="1800" dirty="0" smtClean="0"/>
              <a:t>Drop all variables besides IND1990 and INDNAICS2000 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You have transformed IND1990 into it’s INDNAICS2000 equivalent, you can use the labels from the crosswalk you linked to.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Crosswalk between INDNAICS and NAICS: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No direct translation since INDNAICS is an aggregation of NAICS codes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2000 INDNAICS 1997 NAICS (Table 1 from IPUMS)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2003 INDNAICS2002/2007/2012) NAICS (Table 2 from IPUMS)</a:t>
            </a:r>
            <a:endParaRPr lang="en-US" sz="1400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1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734" y="838200"/>
            <a:ext cx="159026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Hecker (2005)</a:t>
            </a:r>
          </a:p>
          <a:p>
            <a:pPr algn="ctr"/>
            <a:r>
              <a:rPr lang="en-US" sz="1600" dirty="0" smtClean="0"/>
              <a:t>46 NAICS </a:t>
            </a:r>
            <a:r>
              <a:rPr lang="en-US" sz="1600" dirty="0" smtClean="0"/>
              <a:t>2002 </a:t>
            </a:r>
            <a:r>
              <a:rPr lang="en-US" sz="1600" dirty="0" smtClean="0"/>
              <a:t>= </a:t>
            </a:r>
          </a:p>
          <a:p>
            <a:pPr algn="ctr"/>
            <a:r>
              <a:rPr lang="en-US" sz="1600" dirty="0" smtClean="0"/>
              <a:t>HT-Industries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371600" y="3962400"/>
            <a:ext cx="824114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1997 NAICS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57514" y="2667000"/>
            <a:ext cx="852286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2002 NAICS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62285" y="3962400"/>
            <a:ext cx="82411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IND1990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8000" y="3962400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INDNAICS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2000-2002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0" y="2667000"/>
            <a:ext cx="838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INDNAICS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2003 – on</a:t>
            </a:r>
          </a:p>
        </p:txBody>
      </p:sp>
      <p:cxnSp>
        <p:nvCxnSpPr>
          <p:cNvPr id="47" name="Straight Arrow Connector 46"/>
          <p:cNvCxnSpPr>
            <a:stCxn id="9" idx="3"/>
            <a:endCxn id="42" idx="1"/>
          </p:cNvCxnSpPr>
          <p:nvPr/>
        </p:nvCxnSpPr>
        <p:spPr>
          <a:xfrm>
            <a:off x="2195714" y="4286250"/>
            <a:ext cx="852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3"/>
            <a:endCxn id="136" idx="1"/>
          </p:cNvCxnSpPr>
          <p:nvPr/>
        </p:nvCxnSpPr>
        <p:spPr>
          <a:xfrm flipV="1">
            <a:off x="5486400" y="3638550"/>
            <a:ext cx="685800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6282" y="381000"/>
            <a:ext cx="376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Crosswalk </a:t>
            </a:r>
            <a:r>
              <a:rPr lang="en-US" b="1" dirty="0" smtClean="0">
                <a:solidFill>
                  <a:srgbClr val="C00000"/>
                </a:solidFill>
              </a:rPr>
              <a:t>for NAICS 2002 </a:t>
            </a:r>
            <a:r>
              <a:rPr lang="en-US" b="1" dirty="0" smtClean="0">
                <a:solidFill>
                  <a:srgbClr val="C00000"/>
                </a:solidFill>
              </a:rPr>
              <a:t>to IND1990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1" idx="2"/>
            <a:endCxn id="9" idx="0"/>
          </p:cNvCxnSpPr>
          <p:nvPr/>
        </p:nvCxnSpPr>
        <p:spPr>
          <a:xfrm>
            <a:off x="1783657" y="33147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5" idx="3"/>
          </p:cNvCxnSpPr>
          <p:nvPr/>
        </p:nvCxnSpPr>
        <p:spPr>
          <a:xfrm flipH="1">
            <a:off x="1219200" y="3638550"/>
            <a:ext cx="564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4066" y="3314700"/>
            <a:ext cx="795134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CDC NAICS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 table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46768" y="2666540"/>
            <a:ext cx="83074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IND1990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21" idx="3"/>
            <a:endCxn id="43" idx="1"/>
          </p:cNvCxnSpPr>
          <p:nvPr/>
        </p:nvCxnSpPr>
        <p:spPr>
          <a:xfrm>
            <a:off x="2209800" y="299085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58" idx="1"/>
          </p:cNvCxnSpPr>
          <p:nvPr/>
        </p:nvCxnSpPr>
        <p:spPr>
          <a:xfrm flipV="1">
            <a:off x="3886200" y="2990390"/>
            <a:ext cx="760568" cy="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3"/>
            <a:endCxn id="38" idx="1"/>
          </p:cNvCxnSpPr>
          <p:nvPr/>
        </p:nvCxnSpPr>
        <p:spPr>
          <a:xfrm>
            <a:off x="3886200" y="4286250"/>
            <a:ext cx="77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  <a:endCxn id="136" idx="1"/>
          </p:cNvCxnSpPr>
          <p:nvPr/>
        </p:nvCxnSpPr>
        <p:spPr>
          <a:xfrm>
            <a:off x="5477508" y="2990390"/>
            <a:ext cx="694692" cy="6481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172200" y="3314700"/>
            <a:ext cx="1260614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Ind1990_indnaics_crosswalk_ht.do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9" name="Straight Arrow Connector 138"/>
          <p:cNvCxnSpPr>
            <a:endCxn id="181" idx="1"/>
          </p:cNvCxnSpPr>
          <p:nvPr/>
        </p:nvCxnSpPr>
        <p:spPr>
          <a:xfrm>
            <a:off x="6806800" y="4286250"/>
            <a:ext cx="813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6" idx="2"/>
            <a:endCxn id="177" idx="0"/>
          </p:cNvCxnSpPr>
          <p:nvPr/>
        </p:nvCxnSpPr>
        <p:spPr>
          <a:xfrm>
            <a:off x="6802507" y="3962400"/>
            <a:ext cx="4293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6" idx="0"/>
            <a:endCxn id="171" idx="2"/>
          </p:cNvCxnSpPr>
          <p:nvPr/>
        </p:nvCxnSpPr>
        <p:spPr>
          <a:xfrm flipV="1">
            <a:off x="6802507" y="2502322"/>
            <a:ext cx="4293" cy="812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209800" y="4724400"/>
            <a:ext cx="82411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IPUMS table 1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>
            <a:off x="2613776" y="4286250"/>
            <a:ext cx="8082" cy="4381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223885" y="1884909"/>
            <a:ext cx="82411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IPUMS table 2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endCxn id="150" idx="2"/>
          </p:cNvCxnSpPr>
          <p:nvPr/>
        </p:nvCxnSpPr>
        <p:spPr>
          <a:xfrm flipV="1">
            <a:off x="2635943" y="2532609"/>
            <a:ext cx="0" cy="4577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632654" y="1864818"/>
            <a:ext cx="1283176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Ind1990_indnaics_crosswalk_ht_2005.do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6" name="Straight Arrow Connector 155"/>
          <p:cNvCxnSpPr>
            <a:endCxn id="155" idx="2"/>
          </p:cNvCxnSpPr>
          <p:nvPr/>
        </p:nvCxnSpPr>
        <p:spPr>
          <a:xfrm flipV="1">
            <a:off x="4274242" y="2512518"/>
            <a:ext cx="0" cy="4582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632654" y="4724400"/>
            <a:ext cx="128317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Ind1990_indnaics_crosswalk_ht_2000.do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8" name="Straight Arrow Connector 157"/>
          <p:cNvCxnSpPr>
            <a:endCxn id="157" idx="0"/>
          </p:cNvCxnSpPr>
          <p:nvPr/>
        </p:nvCxnSpPr>
        <p:spPr>
          <a:xfrm>
            <a:off x="4268658" y="4286250"/>
            <a:ext cx="5584" cy="4381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176493" y="1854622"/>
            <a:ext cx="1260614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Ind1990_indnaics_crosswalk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176493" y="4724400"/>
            <a:ext cx="1260614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HT_crosswalk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620000" y="3962400"/>
            <a:ext cx="1260614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HT_crosswalk_csv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1668081" y="1925091"/>
            <a:ext cx="231152" cy="607518"/>
            <a:chOff x="1435192" y="2362200"/>
            <a:chExt cx="152404" cy="838200"/>
          </a:xfrm>
        </p:grpSpPr>
        <p:cxnSp>
          <p:nvCxnSpPr>
            <p:cNvPr id="228" name="Straight Arrow Connector 227"/>
            <p:cNvCxnSpPr/>
            <p:nvPr/>
          </p:nvCxnSpPr>
          <p:spPr>
            <a:xfrm>
              <a:off x="1435192" y="2362200"/>
              <a:ext cx="0" cy="8382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1587595" y="2362200"/>
              <a:ext cx="1" cy="8382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76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443</Words>
  <Application>Microsoft Office PowerPoint</Application>
  <PresentationFormat>On-screen Show 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1  https://usa.ipums.org/usa/volii/indcross.shtml</vt:lpstr>
      <vt:lpstr>Table 2 https://usa.ipums.org/usa/volii/indcross03.shtml</vt:lpstr>
      <vt:lpstr>Crosswalk between INDNAICS (2000) and IND1990 (in all samples)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Echeverri, Elsie L</dc:creator>
  <cp:lastModifiedBy>Evan A Johnston</cp:lastModifiedBy>
  <cp:revision>41</cp:revision>
  <cp:lastPrinted>2015-09-02T18:58:03Z</cp:lastPrinted>
  <dcterms:created xsi:type="dcterms:W3CDTF">2015-08-31T16:56:23Z</dcterms:created>
  <dcterms:modified xsi:type="dcterms:W3CDTF">2015-09-04T17:55:37Z</dcterms:modified>
</cp:coreProperties>
</file>