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ntrepreneurship\selfemp2%20graphic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ntrepreneurship\selfemp2%20graphic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ntrepreneurship\Research%20Triangle\selfemp2%20graphic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(a</a:t>
            </a:r>
            <a:r>
              <a:rPr lang="en-US" sz="1200" b="0" dirty="0" smtClean="0"/>
              <a:t>) United</a:t>
            </a:r>
            <a:r>
              <a:rPr lang="en-US" sz="1200" b="0" baseline="0" dirty="0" smtClean="0"/>
              <a:t> States</a:t>
            </a:r>
            <a:endParaRPr lang="en-US" sz="1200" b="0" dirty="0"/>
          </a:p>
        </c:rich>
      </c:tx>
      <c:layout>
        <c:manualLayout>
          <c:xMode val="edge"/>
          <c:yMode val="edge"/>
          <c:x val="0.41842613423322084"/>
          <c:y val="0.8743961352657004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95428696412948"/>
          <c:y val="3.3438890790825057E-2"/>
          <c:w val="0.67080693038370198"/>
          <c:h val="0.72478508121267438"/>
        </c:manualLayout>
      </c:layout>
      <c:lineChart>
        <c:grouping val="standard"/>
        <c:varyColors val="0"/>
        <c:ser>
          <c:idx val="0"/>
          <c:order val="0"/>
          <c:tx>
            <c:strRef>
              <c:f>Sheet3!$B$14</c:f>
              <c:strCache>
                <c:ptCount val="1"/>
                <c:pt idx="0">
                  <c:v>Non-High-Tech</c:v>
                </c:pt>
              </c:strCache>
            </c:strRef>
          </c:tx>
          <c:cat>
            <c:numRef>
              <c:f>Sheet3!$C$13:$G$13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Sheet3!$C$14:$G$14</c:f>
              <c:numCache>
                <c:formatCode>0.00%</c:formatCode>
                <c:ptCount val="5"/>
                <c:pt idx="0">
                  <c:v>7.6120594863142793E-2</c:v>
                </c:pt>
                <c:pt idx="1">
                  <c:v>8.0846601055478334E-2</c:v>
                </c:pt>
                <c:pt idx="2">
                  <c:v>8.1277670186121864E-2</c:v>
                </c:pt>
                <c:pt idx="3">
                  <c:v>9.0114766135358459E-2</c:v>
                </c:pt>
                <c:pt idx="4">
                  <c:v>7.8087393835212127E-2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Sheet3!$B$15</c:f>
              <c:strCache>
                <c:ptCount val="1"/>
                <c:pt idx="0">
                  <c:v>High-Tech</c:v>
                </c:pt>
              </c:strCache>
            </c:strRef>
          </c:tx>
          <c:cat>
            <c:numRef>
              <c:f>Sheet3!$C$13:$G$13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Sheet3!$C$15:$G$15</c:f>
              <c:numCache>
                <c:formatCode>0.00%</c:formatCode>
                <c:ptCount val="5"/>
                <c:pt idx="0">
                  <c:v>5.271875966679657E-3</c:v>
                </c:pt>
                <c:pt idx="1">
                  <c:v>7.7512291640956009E-3</c:v>
                </c:pt>
                <c:pt idx="2">
                  <c:v>9.0896701959321414E-3</c:v>
                </c:pt>
                <c:pt idx="3">
                  <c:v>1.0730759137510823E-2</c:v>
                </c:pt>
                <c:pt idx="4">
                  <c:v>9.9054887897216011E-3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Sheet3!$B$16</c:f>
              <c:strCache>
                <c:ptCount val="1"/>
                <c:pt idx="0">
                  <c:v>Total</c:v>
                </c:pt>
              </c:strCache>
            </c:strRef>
          </c:tx>
          <c:cat>
            <c:numRef>
              <c:f>Sheet3!$C$13:$G$13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Sheet3!$C$16:$G$16</c:f>
              <c:numCache>
                <c:formatCode>0.00%</c:formatCode>
                <c:ptCount val="5"/>
                <c:pt idx="0">
                  <c:v>8.1392470829822455E-2</c:v>
                </c:pt>
                <c:pt idx="1">
                  <c:v>8.8597830219573931E-2</c:v>
                </c:pt>
                <c:pt idx="2">
                  <c:v>9.0367340382054004E-2</c:v>
                </c:pt>
                <c:pt idx="3">
                  <c:v>0.10084552527286929</c:v>
                </c:pt>
                <c:pt idx="4">
                  <c:v>8.7992882624933724E-2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76288"/>
        <c:axId val="100692480"/>
      </c:lineChart>
      <c:catAx>
        <c:axId val="15047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692480"/>
        <c:crosses val="autoZero"/>
        <c:auto val="1"/>
        <c:lblAlgn val="ctr"/>
        <c:lblOffset val="100"/>
        <c:noMultiLvlLbl val="0"/>
      </c:catAx>
      <c:valAx>
        <c:axId val="100692480"/>
        <c:scaling>
          <c:orientation val="minMax"/>
          <c:max val="0.1200000000000000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Self-Employment Rate</a:t>
                </a:r>
              </a:p>
            </c:rich>
          </c:tx>
          <c:layout>
            <c:manualLayout>
              <c:xMode val="edge"/>
              <c:yMode val="edge"/>
              <c:x val="2.3007436570428696E-2"/>
              <c:y val="7.2987751531058631E-2"/>
            </c:manualLayout>
          </c:layout>
          <c:overlay val="0"/>
        </c:title>
        <c:numFmt formatCode="0%" sourceLinked="0"/>
        <c:majorTickMark val="out"/>
        <c:minorTickMark val="cross"/>
        <c:tickLblPos val="nextTo"/>
        <c:crossAx val="150476288"/>
        <c:crosses val="autoZero"/>
        <c:crossBetween val="between"/>
        <c:majorUnit val="2.0000000000000004E-2"/>
        <c:minorUnit val="1.0000000000000002E-2"/>
      </c:valAx>
    </c:plotArea>
    <c:legend>
      <c:legendPos val="r"/>
      <c:layout>
        <c:manualLayout>
          <c:xMode val="edge"/>
          <c:yMode val="edge"/>
          <c:x val="0.79273547659334465"/>
          <c:y val="0.33589676290463694"/>
          <c:w val="0.19372814438804289"/>
          <c:h val="0.2819098133566637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(c</a:t>
            </a:r>
            <a:r>
              <a:rPr lang="en-US" sz="1200" b="0" dirty="0" smtClean="0"/>
              <a:t>) Silicon Valley</a:t>
            </a:r>
            <a:endParaRPr lang="en-US" sz="1200" b="0" dirty="0"/>
          </a:p>
        </c:rich>
      </c:tx>
      <c:layout>
        <c:manualLayout>
          <c:xMode val="edge"/>
          <c:yMode val="edge"/>
          <c:x val="0.42239446242761619"/>
          <c:y val="0.9082774049217001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93841394825649"/>
          <c:y val="4.4887595572292591E-2"/>
          <c:w val="0.66882285518008688"/>
          <c:h val="0.71874643386967918"/>
        </c:manualLayout>
      </c:layout>
      <c:lineChart>
        <c:grouping val="standard"/>
        <c:varyColors val="0"/>
        <c:ser>
          <c:idx val="0"/>
          <c:order val="0"/>
          <c:tx>
            <c:strRef>
              <c:f>Sheet2!$B$14</c:f>
              <c:strCache>
                <c:ptCount val="1"/>
                <c:pt idx="0">
                  <c:v>Non-High-Tech</c:v>
                </c:pt>
              </c:strCache>
            </c:strRef>
          </c:tx>
          <c:cat>
            <c:numRef>
              <c:f>Sheet2!$C$13:$G$13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Sheet2!$C$14:$G$14</c:f>
              <c:numCache>
                <c:formatCode>0.00%</c:formatCode>
                <c:ptCount val="5"/>
                <c:pt idx="0">
                  <c:v>6.83868639480332E-2</c:v>
                </c:pt>
                <c:pt idx="1">
                  <c:v>7.3149950200487757E-2</c:v>
                </c:pt>
                <c:pt idx="2">
                  <c:v>7.2175477281959027E-2</c:v>
                </c:pt>
                <c:pt idx="3">
                  <c:v>8.4258349826513132E-2</c:v>
                </c:pt>
                <c:pt idx="4">
                  <c:v>7.3592065272450977E-2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Sheet2!$B$15</c:f>
              <c:strCache>
                <c:ptCount val="1"/>
                <c:pt idx="0">
                  <c:v>High-Tech</c:v>
                </c:pt>
              </c:strCache>
            </c:strRef>
          </c:tx>
          <c:cat>
            <c:numRef>
              <c:f>Sheet2!$C$13:$G$13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Sheet2!$C$15:$G$15</c:f>
              <c:numCache>
                <c:formatCode>0.00%</c:formatCode>
                <c:ptCount val="5"/>
                <c:pt idx="0">
                  <c:v>9.9442640041701759E-3</c:v>
                </c:pt>
                <c:pt idx="1">
                  <c:v>1.3363909207626107E-2</c:v>
                </c:pt>
                <c:pt idx="2">
                  <c:v>1.6148087970753785E-2</c:v>
                </c:pt>
                <c:pt idx="3">
                  <c:v>1.9506372701443009E-2</c:v>
                </c:pt>
                <c:pt idx="4">
                  <c:v>1.7161607207467979E-2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Sheet2!$B$16</c:f>
              <c:strCache>
                <c:ptCount val="1"/>
                <c:pt idx="0">
                  <c:v>Total</c:v>
                </c:pt>
              </c:strCache>
            </c:strRef>
          </c:tx>
          <c:cat>
            <c:numRef>
              <c:f>Sheet2!$C$13:$G$13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Sheet2!$C$16:$G$16</c:f>
              <c:numCache>
                <c:formatCode>0.00%</c:formatCode>
                <c:ptCount val="5"/>
                <c:pt idx="0">
                  <c:v>7.8331127952203372E-2</c:v>
                </c:pt>
                <c:pt idx="1">
                  <c:v>8.6513859408113861E-2</c:v>
                </c:pt>
                <c:pt idx="2">
                  <c:v>8.8323565252712816E-2</c:v>
                </c:pt>
                <c:pt idx="3">
                  <c:v>0.10376472252795614</c:v>
                </c:pt>
                <c:pt idx="4">
                  <c:v>9.0753672479918945E-2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76800"/>
        <c:axId val="100694208"/>
      </c:lineChart>
      <c:catAx>
        <c:axId val="15047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694208"/>
        <c:crosses val="autoZero"/>
        <c:auto val="1"/>
        <c:lblAlgn val="ctr"/>
        <c:lblOffset val="100"/>
        <c:noMultiLvlLbl val="0"/>
      </c:catAx>
      <c:valAx>
        <c:axId val="100694208"/>
        <c:scaling>
          <c:orientation val="minMax"/>
          <c:max val="0.1200000000000000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Self-Employment Rate</a:t>
                </a:r>
              </a:p>
            </c:rich>
          </c:tx>
          <c:layout>
            <c:manualLayout>
              <c:xMode val="edge"/>
              <c:yMode val="edge"/>
              <c:x val="2.3007436570428696E-2"/>
              <c:y val="0.10921963558902963"/>
            </c:manualLayout>
          </c:layout>
          <c:overlay val="0"/>
        </c:title>
        <c:numFmt formatCode="0%" sourceLinked="0"/>
        <c:majorTickMark val="out"/>
        <c:minorTickMark val="cross"/>
        <c:tickLblPos val="nextTo"/>
        <c:crossAx val="150476800"/>
        <c:crosses val="autoZero"/>
        <c:crossBetween val="between"/>
        <c:majorUnit val="2.0000000000000004E-2"/>
        <c:minorUnit val="1.0000000000000002E-2"/>
      </c:valAx>
    </c:plotArea>
    <c:legend>
      <c:legendPos val="r"/>
      <c:layout>
        <c:manualLayout>
          <c:xMode val="edge"/>
          <c:yMode val="edge"/>
          <c:x val="0.79273547659334465"/>
          <c:y val="0.33589676290463694"/>
          <c:w val="0.19372814438804289"/>
          <c:h val="0.2819098133566637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(b</a:t>
            </a:r>
            <a:r>
              <a:rPr lang="en-US" sz="1200" b="0" dirty="0" smtClean="0"/>
              <a:t>) Research</a:t>
            </a:r>
            <a:r>
              <a:rPr lang="en-US" sz="1200" b="0" baseline="0" dirty="0" smtClean="0"/>
              <a:t> Triangle</a:t>
            </a:r>
            <a:endParaRPr lang="en-US" sz="1200" b="0" dirty="0"/>
          </a:p>
        </c:rich>
      </c:tx>
      <c:layout>
        <c:manualLayout>
          <c:xMode val="edge"/>
          <c:yMode val="edge"/>
          <c:x val="0.42239446242761619"/>
          <c:y val="0.9082774049217001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93841394825649"/>
          <c:y val="3.8848948229297423E-2"/>
          <c:w val="0.66882285518008688"/>
          <c:h val="0.7730941182687735"/>
        </c:manualLayout>
      </c:layout>
      <c:lineChart>
        <c:grouping val="standard"/>
        <c:varyColors val="0"/>
        <c:ser>
          <c:idx val="0"/>
          <c:order val="0"/>
          <c:tx>
            <c:strRef>
              <c:f>Sheet3!$B$14</c:f>
              <c:strCache>
                <c:ptCount val="1"/>
                <c:pt idx="0">
                  <c:v>Non-High-Tech</c:v>
                </c:pt>
              </c:strCache>
            </c:strRef>
          </c:tx>
          <c:cat>
            <c:numRef>
              <c:f>Sheet3!$C$13:$G$13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Sheet3!$C$14:$G$14</c:f>
              <c:numCache>
                <c:formatCode>0.00%</c:formatCode>
                <c:ptCount val="5"/>
                <c:pt idx="0">
                  <c:v>5.6267301873430757E-2</c:v>
                </c:pt>
                <c:pt idx="1">
                  <c:v>6.6460461519677674E-2</c:v>
                </c:pt>
                <c:pt idx="2">
                  <c:v>6.7862702590750987E-2</c:v>
                </c:pt>
                <c:pt idx="3">
                  <c:v>7.147844604243811E-2</c:v>
                </c:pt>
                <c:pt idx="4">
                  <c:v>6.511090428688325E-2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Sheet3!$B$15</c:f>
              <c:strCache>
                <c:ptCount val="1"/>
                <c:pt idx="0">
                  <c:v>High-Tech</c:v>
                </c:pt>
              </c:strCache>
            </c:strRef>
          </c:tx>
          <c:cat>
            <c:numRef>
              <c:f>Sheet3!$C$13:$G$13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Sheet3!$C$15:$G$15</c:f>
              <c:numCache>
                <c:formatCode>0.00%</c:formatCode>
                <c:ptCount val="5"/>
                <c:pt idx="0">
                  <c:v>4.4421554110603235E-3</c:v>
                </c:pt>
                <c:pt idx="1">
                  <c:v>7.3935398098028838E-3</c:v>
                </c:pt>
                <c:pt idx="2">
                  <c:v>1.2728819112581636E-2</c:v>
                </c:pt>
                <c:pt idx="3">
                  <c:v>1.738976581950535E-2</c:v>
                </c:pt>
                <c:pt idx="4">
                  <c:v>1.2558950110248417E-2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Sheet3!$B$16</c:f>
              <c:strCache>
                <c:ptCount val="1"/>
                <c:pt idx="0">
                  <c:v>Total</c:v>
                </c:pt>
              </c:strCache>
            </c:strRef>
          </c:tx>
          <c:cat>
            <c:numRef>
              <c:f>Sheet3!$C$13:$G$13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Sheet3!$C$16:$G$16</c:f>
              <c:numCache>
                <c:formatCode>0.00%</c:formatCode>
                <c:ptCount val="5"/>
                <c:pt idx="0">
                  <c:v>6.0709457284491085E-2</c:v>
                </c:pt>
                <c:pt idx="1">
                  <c:v>7.3854001329480556E-2</c:v>
                </c:pt>
                <c:pt idx="2">
                  <c:v>8.0591521703332614E-2</c:v>
                </c:pt>
                <c:pt idx="3">
                  <c:v>8.8868211861943464E-2</c:v>
                </c:pt>
                <c:pt idx="4">
                  <c:v>7.7669854397131671E-2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77312"/>
        <c:axId val="150560768"/>
      </c:lineChart>
      <c:catAx>
        <c:axId val="15047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560768"/>
        <c:crosses val="autoZero"/>
        <c:auto val="1"/>
        <c:lblAlgn val="ctr"/>
        <c:lblOffset val="100"/>
        <c:noMultiLvlLbl val="0"/>
      </c:catAx>
      <c:valAx>
        <c:axId val="150560768"/>
        <c:scaling>
          <c:orientation val="minMax"/>
          <c:max val="0.1200000000000000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Self-Employment Rate</a:t>
                </a:r>
              </a:p>
            </c:rich>
          </c:tx>
          <c:layout>
            <c:manualLayout>
              <c:xMode val="edge"/>
              <c:yMode val="edge"/>
              <c:x val="2.1023360700111633E-2"/>
              <c:y val="0.19979953848050871"/>
            </c:manualLayout>
          </c:layout>
          <c:overlay val="0"/>
        </c:title>
        <c:numFmt formatCode="0%" sourceLinked="0"/>
        <c:majorTickMark val="out"/>
        <c:minorTickMark val="cross"/>
        <c:tickLblPos val="nextTo"/>
        <c:crossAx val="150477312"/>
        <c:crosses val="autoZero"/>
        <c:crossBetween val="between"/>
        <c:majorUnit val="2.0000000000000004E-2"/>
        <c:minorUnit val="1.0000000000000002E-2"/>
      </c:valAx>
    </c:plotArea>
    <c:legend>
      <c:legendPos val="r"/>
      <c:layout>
        <c:manualLayout>
          <c:xMode val="edge"/>
          <c:yMode val="edge"/>
          <c:x val="0.79273547659334465"/>
          <c:y val="0.33589676290463694"/>
          <c:w val="0.19372814438804289"/>
          <c:h val="0.2819098133566637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096112-3601-4745-AB02-46F1A79BAE0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341D70-6C25-4E77-B37B-F39E20D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E107-3E0D-4D7D-A997-2D0F08F674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528D-51EA-4495-A033-61BE48FB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334109"/>
              </p:ext>
            </p:extLst>
          </p:nvPr>
        </p:nvGraphicFramePr>
        <p:xfrm>
          <a:off x="1524000" y="304800"/>
          <a:ext cx="6477654" cy="2138460"/>
        </p:xfrm>
        <a:graphic>
          <a:graphicData uri="http://schemas.openxmlformats.org/drawingml/2006/table">
            <a:tbl>
              <a:tblPr firstRow="1" firstCol="1" bandRow="1"/>
              <a:tblGrid>
                <a:gridCol w="2362854"/>
                <a:gridCol w="822960"/>
                <a:gridCol w="822960"/>
                <a:gridCol w="822960"/>
                <a:gridCol w="822960"/>
                <a:gridCol w="822960"/>
              </a:tblGrid>
              <a:tr h="224187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1. </a:t>
                      </a:r>
                      <a:r>
                        <a:rPr lang="en-US" sz="12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Number of Self-Employed Workers by</a:t>
                      </a:r>
                      <a:r>
                        <a:rPr lang="en-US" sz="1200" b="0" i="1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High-Technology and Non-High-Technology Industries in the Research Triangle, 1980-2013.</a:t>
                      </a: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Sector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Non-High-Technology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17,480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29,394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39,975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45,247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52,119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High-Technology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1,380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3,270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7,498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11,008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10,053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18,860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32,664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47,473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56,255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62,172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16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Source: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3000" y="62116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Self-Employment Rate by High-Technology and Non-High-Technology Industries in (a) the U.S., (b) the Research Triangle, and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Silicon Valley, 1980-2013. Source: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84477"/>
              </p:ext>
            </p:extLst>
          </p:nvPr>
        </p:nvGraphicFramePr>
        <p:xfrm>
          <a:off x="990600" y="0"/>
          <a:ext cx="64008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486377"/>
              </p:ext>
            </p:extLst>
          </p:nvPr>
        </p:nvGraphicFramePr>
        <p:xfrm>
          <a:off x="990600" y="4108549"/>
          <a:ext cx="64008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811966"/>
              </p:ext>
            </p:extLst>
          </p:nvPr>
        </p:nvGraphicFramePr>
        <p:xfrm>
          <a:off x="990600" y="1981200"/>
          <a:ext cx="64008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505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0" y="21930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1: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33292"/>
              </p:ext>
            </p:extLst>
          </p:nvPr>
        </p:nvGraphicFramePr>
        <p:xfrm>
          <a:off x="419100" y="533400"/>
          <a:ext cx="8229599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Self-Employed, US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7.61%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8.08%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8.13%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9.01%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8.14%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8.86%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9.04%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10.08%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8.80%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4125"/>
              </p:ext>
            </p:extLst>
          </p:nvPr>
        </p:nvGraphicFramePr>
        <p:xfrm>
          <a:off x="419100" y="1600200"/>
          <a:ext cx="8229599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5.63%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6.07%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7.39%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8.06%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8.89%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28270"/>
              </p:ext>
            </p:extLst>
          </p:nvPr>
        </p:nvGraphicFramePr>
        <p:xfrm>
          <a:off x="419100" y="2667000"/>
          <a:ext cx="8229599" cy="110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9449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Self-Employed, Silicon Valley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6.84%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7.31%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7.22%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8.43%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7.36%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27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1.72%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7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7.83%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8.65%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8.83%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10.38%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9.08%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65959"/>
              </p:ext>
            </p:extLst>
          </p:nvPr>
        </p:nvGraphicFramePr>
        <p:xfrm>
          <a:off x="419100" y="3886200"/>
          <a:ext cx="8229599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17480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29394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39975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45247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52119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18860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32664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47473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56255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62172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Labor Force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310660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442278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589057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633016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800465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28197"/>
              </p:ext>
            </p:extLst>
          </p:nvPr>
        </p:nvGraphicFramePr>
        <p:xfrm>
          <a:off x="419100" y="5181600"/>
          <a:ext cx="8229599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Silicon Valley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68220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87913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93285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102429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97629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16061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20871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23713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22767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78140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103974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114156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126142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120396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Labor Force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997560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1201819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1292475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1215654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1326624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8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331</Words>
  <Application>Microsoft Office PowerPoint</Application>
  <PresentationFormat>On-screen Show (4:3)</PresentationFormat>
  <Paragraphs>167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11</cp:revision>
  <cp:lastPrinted>2015-10-30T18:53:07Z</cp:lastPrinted>
  <dcterms:created xsi:type="dcterms:W3CDTF">2015-10-30T17:40:35Z</dcterms:created>
  <dcterms:modified xsi:type="dcterms:W3CDTF">2015-12-04T23:20:04Z</dcterms:modified>
</cp:coreProperties>
</file>