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drawings/drawing6.xml" ContentType="application/vnd.openxmlformats-officedocument.drawingml.chartshapes+xml"/>
  <Override PartName="/ppt/charts/chart7.xml" ContentType="application/vnd.openxmlformats-officedocument.drawingml.chart+xml"/>
  <Override PartName="/ppt/drawings/drawing7.xml" ContentType="application/vnd.openxmlformats-officedocument.drawingml.chartshapes+xml"/>
  <Override PartName="/ppt/charts/chart8.xml" ContentType="application/vnd.openxmlformats-officedocument.drawingml.chart+xml"/>
  <Override PartName="/ppt/drawings/drawing8.xml" ContentType="application/vnd.openxmlformats-officedocument.drawingml.chartshapes+xml"/>
  <Override PartName="/ppt/charts/chart9.xml" ContentType="application/vnd.openxmlformats-officedocument.drawingml.chart+xml"/>
  <Override PartName="/ppt/drawings/drawing9.xml" ContentType="application/vnd.openxmlformats-officedocument.drawingml.chartshapes+xml"/>
  <Override PartName="/ppt/charts/chart10.xml" ContentType="application/vnd.openxmlformats-officedocument.drawingml.chart+xml"/>
  <Override PartName="/ppt/drawings/drawing10.xml" ContentType="application/vnd.openxmlformats-officedocument.drawingml.chartshapes+xml"/>
  <Override PartName="/ppt/charts/chart11.xml" ContentType="application/vnd.openxmlformats-officedocument.drawingml.chart+xml"/>
  <Override PartName="/ppt/drawings/drawing11.xml" ContentType="application/vnd.openxmlformats-officedocument.drawingml.chartshapes+xml"/>
  <Override PartName="/ppt/charts/chart12.xml" ContentType="application/vnd.openxmlformats-officedocument.drawingml.chart+xml"/>
  <Override PartName="/ppt/drawings/drawing12.xml" ContentType="application/vnd.openxmlformats-officedocument.drawingml.chartshapes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theme/themeOverride7.xml" ContentType="application/vnd.openxmlformats-officedocument.themeOverride+xml"/>
  <Override PartName="/ppt/drawings/drawing13.xml" ContentType="application/vnd.openxmlformats-officedocument.drawingml.chartshapes+xml"/>
  <Override PartName="/ppt/charts/chart15.xml" ContentType="application/vnd.openxmlformats-officedocument.drawingml.chart+xml"/>
  <Override PartName="/ppt/theme/themeOverride8.xml" ContentType="application/vnd.openxmlformats-officedocument.themeOverride+xml"/>
  <Override PartName="/ppt/drawings/drawing14.xml" ContentType="application/vnd.openxmlformats-officedocument.drawingml.chartshapes+xml"/>
  <Override PartName="/ppt/charts/chart16.xml" ContentType="application/vnd.openxmlformats-officedocument.drawingml.chart+xml"/>
  <Override PartName="/ppt/drawings/drawing15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3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C:\Users\eaj628\Documents\StataData\Employment%20and%20Ethnicity\Paper%20Files%20-%20Research%20Triangle\figure%201\fig1%20graphical.xlsx" TargetMode="External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0.xml"/><Relationship Id="rId1" Type="http://schemas.openxmlformats.org/officeDocument/2006/relationships/oleObject" Target="file:///C:\Users\eaj628\Documents\StataData\Employment%20and%20Ethnicity\Paper%20Files%20-%20Research%20Triangle\figure%204\fig4%20graphical.xlsx" TargetMode="Externa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1.xml"/><Relationship Id="rId1" Type="http://schemas.openxmlformats.org/officeDocument/2006/relationships/oleObject" Target="file:///C:\Users\eaj628\Documents\StataData\Employment%20and%20Ethnicity\Paper%20Files%20-%20Research%20Triangle\figure%205\fig5%20graphical.xlsx" TargetMode="Externa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2.xml"/><Relationship Id="rId1" Type="http://schemas.openxmlformats.org/officeDocument/2006/relationships/oleObject" Target="file:///C:\Users\eaj628\Documents\StataData\Employment%20and%20Ethnicity\Paper%20Files%20-%20Research%20Triangle\figure%205\fig5%20graphical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aj628\Documents\StataData\Employment%20and%20Ethnicity\Paper%20Files%20-%20Research%20Triangle\figure%206\figure%206%20graphical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3.xml"/><Relationship Id="rId2" Type="http://schemas.openxmlformats.org/officeDocument/2006/relationships/oleObject" Target="file:///C:\Users\eaj628\Documents\StataData\Employment%20and%20Ethnicity\Paper%20Files%20-%20Research%20Triangle\figure%207\fig7%20graphical.xlsx" TargetMode="External"/><Relationship Id="rId1" Type="http://schemas.openxmlformats.org/officeDocument/2006/relationships/themeOverride" Target="../theme/themeOverride7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4.xml"/><Relationship Id="rId2" Type="http://schemas.openxmlformats.org/officeDocument/2006/relationships/oleObject" Target="file:///C:\Users\eaj628\Documents\StataData\Employment%20and%20Ethnicity\Paper%20Files%20-%20Research%20Triangle\figure%207\fig7%20graphical.xlsx" TargetMode="External"/><Relationship Id="rId1" Type="http://schemas.openxmlformats.org/officeDocument/2006/relationships/themeOverride" Target="../theme/themeOverride8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5.xml"/><Relationship Id="rId1" Type="http://schemas.openxmlformats.org/officeDocument/2006/relationships/oleObject" Target="file:///C:\Users\eaj628\Documents\StataData\Employment%20and%20Ethnicity\Paper%20Files%20-%20Research%20Triangle\figure%208\fig8%20graphical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2.xml"/><Relationship Id="rId2" Type="http://schemas.openxmlformats.org/officeDocument/2006/relationships/oleObject" Target="file:///C:\Users\eaj628\Documents\StataData\Employment%20and%20Ethnicity\Paper%20Files%20-%20Research%20Triangle\figure%201\fig1%20graphical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3.xml"/><Relationship Id="rId2" Type="http://schemas.openxmlformats.org/officeDocument/2006/relationships/oleObject" Target="file:///C:\Users\eaj628\Documents\StataData\Employment%20and%20Ethnicity\Paper%20Files%20-%20Research%20Triangle\figure%201\fig1%20graphical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4.xml"/><Relationship Id="rId2" Type="http://schemas.openxmlformats.org/officeDocument/2006/relationships/oleObject" Target="file:///C:\Users\eaj628\Documents\StataData\Employment%20and%20Ethnicity\Paper%20Files%20-%20Research%20Triangle\figure%202\fig2%20graphical.xlsx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5.xml"/><Relationship Id="rId2" Type="http://schemas.openxmlformats.org/officeDocument/2006/relationships/oleObject" Target="file:///C:\Users\eaj628\Documents\StataData\Employment%20and%20Ethnicity\Paper%20Files%20-%20Research%20Triangle\figure%202\fig2%20graphical.xlsx" TargetMode="External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6.xml"/><Relationship Id="rId2" Type="http://schemas.openxmlformats.org/officeDocument/2006/relationships/oleObject" Target="file:///C:\Users\eaj628\Documents\StataData\Employment%20and%20Ethnicity\Paper%20Files%20-%20Research%20Triangle\figure%202\fig2%20graphical.xlsx" TargetMode="External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7.xml"/><Relationship Id="rId1" Type="http://schemas.openxmlformats.org/officeDocument/2006/relationships/oleObject" Target="file:///C:\Users\eaj628\Documents\StataData\Employment%20by%20Race%20-%20ECM\Ernesto\figure%203\fig3%20graphical.xlsx" TargetMode="Externa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8.xml"/><Relationship Id="rId1" Type="http://schemas.openxmlformats.org/officeDocument/2006/relationships/oleObject" Target="file:///C:\Users\eaj628\Documents\StataData\Employment%20and%20Ethnicity\Paper%20Files%20-%20Research%20Triangle\figure%203\fig3%20graphical.xlsx" TargetMode="Externa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9.xml"/><Relationship Id="rId1" Type="http://schemas.openxmlformats.org/officeDocument/2006/relationships/oleObject" Target="file:///C:\Users\eaj628\Documents\StataData\Employment%20and%20Ethnicity\Paper%20Files%20-%20Research%20Triangle\figure%204\fig4%20graphic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200" b="0"/>
            </a:pPr>
            <a:r>
              <a:rPr lang="en-US" sz="1200" b="0"/>
              <a:t>(a) 1980</a:t>
            </a:r>
          </a:p>
        </c:rich>
      </c:tx>
      <c:layout>
        <c:manualLayout>
          <c:xMode val="edge"/>
          <c:yMode val="edge"/>
          <c:x val="0.30076315460567427"/>
          <c:y val="0.85185185185185186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063492063492064"/>
          <c:y val="6.4846529600466607E-2"/>
          <c:w val="0.51391476065491815"/>
          <c:h val="0.74945902595508895"/>
        </c:manualLayout>
      </c:layout>
      <c:pieChart>
        <c:varyColors val="1"/>
        <c:ser>
          <c:idx val="0"/>
          <c:order val="0"/>
          <c:tx>
            <c:strRef>
              <c:f>Sheet1!$G$1</c:f>
              <c:strCache>
                <c:ptCount val="1"/>
                <c:pt idx="0">
                  <c:v>pwrkhrs_80</c:v>
                </c:pt>
              </c:strCache>
            </c:strRef>
          </c:tx>
          <c:explosion val="1"/>
          <c:dPt>
            <c:idx val="4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</c:spPr>
          </c:dPt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Sheet1!$F$2:$F$4</c:f>
              <c:strCache>
                <c:ptCount val="3"/>
                <c:pt idx="0">
                  <c:v>Government</c:v>
                </c:pt>
                <c:pt idx="1">
                  <c:v>High-Tech Industries</c:v>
                </c:pt>
                <c:pt idx="2">
                  <c:v>Non-High-Tech Industries</c:v>
                </c:pt>
              </c:strCache>
            </c:strRef>
          </c:cat>
          <c:val>
            <c:numRef>
              <c:f>Sheet1!$G$2:$G$4</c:f>
              <c:numCache>
                <c:formatCode>0.00%</c:formatCode>
                <c:ptCount val="3"/>
                <c:pt idx="0">
                  <c:v>0.24818669251150904</c:v>
                </c:pt>
                <c:pt idx="1">
                  <c:v>0.15631489850029723</c:v>
                </c:pt>
                <c:pt idx="2">
                  <c:v>0.59549840898819373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5357580302462204"/>
          <c:y val="0.2873745990084573"/>
          <c:w val="0.30568350831146113"/>
          <c:h val="0.40777376786235059"/>
        </c:manualLayout>
      </c:layout>
      <c:overlay val="0"/>
      <c:spPr>
        <a:ln>
          <a:solidFill>
            <a:sysClr val="windowText" lastClr="000000"/>
          </a:solidFill>
        </a:ln>
      </c:spPr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2">
    <c:autoUpdate val="0"/>
  </c:externalData>
  <c:userShapes r:id="rId3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0"/>
            </a:pPr>
            <a:r>
              <a:rPr lang="en-US" sz="1200" b="0"/>
              <a:t>(b) Non-High-Tech</a:t>
            </a:r>
            <a:r>
              <a:rPr lang="en-US" sz="1200" b="0" baseline="0"/>
              <a:t> Industries</a:t>
            </a:r>
            <a:endParaRPr lang="en-US" sz="1200" b="0"/>
          </a:p>
        </c:rich>
      </c:tx>
      <c:layout>
        <c:manualLayout>
          <c:xMode val="edge"/>
          <c:yMode val="edge"/>
          <c:x val="0.30064640336844445"/>
          <c:y val="0.89418763952612901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25067348111829"/>
          <c:y val="5.0253501804647459E-2"/>
          <c:w val="0.50822564624799438"/>
          <c:h val="0.805881329487257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'fig4'!$F$13</c:f>
              <c:strCache>
                <c:ptCount val="1"/>
                <c:pt idx="0">
                  <c:v>Managers/Professionals/Technicians/Finance/Public Safety</c:v>
                </c:pt>
              </c:strCache>
            </c:strRef>
          </c:tx>
          <c:invertIfNegative val="0"/>
          <c:val>
            <c:numRef>
              <c:f>'fig4'!$G$13</c:f>
              <c:numCache>
                <c:formatCode>0.0%</c:formatCode>
                <c:ptCount val="1"/>
                <c:pt idx="0">
                  <c:v>0.28986681336061082</c:v>
                </c:pt>
              </c:numCache>
            </c:numRef>
          </c:val>
        </c:ser>
        <c:ser>
          <c:idx val="1"/>
          <c:order val="1"/>
          <c:tx>
            <c:strRef>
              <c:f>'fig4'!$F$14</c:f>
              <c:strCache>
                <c:ptCount val="1"/>
                <c:pt idx="0">
                  <c:v>Production/Craft</c:v>
                </c:pt>
              </c:strCache>
            </c:strRef>
          </c:tx>
          <c:invertIfNegative val="0"/>
          <c:val>
            <c:numRef>
              <c:f>'fig4'!$G$14</c:f>
              <c:numCache>
                <c:formatCode>0.0%</c:formatCode>
                <c:ptCount val="1"/>
                <c:pt idx="0">
                  <c:v>-0.53997442721710298</c:v>
                </c:pt>
              </c:numCache>
            </c:numRef>
          </c:val>
        </c:ser>
        <c:ser>
          <c:idx val="2"/>
          <c:order val="2"/>
          <c:tx>
            <c:strRef>
              <c:f>'fig4'!$F$15</c:f>
              <c:strCache>
                <c:ptCount val="1"/>
                <c:pt idx="0">
                  <c:v>Transportation</c:v>
                </c:pt>
              </c:strCache>
            </c:strRef>
          </c:tx>
          <c:invertIfNegative val="0"/>
          <c:val>
            <c:numRef>
              <c:f>'fig4'!$G$15</c:f>
              <c:numCache>
                <c:formatCode>0.0%</c:formatCode>
                <c:ptCount val="1"/>
                <c:pt idx="0">
                  <c:v>-0.30851554797986175</c:v>
                </c:pt>
              </c:numCache>
            </c:numRef>
          </c:val>
        </c:ser>
        <c:ser>
          <c:idx val="3"/>
          <c:order val="3"/>
          <c:tx>
            <c:strRef>
              <c:f>'fig4'!$F$16</c:f>
              <c:strCache>
                <c:ptCount val="1"/>
                <c:pt idx="0">
                  <c:v>Construction</c:v>
                </c:pt>
              </c:strCache>
            </c:strRef>
          </c:tx>
          <c:invertIfNegative val="0"/>
          <c:val>
            <c:numRef>
              <c:f>'fig4'!$G$16</c:f>
              <c:numCache>
                <c:formatCode>0.0%</c:formatCode>
                <c:ptCount val="1"/>
                <c:pt idx="0">
                  <c:v>-7.9993692167723091E-2</c:v>
                </c:pt>
              </c:numCache>
            </c:numRef>
          </c:val>
        </c:ser>
        <c:ser>
          <c:idx val="4"/>
          <c:order val="4"/>
          <c:tx>
            <c:strRef>
              <c:f>'fig4'!$F$17</c:f>
              <c:strCache>
                <c:ptCount val="1"/>
                <c:pt idx="0">
                  <c:v>Mechanics/Mining/Agriculture</c:v>
                </c:pt>
              </c:strCache>
            </c:strRef>
          </c:tx>
          <c:invertIfNegative val="0"/>
          <c:val>
            <c:numRef>
              <c:f>'fig4'!$G$17</c:f>
              <c:numCache>
                <c:formatCode>0.0%</c:formatCode>
                <c:ptCount val="1"/>
                <c:pt idx="0">
                  <c:v>-0.49202846811799655</c:v>
                </c:pt>
              </c:numCache>
            </c:numRef>
          </c:val>
        </c:ser>
        <c:ser>
          <c:idx val="5"/>
          <c:order val="5"/>
          <c:tx>
            <c:strRef>
              <c:f>'fig4'!$F$18</c:f>
              <c:strCache>
                <c:ptCount val="1"/>
                <c:pt idx="0">
                  <c:v>Machine Operators/assemblers</c:v>
                </c:pt>
              </c:strCache>
            </c:strRef>
          </c:tx>
          <c:invertIfNegative val="0"/>
          <c:val>
            <c:numRef>
              <c:f>'fig4'!$G$18</c:f>
              <c:numCache>
                <c:formatCode>0.0%</c:formatCode>
                <c:ptCount val="1"/>
                <c:pt idx="0">
                  <c:v>-0.70540099057081596</c:v>
                </c:pt>
              </c:numCache>
            </c:numRef>
          </c:val>
        </c:ser>
        <c:ser>
          <c:idx val="6"/>
          <c:order val="6"/>
          <c:tx>
            <c:strRef>
              <c:f>'fig4'!$F$19</c:f>
              <c:strCache>
                <c:ptCount val="1"/>
                <c:pt idx="0">
                  <c:v>Clerical/Retail Sales</c:v>
                </c:pt>
              </c:strCache>
            </c:strRef>
          </c:tx>
          <c:invertIfNegative val="0"/>
          <c:val>
            <c:numRef>
              <c:f>'fig4'!$G$19</c:f>
              <c:numCache>
                <c:formatCode>0.0%</c:formatCode>
                <c:ptCount val="1"/>
                <c:pt idx="0">
                  <c:v>-0.27128642777721346</c:v>
                </c:pt>
              </c:numCache>
            </c:numRef>
          </c:val>
        </c:ser>
        <c:ser>
          <c:idx val="7"/>
          <c:order val="7"/>
          <c:tx>
            <c:strRef>
              <c:f>'fig4'!$F$20</c:f>
              <c:strCache>
                <c:ptCount val="1"/>
                <c:pt idx="0">
                  <c:v>Low-Skill Services</c:v>
                </c:pt>
              </c:strCache>
            </c:strRef>
          </c:tx>
          <c:invertIfNegative val="0"/>
          <c:val>
            <c:numRef>
              <c:f>'fig4'!$G$20</c:f>
              <c:numCache>
                <c:formatCode>0.0%</c:formatCode>
                <c:ptCount val="1"/>
                <c:pt idx="0">
                  <c:v>0.60732808228481627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7630848"/>
        <c:axId val="191981824"/>
      </c:barChart>
      <c:catAx>
        <c:axId val="47630848"/>
        <c:scaling>
          <c:orientation val="minMax"/>
        </c:scaling>
        <c:delete val="1"/>
        <c:axPos val="b"/>
        <c:majorTickMark val="none"/>
        <c:minorTickMark val="none"/>
        <c:tickLblPos val="nextTo"/>
        <c:crossAx val="191981824"/>
        <c:crosses val="autoZero"/>
        <c:auto val="1"/>
        <c:lblAlgn val="ctr"/>
        <c:lblOffset val="100"/>
        <c:noMultiLvlLbl val="0"/>
      </c:catAx>
      <c:valAx>
        <c:axId val="191981824"/>
        <c:scaling>
          <c:orientation val="minMax"/>
          <c:max val="1"/>
          <c:min val="-1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47630848"/>
        <c:crosses val="autoZero"/>
        <c:crossBetween val="between"/>
        <c:majorUnit val="0.2"/>
      </c:valAx>
    </c:plotArea>
    <c:legend>
      <c:legendPos val="r"/>
      <c:layout>
        <c:manualLayout>
          <c:xMode val="edge"/>
          <c:yMode val="edge"/>
          <c:x val="0.67302216129667314"/>
          <c:y val="4.3830371274844022E-2"/>
          <c:w val="0.28633355102195607"/>
          <c:h val="0.82711308352197577"/>
        </c:manualLayout>
      </c:layout>
      <c:overlay val="0"/>
      <c:spPr>
        <a:ln>
          <a:solidFill>
            <a:sysClr val="windowText" lastClr="000000"/>
          </a:solidFill>
        </a:ln>
      </c:spPr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  <c:userShapes r:id="rId2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0"/>
            </a:pPr>
            <a:r>
              <a:rPr lang="en-US" sz="1200" b="0"/>
              <a:t>(a) High-Tech</a:t>
            </a:r>
            <a:r>
              <a:rPr lang="en-US" sz="1200" b="0" baseline="0"/>
              <a:t> Industries</a:t>
            </a:r>
            <a:endParaRPr lang="en-US" sz="1200" b="0"/>
          </a:p>
        </c:rich>
      </c:tx>
      <c:layout>
        <c:manualLayout>
          <c:xMode val="edge"/>
          <c:yMode val="edge"/>
          <c:x val="0.30064640336844445"/>
          <c:y val="0.89418763952612901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25067348111829"/>
          <c:y val="5.0253501804647459E-2"/>
          <c:w val="0.50822564624799438"/>
          <c:h val="0.805881329487257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Sheet1!$E$2</c:f>
              <c:strCache>
                <c:ptCount val="1"/>
                <c:pt idx="0">
                  <c:v>Managers/Professionals/Technicians/Finance/Public Safety</c:v>
                </c:pt>
              </c:strCache>
            </c:strRef>
          </c:tx>
          <c:invertIfNegative val="0"/>
          <c:val>
            <c:numRef>
              <c:f>Sheet1!$F$2</c:f>
              <c:numCache>
                <c:formatCode>0.0%</c:formatCode>
                <c:ptCount val="1"/>
                <c:pt idx="0">
                  <c:v>0.90963237719900492</c:v>
                </c:pt>
              </c:numCache>
            </c:numRef>
          </c:val>
        </c:ser>
        <c:ser>
          <c:idx val="1"/>
          <c:order val="1"/>
          <c:tx>
            <c:strRef>
              <c:f>Sheet1!$E$3</c:f>
              <c:strCache>
                <c:ptCount val="1"/>
                <c:pt idx="0">
                  <c:v>Production/Craft</c:v>
                </c:pt>
              </c:strCache>
            </c:strRef>
          </c:tx>
          <c:invertIfNegative val="0"/>
          <c:val>
            <c:numRef>
              <c:f>Sheet1!$F$3</c:f>
              <c:numCache>
                <c:formatCode>0.0%</c:formatCode>
                <c:ptCount val="1"/>
                <c:pt idx="0">
                  <c:v>4.0123759507101906E-3</c:v>
                </c:pt>
              </c:numCache>
            </c:numRef>
          </c:val>
        </c:ser>
        <c:ser>
          <c:idx val="2"/>
          <c:order val="2"/>
          <c:tx>
            <c:strRef>
              <c:f>Sheet1!$E$4</c:f>
              <c:strCache>
                <c:ptCount val="1"/>
                <c:pt idx="0">
                  <c:v>Transportation</c:v>
                </c:pt>
              </c:strCache>
            </c:strRef>
          </c:tx>
          <c:invertIfNegative val="0"/>
          <c:val>
            <c:numRef>
              <c:f>Sheet1!$F$4</c:f>
              <c:numCache>
                <c:formatCode>0.0%</c:formatCode>
                <c:ptCount val="1"/>
                <c:pt idx="0">
                  <c:v>-4.0569579057180812E-3</c:v>
                </c:pt>
              </c:numCache>
            </c:numRef>
          </c:val>
        </c:ser>
        <c:ser>
          <c:idx val="3"/>
          <c:order val="3"/>
          <c:tx>
            <c:strRef>
              <c:f>Sheet1!$E$5</c:f>
              <c:strCache>
                <c:ptCount val="1"/>
                <c:pt idx="0">
                  <c:v>Construction</c:v>
                </c:pt>
              </c:strCache>
            </c:strRef>
          </c:tx>
          <c:invertIfNegative val="0"/>
          <c:val>
            <c:numRef>
              <c:f>Sheet1!$F$5</c:f>
              <c:numCache>
                <c:formatCode>0.0%</c:formatCode>
                <c:ptCount val="1"/>
                <c:pt idx="0">
                  <c:v>-1.8724421103314222E-3</c:v>
                </c:pt>
              </c:numCache>
            </c:numRef>
          </c:val>
        </c:ser>
        <c:ser>
          <c:idx val="4"/>
          <c:order val="4"/>
          <c:tx>
            <c:strRef>
              <c:f>Sheet1!$E$6</c:f>
              <c:strCache>
                <c:ptCount val="1"/>
                <c:pt idx="0">
                  <c:v>Mechanics/Mining/Agriculture</c:v>
                </c:pt>
              </c:strCache>
            </c:strRef>
          </c:tx>
          <c:invertIfNegative val="0"/>
          <c:val>
            <c:numRef>
              <c:f>Sheet1!$F$6</c:f>
              <c:numCache>
                <c:formatCode>0.0%</c:formatCode>
                <c:ptCount val="1"/>
                <c:pt idx="0">
                  <c:v>1.8011109823187967E-2</c:v>
                </c:pt>
              </c:numCache>
            </c:numRef>
          </c:val>
        </c:ser>
        <c:ser>
          <c:idx val="5"/>
          <c:order val="5"/>
          <c:tx>
            <c:strRef>
              <c:f>Sheet1!$E$7</c:f>
              <c:strCache>
                <c:ptCount val="1"/>
                <c:pt idx="0">
                  <c:v>Machine Operators/assemblers</c:v>
                </c:pt>
              </c:strCache>
            </c:strRef>
          </c:tx>
          <c:invertIfNegative val="0"/>
          <c:val>
            <c:numRef>
              <c:f>Sheet1!$F$7</c:f>
              <c:numCache>
                <c:formatCode>0.0%</c:formatCode>
                <c:ptCount val="1"/>
                <c:pt idx="0">
                  <c:v>-2.4725152247376352E-2</c:v>
                </c:pt>
              </c:numCache>
            </c:numRef>
          </c:val>
        </c:ser>
        <c:ser>
          <c:idx val="6"/>
          <c:order val="6"/>
          <c:tx>
            <c:strRef>
              <c:f>Sheet1!$E$8</c:f>
              <c:strCache>
                <c:ptCount val="1"/>
                <c:pt idx="0">
                  <c:v>Clerical/Retail Sales</c:v>
                </c:pt>
              </c:strCache>
            </c:strRef>
          </c:tx>
          <c:invertIfNegative val="0"/>
          <c:val>
            <c:numRef>
              <c:f>Sheet1!$F$8</c:f>
              <c:numCache>
                <c:formatCode>0.0%</c:formatCode>
                <c:ptCount val="1"/>
                <c:pt idx="0">
                  <c:v>8.7353882642461633E-2</c:v>
                </c:pt>
              </c:numCache>
            </c:numRef>
          </c:val>
        </c:ser>
        <c:ser>
          <c:idx val="7"/>
          <c:order val="7"/>
          <c:tx>
            <c:strRef>
              <c:f>Sheet1!$E$9</c:f>
              <c:strCache>
                <c:ptCount val="1"/>
                <c:pt idx="0">
                  <c:v>Low-Skill Services</c:v>
                </c:pt>
              </c:strCache>
            </c:strRef>
          </c:tx>
          <c:invertIfNegative val="0"/>
          <c:val>
            <c:numRef>
              <c:f>Sheet1!$F$9</c:f>
              <c:numCache>
                <c:formatCode>0.0%</c:formatCode>
                <c:ptCount val="1"/>
                <c:pt idx="0">
                  <c:v>1.1644806648061131E-2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9343488"/>
        <c:axId val="86427328"/>
      </c:barChart>
      <c:catAx>
        <c:axId val="49343488"/>
        <c:scaling>
          <c:orientation val="minMax"/>
        </c:scaling>
        <c:delete val="1"/>
        <c:axPos val="b"/>
        <c:majorTickMark val="none"/>
        <c:minorTickMark val="none"/>
        <c:tickLblPos val="nextTo"/>
        <c:crossAx val="86427328"/>
        <c:crosses val="autoZero"/>
        <c:auto val="1"/>
        <c:lblAlgn val="ctr"/>
        <c:lblOffset val="100"/>
        <c:noMultiLvlLbl val="0"/>
      </c:catAx>
      <c:valAx>
        <c:axId val="86427328"/>
        <c:scaling>
          <c:orientation val="minMax"/>
          <c:max val="1"/>
          <c:min val="0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49343488"/>
        <c:crosses val="autoZero"/>
        <c:crossBetween val="between"/>
        <c:majorUnit val="0.1"/>
      </c:valAx>
    </c:plotArea>
    <c:legend>
      <c:legendPos val="r"/>
      <c:layout>
        <c:manualLayout>
          <c:xMode val="edge"/>
          <c:yMode val="edge"/>
          <c:x val="0.67302216129667314"/>
          <c:y val="4.3830371274844022E-2"/>
          <c:w val="0.28987494151128701"/>
          <c:h val="0.82711308352197577"/>
        </c:manualLayout>
      </c:layout>
      <c:overlay val="0"/>
      <c:spPr>
        <a:ln>
          <a:solidFill>
            <a:sysClr val="windowText" lastClr="000000"/>
          </a:solidFill>
        </a:ln>
      </c:spPr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  <c:userShapes r:id="rId2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0"/>
            </a:pPr>
            <a:r>
              <a:rPr lang="en-US" sz="1200" b="0"/>
              <a:t>(a) High-Tech</a:t>
            </a:r>
            <a:r>
              <a:rPr lang="en-US" sz="1200" b="0" baseline="0"/>
              <a:t> Industries</a:t>
            </a:r>
            <a:endParaRPr lang="en-US" sz="1200" b="0"/>
          </a:p>
        </c:rich>
      </c:tx>
      <c:layout>
        <c:manualLayout>
          <c:xMode val="edge"/>
          <c:yMode val="edge"/>
          <c:x val="0.30064640336844445"/>
          <c:y val="0.89418763952612901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25067348111829"/>
          <c:y val="5.0253501804647459E-2"/>
          <c:w val="0.50822564624799438"/>
          <c:h val="0.805881329487257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Sheet1!$E$13</c:f>
              <c:strCache>
                <c:ptCount val="1"/>
                <c:pt idx="0">
                  <c:v>Managers/Professionals/Technicians/Finance/Public Safety</c:v>
                </c:pt>
              </c:strCache>
            </c:strRef>
          </c:tx>
          <c:invertIfNegative val="0"/>
          <c:val>
            <c:numRef>
              <c:f>Sheet1!$F$13</c:f>
              <c:numCache>
                <c:formatCode>0.0%</c:formatCode>
                <c:ptCount val="1"/>
                <c:pt idx="0">
                  <c:v>0.53056639690321483</c:v>
                </c:pt>
              </c:numCache>
            </c:numRef>
          </c:val>
        </c:ser>
        <c:ser>
          <c:idx val="1"/>
          <c:order val="1"/>
          <c:tx>
            <c:strRef>
              <c:f>Sheet1!$E$14</c:f>
              <c:strCache>
                <c:ptCount val="1"/>
                <c:pt idx="0">
                  <c:v>Production/Craft</c:v>
                </c:pt>
              </c:strCache>
            </c:strRef>
          </c:tx>
          <c:invertIfNegative val="0"/>
          <c:val>
            <c:numRef>
              <c:f>Sheet1!$F$14</c:f>
              <c:numCache>
                <c:formatCode>0.0%</c:formatCode>
                <c:ptCount val="1"/>
                <c:pt idx="0">
                  <c:v>4.2963640424106431E-3</c:v>
                </c:pt>
              </c:numCache>
            </c:numRef>
          </c:val>
        </c:ser>
        <c:ser>
          <c:idx val="2"/>
          <c:order val="2"/>
          <c:tx>
            <c:strRef>
              <c:f>Sheet1!$E$15</c:f>
              <c:strCache>
                <c:ptCount val="1"/>
                <c:pt idx="0">
                  <c:v>Transportation</c:v>
                </c:pt>
              </c:strCache>
            </c:strRef>
          </c:tx>
          <c:invertIfNegative val="0"/>
          <c:val>
            <c:numRef>
              <c:f>Sheet1!$F$15</c:f>
              <c:numCache>
                <c:formatCode>0.0%</c:formatCode>
                <c:ptCount val="1"/>
                <c:pt idx="0">
                  <c:v>3.5599204534578287E-2</c:v>
                </c:pt>
              </c:numCache>
            </c:numRef>
          </c:val>
        </c:ser>
        <c:ser>
          <c:idx val="3"/>
          <c:order val="3"/>
          <c:tx>
            <c:strRef>
              <c:f>Sheet1!$E$16</c:f>
              <c:strCache>
                <c:ptCount val="1"/>
                <c:pt idx="0">
                  <c:v>Construction</c:v>
                </c:pt>
              </c:strCache>
            </c:strRef>
          </c:tx>
          <c:invertIfNegative val="0"/>
          <c:val>
            <c:numRef>
              <c:f>Sheet1!$F$16</c:f>
              <c:numCache>
                <c:formatCode>0.0%</c:formatCode>
                <c:ptCount val="1"/>
                <c:pt idx="0">
                  <c:v>4.0302340667637958E-2</c:v>
                </c:pt>
              </c:numCache>
            </c:numRef>
          </c:val>
        </c:ser>
        <c:ser>
          <c:idx val="4"/>
          <c:order val="4"/>
          <c:tx>
            <c:strRef>
              <c:f>Sheet1!$E$17</c:f>
              <c:strCache>
                <c:ptCount val="1"/>
                <c:pt idx="0">
                  <c:v>Mechanics/Mining/Agriculture</c:v>
                </c:pt>
              </c:strCache>
            </c:strRef>
          </c:tx>
          <c:invertIfNegative val="0"/>
          <c:val>
            <c:numRef>
              <c:f>Sheet1!$F$17</c:f>
              <c:numCache>
                <c:formatCode>0.0%</c:formatCode>
                <c:ptCount val="1"/>
                <c:pt idx="0">
                  <c:v>4.8068231365584425E-3</c:v>
                </c:pt>
              </c:numCache>
            </c:numRef>
          </c:val>
        </c:ser>
        <c:ser>
          <c:idx val="5"/>
          <c:order val="5"/>
          <c:tx>
            <c:strRef>
              <c:f>Sheet1!$E$18</c:f>
              <c:strCache>
                <c:ptCount val="1"/>
                <c:pt idx="0">
                  <c:v>Machine Operators/assemblers</c:v>
                </c:pt>
              </c:strCache>
            </c:strRef>
          </c:tx>
          <c:invertIfNegative val="0"/>
          <c:val>
            <c:numRef>
              <c:f>Sheet1!$F$18</c:f>
              <c:numCache>
                <c:formatCode>0.0%</c:formatCode>
                <c:ptCount val="1"/>
                <c:pt idx="0">
                  <c:v>-1.3037976029691704E-2</c:v>
                </c:pt>
              </c:numCache>
            </c:numRef>
          </c:val>
        </c:ser>
        <c:ser>
          <c:idx val="6"/>
          <c:order val="6"/>
          <c:tx>
            <c:strRef>
              <c:f>Sheet1!$E$19</c:f>
              <c:strCache>
                <c:ptCount val="1"/>
                <c:pt idx="0">
                  <c:v>Clerical/Retail Sales</c:v>
                </c:pt>
              </c:strCache>
            </c:strRef>
          </c:tx>
          <c:invertIfNegative val="0"/>
          <c:val>
            <c:numRef>
              <c:f>Sheet1!$F$19</c:f>
              <c:numCache>
                <c:formatCode>0.0%</c:formatCode>
                <c:ptCount val="1"/>
                <c:pt idx="0">
                  <c:v>0.15413737730371252</c:v>
                </c:pt>
              </c:numCache>
            </c:numRef>
          </c:val>
        </c:ser>
        <c:ser>
          <c:idx val="7"/>
          <c:order val="7"/>
          <c:tx>
            <c:strRef>
              <c:f>Sheet1!$E$20</c:f>
              <c:strCache>
                <c:ptCount val="1"/>
                <c:pt idx="0">
                  <c:v>Low-Skill Services</c:v>
                </c:pt>
              </c:strCache>
            </c:strRef>
          </c:tx>
          <c:invertIfNegative val="0"/>
          <c:val>
            <c:numRef>
              <c:f>Sheet1!$F$20</c:f>
              <c:numCache>
                <c:formatCode>0.0%</c:formatCode>
                <c:ptCount val="1"/>
                <c:pt idx="0">
                  <c:v>0.24332946944157902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9714176"/>
        <c:axId val="86430784"/>
      </c:barChart>
      <c:catAx>
        <c:axId val="49714176"/>
        <c:scaling>
          <c:orientation val="minMax"/>
        </c:scaling>
        <c:delete val="1"/>
        <c:axPos val="b"/>
        <c:majorTickMark val="none"/>
        <c:minorTickMark val="none"/>
        <c:tickLblPos val="nextTo"/>
        <c:crossAx val="86430784"/>
        <c:crosses val="autoZero"/>
        <c:auto val="1"/>
        <c:lblAlgn val="ctr"/>
        <c:lblOffset val="100"/>
        <c:noMultiLvlLbl val="0"/>
      </c:catAx>
      <c:valAx>
        <c:axId val="86430784"/>
        <c:scaling>
          <c:orientation val="minMax"/>
          <c:max val="1"/>
          <c:min val="0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49714176"/>
        <c:crosses val="autoZero"/>
        <c:crossBetween val="between"/>
        <c:majorUnit val="0.1"/>
      </c:valAx>
    </c:plotArea>
    <c:legend>
      <c:legendPos val="r"/>
      <c:layout>
        <c:manualLayout>
          <c:xMode val="edge"/>
          <c:yMode val="edge"/>
          <c:x val="0.67302216129667314"/>
          <c:y val="4.3830371274844022E-2"/>
          <c:w val="0.28987494151128701"/>
          <c:h val="0.82711308352197577"/>
        </c:manualLayout>
      </c:layout>
      <c:overlay val="0"/>
      <c:spPr>
        <a:ln>
          <a:solidFill>
            <a:sysClr val="windowText" lastClr="000000"/>
          </a:solidFill>
        </a:ln>
      </c:spPr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  <c:userShapes r:id="rId2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064935064935065"/>
          <c:y val="3.8575684683711836E-2"/>
          <c:w val="0.68648873436275015"/>
          <c:h val="0.55307534481328513"/>
        </c:manualLayout>
      </c:layout>
      <c:barChart>
        <c:barDir val="col"/>
        <c:grouping val="stacked"/>
        <c:varyColors val="0"/>
        <c:ser>
          <c:idx val="4"/>
          <c:order val="0"/>
          <c:tx>
            <c:strRef>
              <c:f>Sheet1!$L$2</c:f>
              <c:strCache>
                <c:ptCount val="1"/>
                <c:pt idx="0">
                  <c:v>Other</c:v>
                </c:pt>
              </c:strCache>
            </c:strRef>
          </c:tx>
          <c:invertIfNegative val="0"/>
          <c:cat>
            <c:strRef>
              <c:f>Sheet1!$G$3:$G$10</c:f>
              <c:strCache>
                <c:ptCount val="8"/>
                <c:pt idx="0">
                  <c:v>Managers/Professionals</c:v>
                </c:pt>
                <c:pt idx="1">
                  <c:v>Production/Craft</c:v>
                </c:pt>
                <c:pt idx="2">
                  <c:v>Transportation</c:v>
                </c:pt>
                <c:pt idx="3">
                  <c:v>Construction</c:v>
                </c:pt>
                <c:pt idx="4">
                  <c:v>Mechanics</c:v>
                </c:pt>
                <c:pt idx="5">
                  <c:v>Machine Operators/Assemblers</c:v>
                </c:pt>
                <c:pt idx="6">
                  <c:v>Clerical/Retail Sales</c:v>
                </c:pt>
                <c:pt idx="7">
                  <c:v>Low-Skill Services</c:v>
                </c:pt>
              </c:strCache>
            </c:strRef>
          </c:cat>
          <c:val>
            <c:numRef>
              <c:f>Sheet1!$L$3:$L$10</c:f>
              <c:numCache>
                <c:formatCode>General</c:formatCode>
                <c:ptCount val="8"/>
                <c:pt idx="0">
                  <c:v>9356</c:v>
                </c:pt>
                <c:pt idx="1">
                  <c:v>190</c:v>
                </c:pt>
                <c:pt idx="2">
                  <c:v>1411</c:v>
                </c:pt>
                <c:pt idx="3">
                  <c:v>440</c:v>
                </c:pt>
                <c:pt idx="4">
                  <c:v>154</c:v>
                </c:pt>
                <c:pt idx="5">
                  <c:v>179</c:v>
                </c:pt>
                <c:pt idx="6">
                  <c:v>3494</c:v>
                </c:pt>
                <c:pt idx="7">
                  <c:v>2879</c:v>
                </c:pt>
              </c:numCache>
            </c:numRef>
          </c:val>
        </c:ser>
        <c:ser>
          <c:idx val="3"/>
          <c:order val="1"/>
          <c:tx>
            <c:strRef>
              <c:f>Sheet1!$K$2</c:f>
              <c:strCache>
                <c:ptCount val="1"/>
                <c:pt idx="0">
                  <c:v>Asian American</c:v>
                </c:pt>
              </c:strCache>
            </c:strRef>
          </c:tx>
          <c:invertIfNegative val="0"/>
          <c:cat>
            <c:strRef>
              <c:f>Sheet1!$G$3:$G$10</c:f>
              <c:strCache>
                <c:ptCount val="8"/>
                <c:pt idx="0">
                  <c:v>Managers/Professionals</c:v>
                </c:pt>
                <c:pt idx="1">
                  <c:v>Production/Craft</c:v>
                </c:pt>
                <c:pt idx="2">
                  <c:v>Transportation</c:v>
                </c:pt>
                <c:pt idx="3">
                  <c:v>Construction</c:v>
                </c:pt>
                <c:pt idx="4">
                  <c:v>Mechanics</c:v>
                </c:pt>
                <c:pt idx="5">
                  <c:v>Machine Operators/Assemblers</c:v>
                </c:pt>
                <c:pt idx="6">
                  <c:v>Clerical/Retail Sales</c:v>
                </c:pt>
                <c:pt idx="7">
                  <c:v>Low-Skill Services</c:v>
                </c:pt>
              </c:strCache>
            </c:strRef>
          </c:cat>
          <c:val>
            <c:numRef>
              <c:f>Sheet1!$K$3:$K$10</c:f>
              <c:numCache>
                <c:formatCode>General</c:formatCode>
                <c:ptCount val="8"/>
                <c:pt idx="0">
                  <c:v>26868</c:v>
                </c:pt>
                <c:pt idx="1">
                  <c:v>803</c:v>
                </c:pt>
                <c:pt idx="2">
                  <c:v>295</c:v>
                </c:pt>
                <c:pt idx="3">
                  <c:v>347</c:v>
                </c:pt>
                <c:pt idx="4">
                  <c:v>306</c:v>
                </c:pt>
                <c:pt idx="5">
                  <c:v>753</c:v>
                </c:pt>
                <c:pt idx="6">
                  <c:v>4248</c:v>
                </c:pt>
                <c:pt idx="7">
                  <c:v>7520</c:v>
                </c:pt>
              </c:numCache>
            </c:numRef>
          </c:val>
        </c:ser>
        <c:ser>
          <c:idx val="2"/>
          <c:order val="2"/>
          <c:tx>
            <c:strRef>
              <c:f>Sheet1!$J$2</c:f>
              <c:strCache>
                <c:ptCount val="1"/>
                <c:pt idx="0">
                  <c:v>African American</c:v>
                </c:pt>
              </c:strCache>
            </c:strRef>
          </c:tx>
          <c:invertIfNegative val="0"/>
          <c:cat>
            <c:strRef>
              <c:f>Sheet1!$G$3:$G$10</c:f>
              <c:strCache>
                <c:ptCount val="8"/>
                <c:pt idx="0">
                  <c:v>Managers/Professionals</c:v>
                </c:pt>
                <c:pt idx="1">
                  <c:v>Production/Craft</c:v>
                </c:pt>
                <c:pt idx="2">
                  <c:v>Transportation</c:v>
                </c:pt>
                <c:pt idx="3">
                  <c:v>Construction</c:v>
                </c:pt>
                <c:pt idx="4">
                  <c:v>Mechanics</c:v>
                </c:pt>
                <c:pt idx="5">
                  <c:v>Machine Operators/Assemblers</c:v>
                </c:pt>
                <c:pt idx="6">
                  <c:v>Clerical/Retail Sales</c:v>
                </c:pt>
                <c:pt idx="7">
                  <c:v>Low-Skill Services</c:v>
                </c:pt>
              </c:strCache>
            </c:strRef>
          </c:cat>
          <c:val>
            <c:numRef>
              <c:f>Sheet1!$J$3:$J$10</c:f>
              <c:numCache>
                <c:formatCode>General</c:formatCode>
                <c:ptCount val="8"/>
                <c:pt idx="0">
                  <c:v>47156</c:v>
                </c:pt>
                <c:pt idx="1">
                  <c:v>97</c:v>
                </c:pt>
                <c:pt idx="2">
                  <c:v>5564</c:v>
                </c:pt>
                <c:pt idx="3">
                  <c:v>-383</c:v>
                </c:pt>
                <c:pt idx="4">
                  <c:v>2736</c:v>
                </c:pt>
                <c:pt idx="5">
                  <c:v>-2806</c:v>
                </c:pt>
                <c:pt idx="6">
                  <c:v>28520</c:v>
                </c:pt>
                <c:pt idx="7">
                  <c:v>22358</c:v>
                </c:pt>
              </c:numCache>
            </c:numRef>
          </c:val>
        </c:ser>
        <c:ser>
          <c:idx val="1"/>
          <c:order val="3"/>
          <c:tx>
            <c:strRef>
              <c:f>Sheet1!$I$2</c:f>
              <c:strCache>
                <c:ptCount val="1"/>
                <c:pt idx="0">
                  <c:v>Hispanic</c:v>
                </c:pt>
              </c:strCache>
            </c:strRef>
          </c:tx>
          <c:invertIfNegative val="0"/>
          <c:cat>
            <c:strRef>
              <c:f>Sheet1!$G$3:$G$10</c:f>
              <c:strCache>
                <c:ptCount val="8"/>
                <c:pt idx="0">
                  <c:v>Managers/Professionals</c:v>
                </c:pt>
                <c:pt idx="1">
                  <c:v>Production/Craft</c:v>
                </c:pt>
                <c:pt idx="2">
                  <c:v>Transportation</c:v>
                </c:pt>
                <c:pt idx="3">
                  <c:v>Construction</c:v>
                </c:pt>
                <c:pt idx="4">
                  <c:v>Mechanics</c:v>
                </c:pt>
                <c:pt idx="5">
                  <c:v>Machine Operators/Assemblers</c:v>
                </c:pt>
                <c:pt idx="6">
                  <c:v>Clerical/Retail Sales</c:v>
                </c:pt>
                <c:pt idx="7">
                  <c:v>Low-Skill Services</c:v>
                </c:pt>
              </c:strCache>
            </c:strRef>
          </c:cat>
          <c:val>
            <c:numRef>
              <c:f>Sheet1!$I$3:$I$10</c:f>
              <c:numCache>
                <c:formatCode>General</c:formatCode>
                <c:ptCount val="8"/>
                <c:pt idx="0">
                  <c:v>15613</c:v>
                </c:pt>
                <c:pt idx="1">
                  <c:v>989</c:v>
                </c:pt>
                <c:pt idx="2">
                  <c:v>6259</c:v>
                </c:pt>
                <c:pt idx="3">
                  <c:v>15991</c:v>
                </c:pt>
                <c:pt idx="4">
                  <c:v>1554</c:v>
                </c:pt>
                <c:pt idx="5">
                  <c:v>3081</c:v>
                </c:pt>
                <c:pt idx="6">
                  <c:v>11013</c:v>
                </c:pt>
                <c:pt idx="7">
                  <c:v>24825</c:v>
                </c:pt>
              </c:numCache>
            </c:numRef>
          </c:val>
        </c:ser>
        <c:ser>
          <c:idx val="0"/>
          <c:order val="4"/>
          <c:tx>
            <c:strRef>
              <c:f>Sheet1!$H$2</c:f>
              <c:strCache>
                <c:ptCount val="1"/>
                <c:pt idx="0">
                  <c:v>Anglo</c:v>
                </c:pt>
              </c:strCache>
            </c:strRef>
          </c:tx>
          <c:invertIfNegative val="0"/>
          <c:cat>
            <c:strRef>
              <c:f>Sheet1!$G$3:$G$10</c:f>
              <c:strCache>
                <c:ptCount val="8"/>
                <c:pt idx="0">
                  <c:v>Managers/Professionals</c:v>
                </c:pt>
                <c:pt idx="1">
                  <c:v>Production/Craft</c:v>
                </c:pt>
                <c:pt idx="2">
                  <c:v>Transportation</c:v>
                </c:pt>
                <c:pt idx="3">
                  <c:v>Construction</c:v>
                </c:pt>
                <c:pt idx="4">
                  <c:v>Mechanics</c:v>
                </c:pt>
                <c:pt idx="5">
                  <c:v>Machine Operators/Assemblers</c:v>
                </c:pt>
                <c:pt idx="6">
                  <c:v>Clerical/Retail Sales</c:v>
                </c:pt>
                <c:pt idx="7">
                  <c:v>Low-Skill Services</c:v>
                </c:pt>
              </c:strCache>
            </c:strRef>
          </c:cat>
          <c:val>
            <c:numRef>
              <c:f>Sheet1!$H$3:$H$10</c:f>
              <c:numCache>
                <c:formatCode>General</c:formatCode>
                <c:ptCount val="8"/>
                <c:pt idx="0">
                  <c:v>202588</c:v>
                </c:pt>
                <c:pt idx="1">
                  <c:v>-13</c:v>
                </c:pt>
                <c:pt idx="2">
                  <c:v>-594</c:v>
                </c:pt>
                <c:pt idx="3">
                  <c:v>-1446</c:v>
                </c:pt>
                <c:pt idx="4">
                  <c:v>-922</c:v>
                </c:pt>
                <c:pt idx="5">
                  <c:v>-8884</c:v>
                </c:pt>
                <c:pt idx="6">
                  <c:v>20498</c:v>
                </c:pt>
                <c:pt idx="7">
                  <c:v>35248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873984"/>
        <c:axId val="48518784"/>
      </c:barChart>
      <c:catAx>
        <c:axId val="48873984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-5400000" vert="horz"/>
          <a:lstStyle/>
          <a:p>
            <a:pPr>
              <a:defRPr sz="1200"/>
            </a:pPr>
            <a:endParaRPr lang="en-US"/>
          </a:p>
        </c:txPr>
        <c:crossAx val="48518784"/>
        <c:crosses val="autoZero"/>
        <c:auto val="1"/>
        <c:lblAlgn val="ctr"/>
        <c:lblOffset val="100"/>
        <c:noMultiLvlLbl val="0"/>
      </c:catAx>
      <c:valAx>
        <c:axId val="485187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48873984"/>
        <c:crosses val="autoZero"/>
        <c:crossBetween val="between"/>
        <c:dispUnits>
          <c:builtInUnit val="thousands"/>
          <c:dispUnitsLbl>
            <c:layout/>
            <c:tx>
              <c:rich>
                <a:bodyPr/>
                <a:lstStyle/>
                <a:p>
                  <a:pPr>
                    <a:defRPr sz="1200"/>
                  </a:pPr>
                  <a:r>
                    <a:rPr lang="en-US" sz="1200"/>
                    <a:t>Net Change in Number of Jobs in Thousands</a:t>
                  </a:r>
                </a:p>
              </c:rich>
            </c:tx>
          </c:dispUnitsLbl>
        </c:dispUnits>
      </c:valAx>
    </c:plotArea>
    <c:legend>
      <c:legendPos val="r"/>
      <c:layout>
        <c:manualLayout>
          <c:xMode val="edge"/>
          <c:yMode val="edge"/>
          <c:x val="0.81830210617612198"/>
          <c:y val="0.29325731503927943"/>
          <c:w val="0.17015388227986653"/>
          <c:h val="0.1996371699030044"/>
        </c:manualLayout>
      </c:layout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200" b="0"/>
            </a:pPr>
            <a:r>
              <a:rPr lang="en-US"/>
              <a:t>(a) Anglo Workers</a:t>
            </a:r>
          </a:p>
        </c:rich>
      </c:tx>
      <c:layout>
        <c:manualLayout>
          <c:xMode val="edge"/>
          <c:yMode val="edge"/>
          <c:x val="0.3116944481808368"/>
          <c:y val="0.91826683800376585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2854256555644078"/>
          <c:y val="3.9641232378769604E-2"/>
          <c:w val="0.53563876788725984"/>
          <c:h val="0.51749998618593729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Sheet1!$H$1</c:f>
              <c:strCache>
                <c:ptCount val="1"/>
                <c:pt idx="0">
                  <c:v>Non-High-Tech Industries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Sheet1!$G$2:$G$9</c:f>
              <c:strCache>
                <c:ptCount val="8"/>
                <c:pt idx="0">
                  <c:v>Managers/Professionals</c:v>
                </c:pt>
                <c:pt idx="1">
                  <c:v>Production/Craft</c:v>
                </c:pt>
                <c:pt idx="2">
                  <c:v>Transportation</c:v>
                </c:pt>
                <c:pt idx="3">
                  <c:v>Construction</c:v>
                </c:pt>
                <c:pt idx="4">
                  <c:v>Mechanics</c:v>
                </c:pt>
                <c:pt idx="5">
                  <c:v>Machine Operators/Assemblers</c:v>
                </c:pt>
                <c:pt idx="6">
                  <c:v>Clerical/Retail Sales</c:v>
                </c:pt>
                <c:pt idx="7">
                  <c:v>Low-Skill Services</c:v>
                </c:pt>
              </c:strCache>
            </c:strRef>
          </c:cat>
          <c:val>
            <c:numRef>
              <c:f>Sheet1!$H$2:$H$9</c:f>
              <c:numCache>
                <c:formatCode>General</c:formatCode>
                <c:ptCount val="8"/>
                <c:pt idx="0">
                  <c:v>129189</c:v>
                </c:pt>
                <c:pt idx="1">
                  <c:v>92</c:v>
                </c:pt>
                <c:pt idx="2">
                  <c:v>-442</c:v>
                </c:pt>
                <c:pt idx="3">
                  <c:v>-1047</c:v>
                </c:pt>
                <c:pt idx="4">
                  <c:v>-1333</c:v>
                </c:pt>
                <c:pt idx="5">
                  <c:v>-5303</c:v>
                </c:pt>
                <c:pt idx="6">
                  <c:v>15371</c:v>
                </c:pt>
                <c:pt idx="7">
                  <c:v>34529</c:v>
                </c:pt>
              </c:numCache>
            </c:numRef>
          </c:val>
        </c:ser>
        <c:ser>
          <c:idx val="0"/>
          <c:order val="1"/>
          <c:tx>
            <c:strRef>
              <c:f>Sheet1!$I$1</c:f>
              <c:strCache>
                <c:ptCount val="1"/>
                <c:pt idx="0">
                  <c:v>High-Tech Industries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Sheet1!$G$2:$G$9</c:f>
              <c:strCache>
                <c:ptCount val="8"/>
                <c:pt idx="0">
                  <c:v>Managers/Professionals</c:v>
                </c:pt>
                <c:pt idx="1">
                  <c:v>Production/Craft</c:v>
                </c:pt>
                <c:pt idx="2">
                  <c:v>Transportation</c:v>
                </c:pt>
                <c:pt idx="3">
                  <c:v>Construction</c:v>
                </c:pt>
                <c:pt idx="4">
                  <c:v>Mechanics</c:v>
                </c:pt>
                <c:pt idx="5">
                  <c:v>Machine Operators/Assemblers</c:v>
                </c:pt>
                <c:pt idx="6">
                  <c:v>Clerical/Retail Sales</c:v>
                </c:pt>
                <c:pt idx="7">
                  <c:v>Low-Skill Services</c:v>
                </c:pt>
              </c:strCache>
            </c:strRef>
          </c:cat>
          <c:val>
            <c:numRef>
              <c:f>Sheet1!$I$2:$I$9</c:f>
              <c:numCache>
                <c:formatCode>General</c:formatCode>
                <c:ptCount val="8"/>
                <c:pt idx="0">
                  <c:v>73399</c:v>
                </c:pt>
                <c:pt idx="1">
                  <c:v>-105</c:v>
                </c:pt>
                <c:pt idx="2">
                  <c:v>-152</c:v>
                </c:pt>
                <c:pt idx="3">
                  <c:v>-399</c:v>
                </c:pt>
                <c:pt idx="4">
                  <c:v>411</c:v>
                </c:pt>
                <c:pt idx="5">
                  <c:v>-3581</c:v>
                </c:pt>
                <c:pt idx="6">
                  <c:v>5127</c:v>
                </c:pt>
                <c:pt idx="7">
                  <c:v>719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9245184"/>
        <c:axId val="48520512"/>
      </c:barChart>
      <c:catAx>
        <c:axId val="49245184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-5400000" vert="horz"/>
          <a:lstStyle/>
          <a:p>
            <a:pPr>
              <a:defRPr/>
            </a:pPr>
            <a:endParaRPr lang="en-US"/>
          </a:p>
        </c:txPr>
        <c:crossAx val="48520512"/>
        <c:crosses val="autoZero"/>
        <c:auto val="1"/>
        <c:lblAlgn val="ctr"/>
        <c:lblOffset val="100"/>
        <c:noMultiLvlLbl val="0"/>
      </c:catAx>
      <c:valAx>
        <c:axId val="48520512"/>
        <c:scaling>
          <c:orientation val="minMax"/>
          <c:max val="250000"/>
          <c:min val="-100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9245184"/>
        <c:crosses val="autoZero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1.2986742993759444E-2"/>
                <c:y val="2.5942526359917589E-2"/>
              </c:manualLayout>
            </c:layout>
            <c:tx>
              <c:rich>
                <a:bodyPr/>
                <a:lstStyle/>
                <a:p>
                  <a:pPr>
                    <a:defRPr/>
                  </a:pPr>
                  <a:r>
                    <a:rPr lang="en-US"/>
                    <a:t> </a:t>
                  </a:r>
                </a:p>
              </c:rich>
            </c:tx>
          </c:dispUnitsLbl>
        </c:dispUnits>
      </c:valAx>
    </c:plotArea>
    <c:legend>
      <c:legendPos val="r"/>
      <c:layout>
        <c:manualLayout>
          <c:xMode val="edge"/>
          <c:yMode val="edge"/>
          <c:x val="0.67275080102503615"/>
          <c:y val="0.20112416701753541"/>
          <c:w val="0.19357999604888099"/>
          <c:h val="0.21878605073644108"/>
        </c:manualLayout>
      </c:layout>
      <c:overlay val="0"/>
      <c:spPr>
        <a:ln>
          <a:solidFill>
            <a:sysClr val="windowText" lastClr="000000"/>
          </a:solidFill>
        </a:ln>
      </c:spPr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2">
    <c:autoUpdate val="0"/>
  </c:externalData>
  <c:userShapes r:id="rId3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200" b="0"/>
            </a:pPr>
            <a:r>
              <a:rPr lang="en-US"/>
              <a:t>(b) Hispanic Workers</a:t>
            </a:r>
          </a:p>
        </c:rich>
      </c:tx>
      <c:layout>
        <c:manualLayout>
          <c:xMode val="edge"/>
          <c:yMode val="edge"/>
          <c:x val="0.30631812152513194"/>
          <c:y val="0.91826669188873911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2854256555644078"/>
          <c:y val="3.9641232378769604E-2"/>
          <c:w val="0.53563876788725984"/>
          <c:h val="0.51749998618593729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Sheet1!$H$1</c:f>
              <c:strCache>
                <c:ptCount val="1"/>
                <c:pt idx="0">
                  <c:v>Non-High-Tech Industries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Sheet1!$G$20:$G$27</c:f>
              <c:strCache>
                <c:ptCount val="8"/>
                <c:pt idx="0">
                  <c:v>Managers/Professionals</c:v>
                </c:pt>
                <c:pt idx="1">
                  <c:v>Production/Craft</c:v>
                </c:pt>
                <c:pt idx="2">
                  <c:v>Transportation</c:v>
                </c:pt>
                <c:pt idx="3">
                  <c:v>Construction</c:v>
                </c:pt>
                <c:pt idx="4">
                  <c:v>Mechanics</c:v>
                </c:pt>
                <c:pt idx="5">
                  <c:v>Machine Operators/Assemblers</c:v>
                </c:pt>
                <c:pt idx="6">
                  <c:v>Clerical/Retail Sales</c:v>
                </c:pt>
                <c:pt idx="7">
                  <c:v>Low-Skill Services</c:v>
                </c:pt>
              </c:strCache>
            </c:strRef>
          </c:cat>
          <c:val>
            <c:numRef>
              <c:f>Sheet1!$H$20:$H$27</c:f>
              <c:numCache>
                <c:formatCode>General</c:formatCode>
                <c:ptCount val="8"/>
                <c:pt idx="0">
                  <c:v>11027</c:v>
                </c:pt>
                <c:pt idx="1">
                  <c:v>614</c:v>
                </c:pt>
                <c:pt idx="2">
                  <c:v>6259</c:v>
                </c:pt>
                <c:pt idx="3">
                  <c:v>15991</c:v>
                </c:pt>
                <c:pt idx="4">
                  <c:v>1533</c:v>
                </c:pt>
                <c:pt idx="5">
                  <c:v>2710</c:v>
                </c:pt>
                <c:pt idx="6">
                  <c:v>10771</c:v>
                </c:pt>
                <c:pt idx="7">
                  <c:v>24825</c:v>
                </c:pt>
              </c:numCache>
            </c:numRef>
          </c:val>
        </c:ser>
        <c:ser>
          <c:idx val="0"/>
          <c:order val="1"/>
          <c:tx>
            <c:strRef>
              <c:f>Sheet1!$I$1</c:f>
              <c:strCache>
                <c:ptCount val="1"/>
                <c:pt idx="0">
                  <c:v>High-Tech Industries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Sheet1!$G$20:$G$27</c:f>
              <c:strCache>
                <c:ptCount val="8"/>
                <c:pt idx="0">
                  <c:v>Managers/Professionals</c:v>
                </c:pt>
                <c:pt idx="1">
                  <c:v>Production/Craft</c:v>
                </c:pt>
                <c:pt idx="2">
                  <c:v>Transportation</c:v>
                </c:pt>
                <c:pt idx="3">
                  <c:v>Construction</c:v>
                </c:pt>
                <c:pt idx="4">
                  <c:v>Mechanics</c:v>
                </c:pt>
                <c:pt idx="5">
                  <c:v>Machine Operators/Assemblers</c:v>
                </c:pt>
                <c:pt idx="6">
                  <c:v>Clerical/Retail Sales</c:v>
                </c:pt>
                <c:pt idx="7">
                  <c:v>Low-Skill Services</c:v>
                </c:pt>
              </c:strCache>
            </c:strRef>
          </c:cat>
          <c:val>
            <c:numRef>
              <c:f>Sheet1!$I$20:$I$27</c:f>
              <c:numCache>
                <c:formatCode>General</c:formatCode>
                <c:ptCount val="8"/>
                <c:pt idx="0">
                  <c:v>4586</c:v>
                </c:pt>
                <c:pt idx="1">
                  <c:v>375</c:v>
                </c:pt>
                <c:pt idx="2">
                  <c:v>0</c:v>
                </c:pt>
                <c:pt idx="3">
                  <c:v>0</c:v>
                </c:pt>
                <c:pt idx="4">
                  <c:v>21</c:v>
                </c:pt>
                <c:pt idx="5">
                  <c:v>371</c:v>
                </c:pt>
                <c:pt idx="6">
                  <c:v>242</c:v>
                </c:pt>
                <c:pt idx="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9715712"/>
        <c:axId val="49105728"/>
      </c:barChart>
      <c:catAx>
        <c:axId val="49715712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-5400000" vert="horz"/>
          <a:lstStyle/>
          <a:p>
            <a:pPr>
              <a:defRPr/>
            </a:pPr>
            <a:endParaRPr lang="en-US"/>
          </a:p>
        </c:txPr>
        <c:crossAx val="49105728"/>
        <c:crosses val="autoZero"/>
        <c:auto val="1"/>
        <c:lblAlgn val="ctr"/>
        <c:lblOffset val="100"/>
        <c:noMultiLvlLbl val="0"/>
      </c:catAx>
      <c:valAx>
        <c:axId val="49105728"/>
        <c:scaling>
          <c:orientation val="minMax"/>
          <c:max val="240000"/>
          <c:min val="-100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9715712"/>
        <c:crosses val="autoZero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1.2986742993759444E-2"/>
                <c:y val="2.5942526359917589E-2"/>
              </c:manualLayout>
            </c:layout>
            <c:tx>
              <c:rich>
                <a:bodyPr/>
                <a:lstStyle/>
                <a:p>
                  <a:pPr>
                    <a:defRPr/>
                  </a:pPr>
                  <a:r>
                    <a:rPr lang="en-US"/>
                    <a:t> </a:t>
                  </a:r>
                </a:p>
              </c:rich>
            </c:tx>
          </c:dispUnitsLbl>
        </c:dispUnits>
      </c:valAx>
    </c:plotArea>
    <c:legend>
      <c:legendPos val="r"/>
      <c:layout>
        <c:manualLayout>
          <c:xMode val="edge"/>
          <c:yMode val="edge"/>
          <c:x val="0.67275080102503615"/>
          <c:y val="0.20112416701753541"/>
          <c:w val="0.18999576665819998"/>
          <c:h val="0.21878605073644108"/>
        </c:manualLayout>
      </c:layout>
      <c:overlay val="0"/>
      <c:spPr>
        <a:ln>
          <a:solidFill>
            <a:sysClr val="windowText" lastClr="000000"/>
          </a:solidFill>
        </a:ln>
      </c:spPr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2">
    <c:autoUpdate val="0"/>
  </c:externalData>
  <c:userShapes r:id="rId3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947712357938831"/>
          <c:y val="5.0925925925925923E-2"/>
          <c:w val="0.71889361092616189"/>
          <c:h val="0.449166666666666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Sheet1!$N$2</c:f>
              <c:strCache>
                <c:ptCount val="1"/>
                <c:pt idx="0">
                  <c:v>Anglo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-7.7821011673151752E-3"/>
                  <c:y val="1.388888888888884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Sheet1!$M$3:$M$10</c:f>
              <c:strCache>
                <c:ptCount val="8"/>
                <c:pt idx="0">
                  <c:v>Managers/Professionals</c:v>
                </c:pt>
                <c:pt idx="1">
                  <c:v>Production/Craft</c:v>
                </c:pt>
                <c:pt idx="2">
                  <c:v>Transportation</c:v>
                </c:pt>
                <c:pt idx="3">
                  <c:v>Construction</c:v>
                </c:pt>
                <c:pt idx="4">
                  <c:v>Mechanics</c:v>
                </c:pt>
                <c:pt idx="5">
                  <c:v>Machine Operators/Assemblers</c:v>
                </c:pt>
                <c:pt idx="6">
                  <c:v>Clerical/Retail Sales</c:v>
                </c:pt>
                <c:pt idx="7">
                  <c:v>Low-Skill Services</c:v>
                </c:pt>
              </c:strCache>
            </c:strRef>
          </c:cat>
          <c:val>
            <c:numRef>
              <c:f>Sheet1!$N$3:$N$10</c:f>
              <c:numCache>
                <c:formatCode>0.0</c:formatCode>
                <c:ptCount val="8"/>
                <c:pt idx="0">
                  <c:v>23.71787562516656</c:v>
                </c:pt>
                <c:pt idx="1">
                  <c:v>12.705762196700141</c:v>
                </c:pt>
                <c:pt idx="2">
                  <c:v>11.115318940853651</c:v>
                </c:pt>
                <c:pt idx="3">
                  <c:v>16.138793691152973</c:v>
                </c:pt>
                <c:pt idx="4">
                  <c:v>13.915707738458723</c:v>
                </c:pt>
                <c:pt idx="5">
                  <c:v>10.804687711071002</c:v>
                </c:pt>
                <c:pt idx="6">
                  <c:v>14.286729269840059</c:v>
                </c:pt>
                <c:pt idx="7">
                  <c:v>8.9375572863173591</c:v>
                </c:pt>
              </c:numCache>
            </c:numRef>
          </c:val>
        </c:ser>
        <c:ser>
          <c:idx val="1"/>
          <c:order val="1"/>
          <c:tx>
            <c:strRef>
              <c:f>Sheet1!$O$2</c:f>
              <c:strCache>
                <c:ptCount val="1"/>
                <c:pt idx="0">
                  <c:v>Hispanic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Sheet1!$M$3:$M$10</c:f>
              <c:strCache>
                <c:ptCount val="8"/>
                <c:pt idx="0">
                  <c:v>Managers/Professionals</c:v>
                </c:pt>
                <c:pt idx="1">
                  <c:v>Production/Craft</c:v>
                </c:pt>
                <c:pt idx="2">
                  <c:v>Transportation</c:v>
                </c:pt>
                <c:pt idx="3">
                  <c:v>Construction</c:v>
                </c:pt>
                <c:pt idx="4">
                  <c:v>Mechanics</c:v>
                </c:pt>
                <c:pt idx="5">
                  <c:v>Machine Operators/Assemblers</c:v>
                </c:pt>
                <c:pt idx="6">
                  <c:v>Clerical/Retail Sales</c:v>
                </c:pt>
                <c:pt idx="7">
                  <c:v>Low-Skill Services</c:v>
                </c:pt>
              </c:strCache>
            </c:strRef>
          </c:cat>
          <c:val>
            <c:numRef>
              <c:f>Sheet1!$O$3:$O$10</c:f>
              <c:numCache>
                <c:formatCode>0.0</c:formatCode>
                <c:ptCount val="8"/>
                <c:pt idx="0">
                  <c:v>17.608911404146241</c:v>
                </c:pt>
                <c:pt idx="1">
                  <c:v>11.352958910430878</c:v>
                </c:pt>
                <c:pt idx="2">
                  <c:v>8.713712364372908</c:v>
                </c:pt>
                <c:pt idx="3">
                  <c:v>8.1632959168937926</c:v>
                </c:pt>
                <c:pt idx="4">
                  <c:v>13.710486295253318</c:v>
                </c:pt>
                <c:pt idx="5">
                  <c:v>7.7696307075884015</c:v>
                </c:pt>
                <c:pt idx="6">
                  <c:v>10.002370481345334</c:v>
                </c:pt>
                <c:pt idx="7">
                  <c:v>7.5209884542499825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75"/>
        <c:axId val="50965504"/>
        <c:axId val="48978112"/>
      </c:barChart>
      <c:catAx>
        <c:axId val="509655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48978112"/>
        <c:crosses val="autoZero"/>
        <c:auto val="1"/>
        <c:lblAlgn val="ctr"/>
        <c:lblOffset val="100"/>
        <c:noMultiLvlLbl val="0"/>
      </c:catAx>
      <c:valAx>
        <c:axId val="48978112"/>
        <c:scaling>
          <c:orientation val="minMax"/>
        </c:scaling>
        <c:delete val="0"/>
        <c:axPos val="l"/>
        <c:majorGridlines/>
        <c:numFmt formatCode="0.0" sourceLinked="1"/>
        <c:majorTickMark val="out"/>
        <c:minorTickMark val="none"/>
        <c:tickLblPos val="nextTo"/>
        <c:crossAx val="509655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6607474402807694"/>
          <c:y val="0.23164734616506269"/>
          <c:w val="0.11400824525908058"/>
          <c:h val="0.15707567804024497"/>
        </c:manualLayout>
      </c:layout>
      <c:overlay val="0"/>
      <c:spPr>
        <a:ln>
          <a:solidFill>
            <a:sysClr val="windowText" lastClr="000000"/>
          </a:solidFill>
        </a:ln>
      </c:spPr>
    </c:legend>
    <c:plotVisOnly val="1"/>
    <c:dispBlanksAs val="gap"/>
    <c:showDLblsOverMax val="0"/>
  </c:chart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200" b="0" i="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r>
              <a:rPr lang="en-US" sz="1200"/>
              <a:t>(b) 2000</a:t>
            </a:r>
          </a:p>
        </c:rich>
      </c:tx>
      <c:layout>
        <c:manualLayout>
          <c:xMode val="edge"/>
          <c:yMode val="edge"/>
          <c:x val="0.30076315460567427"/>
          <c:y val="0.85185185185185186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063492063492064"/>
          <c:y val="6.4846529600466607E-2"/>
          <c:w val="0.51391476065491815"/>
          <c:h val="0.74945902595508895"/>
        </c:manualLayout>
      </c:layout>
      <c:pieChart>
        <c:varyColors val="1"/>
        <c:ser>
          <c:idx val="0"/>
          <c:order val="0"/>
          <c:tx>
            <c:strRef>
              <c:f>Sheet1!$H$1</c:f>
              <c:strCache>
                <c:ptCount val="1"/>
                <c:pt idx="0">
                  <c:v>pwrkhrs_00</c:v>
                </c:pt>
              </c:strCache>
            </c:strRef>
          </c:tx>
          <c:explosion val="1"/>
          <c:dPt>
            <c:idx val="4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</c:spPr>
          </c:dPt>
          <c:dLbls>
            <c:txPr>
              <a:bodyPr/>
              <a:lstStyle/>
              <a:p>
                <a: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Sheet1!$F$2:$F$4</c:f>
              <c:strCache>
                <c:ptCount val="3"/>
                <c:pt idx="0">
                  <c:v>Government</c:v>
                </c:pt>
                <c:pt idx="1">
                  <c:v>High-Tech Industries</c:v>
                </c:pt>
                <c:pt idx="2">
                  <c:v>Non-High-Tech Industries</c:v>
                </c:pt>
              </c:strCache>
            </c:strRef>
          </c:cat>
          <c:val>
            <c:numRef>
              <c:f>Sheet1!$H$2:$H$4</c:f>
              <c:numCache>
                <c:formatCode>0.00%</c:formatCode>
                <c:ptCount val="3"/>
                <c:pt idx="0">
                  <c:v>0.16445845621562236</c:v>
                </c:pt>
                <c:pt idx="1">
                  <c:v>0.24565896915514793</c:v>
                </c:pt>
                <c:pt idx="2">
                  <c:v>0.58988257462922966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5357580302462204"/>
          <c:y val="0.2873745990084573"/>
          <c:w val="0.30568350831146113"/>
          <c:h val="0.40777376786235059"/>
        </c:manualLayout>
      </c:layout>
      <c:overlay val="0"/>
      <c:spPr>
        <a:ln>
          <a:solidFill>
            <a:sysClr val="windowText" lastClr="000000"/>
          </a:solidFill>
        </a:ln>
      </c:spPr>
      <c:txPr>
        <a:bodyPr/>
        <a:lstStyle/>
        <a:p>
          <a:pPr>
            <a:defRPr>
              <a:latin typeface="Times New Roman" panose="02020603050405020304" pitchFamily="18" charset="0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  <c:userShapes r:id="rId3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200" b="0" i="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r>
              <a:rPr lang="en-US" sz="1200"/>
              <a:t>(c) 2013</a:t>
            </a:r>
          </a:p>
        </c:rich>
      </c:tx>
      <c:layout>
        <c:manualLayout>
          <c:xMode val="edge"/>
          <c:yMode val="edge"/>
          <c:x val="0.30076315460567427"/>
          <c:y val="0.85185185185185186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063492063492064"/>
          <c:y val="6.4846529600466607E-2"/>
          <c:w val="0.51391476065491815"/>
          <c:h val="0.74945902595508895"/>
        </c:manualLayout>
      </c:layout>
      <c:pieChart>
        <c:varyColors val="1"/>
        <c:ser>
          <c:idx val="0"/>
          <c:order val="0"/>
          <c:tx>
            <c:strRef>
              <c:f>Sheet1!$I$1</c:f>
              <c:strCache>
                <c:ptCount val="1"/>
                <c:pt idx="0">
                  <c:v>pwrkhrs_13</c:v>
                </c:pt>
              </c:strCache>
            </c:strRef>
          </c:tx>
          <c:explosion val="1"/>
          <c:dPt>
            <c:idx val="4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</c:spPr>
          </c:dPt>
          <c:dLbls>
            <c:txPr>
              <a:bodyPr/>
              <a:lstStyle/>
              <a:p>
                <a: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Sheet1!$F$2:$F$4</c:f>
              <c:strCache>
                <c:ptCount val="3"/>
                <c:pt idx="0">
                  <c:v>Government</c:v>
                </c:pt>
                <c:pt idx="1">
                  <c:v>High-Tech Industries</c:v>
                </c:pt>
                <c:pt idx="2">
                  <c:v>Non-High-Tech Industries</c:v>
                </c:pt>
              </c:strCache>
            </c:strRef>
          </c:cat>
          <c:val>
            <c:numRef>
              <c:f>Sheet1!$I$2:$I$4</c:f>
              <c:numCache>
                <c:formatCode>0.00%</c:formatCode>
                <c:ptCount val="3"/>
                <c:pt idx="0">
                  <c:v>0.16391706083023397</c:v>
                </c:pt>
                <c:pt idx="1">
                  <c:v>0.21829730815895948</c:v>
                </c:pt>
                <c:pt idx="2">
                  <c:v>0.61778563101080652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5357580302462204"/>
          <c:y val="0.2873745990084573"/>
          <c:w val="0.30568350831146113"/>
          <c:h val="0.39041265675123948"/>
        </c:manualLayout>
      </c:layout>
      <c:overlay val="0"/>
      <c:spPr>
        <a:ln>
          <a:solidFill>
            <a:sysClr val="windowText" lastClr="000000"/>
          </a:solidFill>
        </a:ln>
      </c:spPr>
      <c:txPr>
        <a:bodyPr/>
        <a:lstStyle/>
        <a:p>
          <a:pPr>
            <a:defRPr>
              <a:latin typeface="Times New Roman" panose="02020603050405020304" pitchFamily="18" charset="0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  <c:userShapes r:id="rId3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200" b="0" i="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r>
              <a:rPr lang="en-US" sz="1200"/>
              <a:t>(a) 1980</a:t>
            </a:r>
          </a:p>
        </c:rich>
      </c:tx>
      <c:layout>
        <c:manualLayout>
          <c:xMode val="edge"/>
          <c:yMode val="edge"/>
          <c:x val="0.24044564741907262"/>
          <c:y val="0.85648148148148151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4439887722368023E-2"/>
          <c:y val="3.9532808398950132E-2"/>
          <c:w val="0.39327992855059785"/>
          <c:h val="0.78655985710119569"/>
        </c:manualLayout>
      </c:layout>
      <c:pieChart>
        <c:varyColors val="1"/>
        <c:ser>
          <c:idx val="0"/>
          <c:order val="0"/>
          <c:tx>
            <c:strRef>
              <c:f>data!$F$21</c:f>
              <c:strCache>
                <c:ptCount val="1"/>
                <c:pt idx="0">
                  <c:v>pwrkhrs_80</c:v>
                </c:pt>
              </c:strCache>
            </c:strRef>
          </c:tx>
          <c:explosion val="1"/>
          <c:dPt>
            <c:idx val="4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</c:spPr>
          </c:dPt>
          <c:dLbls>
            <c:txPr>
              <a:bodyPr/>
              <a:lstStyle/>
              <a:p>
                <a: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data!$E$22:$E$27</c:f>
              <c:strCache>
                <c:ptCount val="6"/>
                <c:pt idx="0">
                  <c:v>HT-Mfg: Semiconductor &amp; Electronic Component</c:v>
                </c:pt>
                <c:pt idx="1">
                  <c:v>HT-Mfg: Computer &amp; Other Electronic</c:v>
                </c:pt>
                <c:pt idx="2">
                  <c:v>HT-Mfg: Other (e.g. machinery, except electrical, n.e.c)</c:v>
                </c:pt>
                <c:pt idx="3">
                  <c:v>HT-Other Services (e.g. banking and investment companies)</c:v>
                </c:pt>
                <c:pt idx="4">
                  <c:v>HT-Information &amp; Other IT</c:v>
                </c:pt>
                <c:pt idx="5">
                  <c:v>HT-Engineering, R&amp;D, Labs/Testing</c:v>
                </c:pt>
              </c:strCache>
            </c:strRef>
          </c:cat>
          <c:val>
            <c:numRef>
              <c:f>data!$F$22:$F$27</c:f>
              <c:numCache>
                <c:formatCode>0.00%</c:formatCode>
                <c:ptCount val="6"/>
                <c:pt idx="0">
                  <c:v>0.11215290185026577</c:v>
                </c:pt>
                <c:pt idx="1">
                  <c:v>0.28094914760054923</c:v>
                </c:pt>
                <c:pt idx="2">
                  <c:v>0.11779964710813276</c:v>
                </c:pt>
                <c:pt idx="3">
                  <c:v>0.21015870098184861</c:v>
                </c:pt>
                <c:pt idx="4">
                  <c:v>0.12819070422289708</c:v>
                </c:pt>
                <c:pt idx="5">
                  <c:v>0.2282488328712885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44339056576261299"/>
          <c:y val="0.13181889763779528"/>
          <c:w val="0.52420202682997963"/>
          <c:h val="0.71494969378827655"/>
        </c:manualLayout>
      </c:layout>
      <c:overlay val="0"/>
      <c:spPr>
        <a:ln>
          <a:solidFill>
            <a:sysClr val="windowText" lastClr="000000"/>
          </a:solidFill>
        </a:ln>
      </c:spPr>
      <c:txPr>
        <a:bodyPr/>
        <a:lstStyle/>
        <a:p>
          <a:pPr>
            <a:defRPr>
              <a:latin typeface="Times New Roman" panose="02020603050405020304" pitchFamily="18" charset="0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  <c:userShapes r:id="rId3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200" b="0" i="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r>
              <a:rPr lang="en-US" sz="1200"/>
              <a:t>(b) 2000</a:t>
            </a:r>
          </a:p>
        </c:rich>
      </c:tx>
      <c:layout>
        <c:manualLayout>
          <c:xMode val="edge"/>
          <c:yMode val="edge"/>
          <c:x val="0.24044564741907262"/>
          <c:y val="0.85648148148148151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6.9810258092738414E-2"/>
          <c:y val="3.3977252843394576E-2"/>
          <c:w val="0.39327992855059785"/>
          <c:h val="0.78655985710119569"/>
        </c:manualLayout>
      </c:layout>
      <c:pieChart>
        <c:varyColors val="1"/>
        <c:ser>
          <c:idx val="0"/>
          <c:order val="0"/>
          <c:tx>
            <c:strRef>
              <c:f>data!$G$21</c:f>
              <c:strCache>
                <c:ptCount val="1"/>
                <c:pt idx="0">
                  <c:v>pwrkhrs_00</c:v>
                </c:pt>
              </c:strCache>
            </c:strRef>
          </c:tx>
          <c:explosion val="1"/>
          <c:dPt>
            <c:idx val="4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</c:spPr>
          </c:dPt>
          <c:dLbls>
            <c:txPr>
              <a:bodyPr/>
              <a:lstStyle/>
              <a:p>
                <a: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data!$E$22:$E$27</c:f>
              <c:strCache>
                <c:ptCount val="6"/>
                <c:pt idx="0">
                  <c:v>HT-Mfg: Semiconductor &amp; Electronic Component</c:v>
                </c:pt>
                <c:pt idx="1">
                  <c:v>HT-Mfg: Computer &amp; Other Electronic</c:v>
                </c:pt>
                <c:pt idx="2">
                  <c:v>HT-Mfg: Other (e.g. machinery, except electrical, n.e.c)</c:v>
                </c:pt>
                <c:pt idx="3">
                  <c:v>HT-Other Services (e.g. banking and investment companies)</c:v>
                </c:pt>
                <c:pt idx="4">
                  <c:v>HT-Information &amp; Other IT</c:v>
                </c:pt>
                <c:pt idx="5">
                  <c:v>HT-Engineering, R&amp;D, Labs/Testing</c:v>
                </c:pt>
              </c:strCache>
            </c:strRef>
          </c:cat>
          <c:val>
            <c:numRef>
              <c:f>data!$G$22:$G$27</c:f>
              <c:numCache>
                <c:formatCode>0.00%</c:formatCode>
                <c:ptCount val="6"/>
                <c:pt idx="0">
                  <c:v>5.1682223777090516E-2</c:v>
                </c:pt>
                <c:pt idx="1">
                  <c:v>0.14450457357794202</c:v>
                </c:pt>
                <c:pt idx="2">
                  <c:v>0.1014630018840109</c:v>
                </c:pt>
                <c:pt idx="3">
                  <c:v>0.2829133997078298</c:v>
                </c:pt>
                <c:pt idx="4">
                  <c:v>0.15982578099130818</c:v>
                </c:pt>
                <c:pt idx="5">
                  <c:v>0.11147092768223149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44339056576261299"/>
          <c:y val="0.13181889763779528"/>
          <c:w val="0.52420202682997963"/>
          <c:h val="0.69828302712160983"/>
        </c:manualLayout>
      </c:layout>
      <c:overlay val="0"/>
      <c:spPr>
        <a:ln>
          <a:solidFill>
            <a:sysClr val="windowText" lastClr="000000"/>
          </a:solidFill>
        </a:ln>
      </c:spPr>
      <c:txPr>
        <a:bodyPr/>
        <a:lstStyle/>
        <a:p>
          <a:pPr>
            <a:defRPr>
              <a:latin typeface="Times New Roman" panose="02020603050405020304" pitchFamily="18" charset="0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  <c:userShapes r:id="rId3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200" b="0" i="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r>
              <a:rPr lang="en-US" sz="1200"/>
              <a:t>(c) 2013</a:t>
            </a:r>
          </a:p>
        </c:rich>
      </c:tx>
      <c:layout>
        <c:manualLayout>
          <c:xMode val="edge"/>
          <c:yMode val="edge"/>
          <c:x val="0.24044564741907262"/>
          <c:y val="0.85648148148148151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6.9810258092738414E-2"/>
          <c:y val="3.3977252843394576E-2"/>
          <c:w val="0.39327992855059785"/>
          <c:h val="0.78655985710119569"/>
        </c:manualLayout>
      </c:layout>
      <c:pieChart>
        <c:varyColors val="1"/>
        <c:ser>
          <c:idx val="0"/>
          <c:order val="0"/>
          <c:tx>
            <c:strRef>
              <c:f>data!$H$21</c:f>
              <c:strCache>
                <c:ptCount val="1"/>
                <c:pt idx="0">
                  <c:v>pwrkhrs_13</c:v>
                </c:pt>
              </c:strCache>
            </c:strRef>
          </c:tx>
          <c:explosion val="1"/>
          <c:dPt>
            <c:idx val="4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</c:spPr>
          </c:dPt>
          <c:dLbls>
            <c:txPr>
              <a:bodyPr/>
              <a:lstStyle/>
              <a:p>
                <a: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data!$E$22:$E$27</c:f>
              <c:strCache>
                <c:ptCount val="6"/>
                <c:pt idx="0">
                  <c:v>HT-Mfg: Semiconductor &amp; Electronic Component</c:v>
                </c:pt>
                <c:pt idx="1">
                  <c:v>HT-Mfg: Computer &amp; Other Electronic</c:v>
                </c:pt>
                <c:pt idx="2">
                  <c:v>HT-Mfg: Other (e.g. machinery, except electrical, n.e.c)</c:v>
                </c:pt>
                <c:pt idx="3">
                  <c:v>HT-Other Services (e.g. banking and investment companies)</c:v>
                </c:pt>
                <c:pt idx="4">
                  <c:v>HT-Information &amp; Other IT</c:v>
                </c:pt>
                <c:pt idx="5">
                  <c:v>HT-Engineering, R&amp;D, Labs/Testing</c:v>
                </c:pt>
              </c:strCache>
            </c:strRef>
          </c:cat>
          <c:val>
            <c:numRef>
              <c:f>data!$H$22:$H$27</c:f>
              <c:numCache>
                <c:formatCode>0.00%</c:formatCode>
                <c:ptCount val="6"/>
                <c:pt idx="0">
                  <c:v>3.7360016910398725E-2</c:v>
                </c:pt>
                <c:pt idx="1">
                  <c:v>4.4193688463485148E-2</c:v>
                </c:pt>
                <c:pt idx="2">
                  <c:v>0.12245284251187266</c:v>
                </c:pt>
                <c:pt idx="3">
                  <c:v>0.26848906387032406</c:v>
                </c:pt>
                <c:pt idx="4">
                  <c:v>0.17476853301201936</c:v>
                </c:pt>
                <c:pt idx="5">
                  <c:v>0.13071764547723144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44339056576261299"/>
          <c:y val="0.12070778652668417"/>
          <c:w val="0.52420202682997963"/>
          <c:h val="0.71494969378827655"/>
        </c:manualLayout>
      </c:layout>
      <c:overlay val="0"/>
      <c:spPr>
        <a:ln>
          <a:solidFill>
            <a:sysClr val="windowText" lastClr="000000"/>
          </a:solidFill>
        </a:ln>
      </c:spPr>
      <c:txPr>
        <a:bodyPr/>
        <a:lstStyle/>
        <a:p>
          <a:pPr>
            <a:defRPr>
              <a:latin typeface="Times New Roman" panose="02020603050405020304" pitchFamily="18" charset="0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  <c:userShapes r:id="rId3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0"/>
            </a:pPr>
            <a:r>
              <a:rPr lang="en-US" sz="1200" b="0"/>
              <a:t>(a) United States</a:t>
            </a:r>
          </a:p>
        </c:rich>
      </c:tx>
      <c:layout>
        <c:manualLayout>
          <c:xMode val="edge"/>
          <c:yMode val="edge"/>
          <c:x val="0.30064640336844445"/>
          <c:y val="0.89418763952612901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25067348111829"/>
          <c:y val="5.0253501804647459E-2"/>
          <c:w val="0.50822564624799438"/>
          <c:h val="0.805881329487257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Sheet1!$F$2</c:f>
              <c:strCache>
                <c:ptCount val="1"/>
                <c:pt idx="0">
                  <c:v>Managers/Professionals/Technicians/Finance/Public Safety</c:v>
                </c:pt>
              </c:strCache>
            </c:strRef>
          </c:tx>
          <c:invertIfNegative val="0"/>
          <c:val>
            <c:numRef>
              <c:f>Sheet1!$G$2</c:f>
              <c:numCache>
                <c:formatCode>0.0%</c:formatCode>
                <c:ptCount val="1"/>
                <c:pt idx="0">
                  <c:v>0.35899418093564617</c:v>
                </c:pt>
              </c:numCache>
            </c:numRef>
          </c:val>
        </c:ser>
        <c:ser>
          <c:idx val="1"/>
          <c:order val="1"/>
          <c:tx>
            <c:strRef>
              <c:f>Sheet1!$F$3</c:f>
              <c:strCache>
                <c:ptCount val="1"/>
                <c:pt idx="0">
                  <c:v>Production/Craft</c:v>
                </c:pt>
              </c:strCache>
            </c:strRef>
          </c:tx>
          <c:invertIfNegative val="0"/>
          <c:val>
            <c:numRef>
              <c:f>Sheet1!$G$3</c:f>
              <c:numCache>
                <c:formatCode>0.0%</c:formatCode>
                <c:ptCount val="1"/>
                <c:pt idx="0">
                  <c:v>-0.43715162585313888</c:v>
                </c:pt>
              </c:numCache>
            </c:numRef>
          </c:val>
        </c:ser>
        <c:ser>
          <c:idx val="2"/>
          <c:order val="2"/>
          <c:tx>
            <c:strRef>
              <c:f>Sheet1!$F$4</c:f>
              <c:strCache>
                <c:ptCount val="1"/>
                <c:pt idx="0">
                  <c:v>Transportation</c:v>
                </c:pt>
              </c:strCache>
            </c:strRef>
          </c:tx>
          <c:invertIfNegative val="0"/>
          <c:val>
            <c:numRef>
              <c:f>Sheet1!$G$4</c:f>
              <c:numCache>
                <c:formatCode>0.0%</c:formatCode>
                <c:ptCount val="1"/>
                <c:pt idx="0">
                  <c:v>-0.16800637373370703</c:v>
                </c:pt>
              </c:numCache>
            </c:numRef>
          </c:val>
        </c:ser>
        <c:ser>
          <c:idx val="3"/>
          <c:order val="3"/>
          <c:tx>
            <c:strRef>
              <c:f>Sheet1!$F$5</c:f>
              <c:strCache>
                <c:ptCount val="1"/>
                <c:pt idx="0">
                  <c:v>Construction</c:v>
                </c:pt>
              </c:strCache>
            </c:strRef>
          </c:tx>
          <c:invertIfNegative val="0"/>
          <c:val>
            <c:numRef>
              <c:f>Sheet1!$G$5</c:f>
              <c:numCache>
                <c:formatCode>0.0%</c:formatCode>
                <c:ptCount val="1"/>
                <c:pt idx="0">
                  <c:v>-0.25257091555397898</c:v>
                </c:pt>
              </c:numCache>
            </c:numRef>
          </c:val>
        </c:ser>
        <c:ser>
          <c:idx val="4"/>
          <c:order val="4"/>
          <c:tx>
            <c:strRef>
              <c:f>Sheet1!$F$6</c:f>
              <c:strCache>
                <c:ptCount val="1"/>
                <c:pt idx="0">
                  <c:v>Mechanics/Mining/Agriculture</c:v>
                </c:pt>
              </c:strCache>
            </c:strRef>
          </c:tx>
          <c:invertIfNegative val="0"/>
          <c:val>
            <c:numRef>
              <c:f>Sheet1!$G$6</c:f>
              <c:numCache>
                <c:formatCode>0.0%</c:formatCode>
                <c:ptCount val="1"/>
                <c:pt idx="0">
                  <c:v>-0.32599493121562606</c:v>
                </c:pt>
              </c:numCache>
            </c:numRef>
          </c:val>
        </c:ser>
        <c:ser>
          <c:idx val="5"/>
          <c:order val="5"/>
          <c:tx>
            <c:strRef>
              <c:f>Sheet1!$F$7</c:f>
              <c:strCache>
                <c:ptCount val="1"/>
                <c:pt idx="0">
                  <c:v>Machine Operators/assemblers</c:v>
                </c:pt>
              </c:strCache>
            </c:strRef>
          </c:tx>
          <c:invertIfNegative val="0"/>
          <c:val>
            <c:numRef>
              <c:f>Sheet1!$G$7</c:f>
              <c:numCache>
                <c:formatCode>0.0%</c:formatCode>
                <c:ptCount val="1"/>
                <c:pt idx="0">
                  <c:v>-0.59851164469174278</c:v>
                </c:pt>
              </c:numCache>
            </c:numRef>
          </c:val>
        </c:ser>
        <c:ser>
          <c:idx val="6"/>
          <c:order val="6"/>
          <c:tx>
            <c:strRef>
              <c:f>Sheet1!$F$8</c:f>
              <c:strCache>
                <c:ptCount val="1"/>
                <c:pt idx="0">
                  <c:v>Clerical/Retail Sales</c:v>
                </c:pt>
              </c:strCache>
            </c:strRef>
          </c:tx>
          <c:invertIfNegative val="0"/>
          <c:val>
            <c:numRef>
              <c:f>Sheet1!$G$8</c:f>
              <c:numCache>
                <c:formatCode>0.0%</c:formatCode>
                <c:ptCount val="1"/>
                <c:pt idx="0">
                  <c:v>-0.13797490024611306</c:v>
                </c:pt>
              </c:numCache>
            </c:numRef>
          </c:val>
        </c:ser>
        <c:ser>
          <c:idx val="7"/>
          <c:order val="7"/>
          <c:tx>
            <c:strRef>
              <c:f>Sheet1!$F$9</c:f>
              <c:strCache>
                <c:ptCount val="1"/>
                <c:pt idx="0">
                  <c:v>Low-Skill Services</c:v>
                </c:pt>
              </c:strCache>
            </c:strRef>
          </c:tx>
          <c:invertIfNegative val="0"/>
          <c:val>
            <c:numRef>
              <c:f>Sheet1!$G$9</c:f>
              <c:numCache>
                <c:formatCode>0.0%</c:formatCode>
                <c:ptCount val="1"/>
                <c:pt idx="0">
                  <c:v>0.50859623875001714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8280576"/>
        <c:axId val="105482496"/>
      </c:barChart>
      <c:catAx>
        <c:axId val="48280576"/>
        <c:scaling>
          <c:orientation val="minMax"/>
        </c:scaling>
        <c:delete val="1"/>
        <c:axPos val="b"/>
        <c:majorTickMark val="none"/>
        <c:minorTickMark val="none"/>
        <c:tickLblPos val="nextTo"/>
        <c:crossAx val="105482496"/>
        <c:crosses val="autoZero"/>
        <c:auto val="1"/>
        <c:lblAlgn val="ctr"/>
        <c:lblOffset val="100"/>
        <c:noMultiLvlLbl val="0"/>
      </c:catAx>
      <c:valAx>
        <c:axId val="105482496"/>
        <c:scaling>
          <c:orientation val="minMax"/>
          <c:max val="0.60000000000000009"/>
          <c:min val="-0.8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48280576"/>
        <c:crosses val="autoZero"/>
        <c:crossBetween val="between"/>
        <c:majorUnit val="0.2"/>
      </c:valAx>
    </c:plotArea>
    <c:legend>
      <c:legendPos val="r"/>
      <c:layout>
        <c:manualLayout>
          <c:xMode val="edge"/>
          <c:yMode val="edge"/>
          <c:x val="0.67302216129667314"/>
          <c:y val="4.3830371274844022E-2"/>
          <c:w val="0.28633355102195607"/>
          <c:h val="0.82711308352197577"/>
        </c:manualLayout>
      </c:layout>
      <c:overlay val="0"/>
      <c:spPr>
        <a:ln>
          <a:solidFill>
            <a:sysClr val="windowText" lastClr="000000"/>
          </a:solidFill>
        </a:ln>
      </c:spPr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0"/>
            </a:pPr>
            <a:r>
              <a:rPr lang="en-US" sz="1200" b="0"/>
              <a:t>(b) Research Triangle</a:t>
            </a:r>
          </a:p>
        </c:rich>
      </c:tx>
      <c:layout>
        <c:manualLayout>
          <c:xMode val="edge"/>
          <c:yMode val="edge"/>
          <c:x val="0.30064640336844445"/>
          <c:y val="0.89418763952612901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25067348111829"/>
          <c:y val="5.0253501804647459E-2"/>
          <c:w val="0.50822564624799438"/>
          <c:h val="0.805881329487257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Sheet1!$F$13</c:f>
              <c:strCache>
                <c:ptCount val="1"/>
                <c:pt idx="0">
                  <c:v>Managers/Professionals/Technicians/Finance/Public Safety</c:v>
                </c:pt>
              </c:strCache>
            </c:strRef>
          </c:tx>
          <c:invertIfNegative val="0"/>
          <c:val>
            <c:numRef>
              <c:f>Sheet1!$G$13</c:f>
              <c:numCache>
                <c:formatCode>0.0%</c:formatCode>
                <c:ptCount val="1"/>
                <c:pt idx="0">
                  <c:v>0.42371059846611436</c:v>
                </c:pt>
              </c:numCache>
            </c:numRef>
          </c:val>
        </c:ser>
        <c:ser>
          <c:idx val="1"/>
          <c:order val="1"/>
          <c:tx>
            <c:strRef>
              <c:f>Sheet1!$F$14</c:f>
              <c:strCache>
                <c:ptCount val="1"/>
                <c:pt idx="0">
                  <c:v>Production/Craft</c:v>
                </c:pt>
              </c:strCache>
            </c:strRef>
          </c:tx>
          <c:invertIfNegative val="0"/>
          <c:val>
            <c:numRef>
              <c:f>Sheet1!$G$14</c:f>
              <c:numCache>
                <c:formatCode>0.0%</c:formatCode>
                <c:ptCount val="1"/>
                <c:pt idx="0">
                  <c:v>-0.57411622095181791</c:v>
                </c:pt>
              </c:numCache>
            </c:numRef>
          </c:val>
        </c:ser>
        <c:ser>
          <c:idx val="2"/>
          <c:order val="2"/>
          <c:tx>
            <c:strRef>
              <c:f>Sheet1!$F$15</c:f>
              <c:strCache>
                <c:ptCount val="1"/>
                <c:pt idx="0">
                  <c:v>Transportation</c:v>
                </c:pt>
              </c:strCache>
            </c:strRef>
          </c:tx>
          <c:invertIfNegative val="0"/>
          <c:val>
            <c:numRef>
              <c:f>Sheet1!$G$15</c:f>
              <c:numCache>
                <c:formatCode>0.0%</c:formatCode>
                <c:ptCount val="1"/>
                <c:pt idx="0">
                  <c:v>-0.38648094322065901</c:v>
                </c:pt>
              </c:numCache>
            </c:numRef>
          </c:val>
        </c:ser>
        <c:ser>
          <c:idx val="3"/>
          <c:order val="3"/>
          <c:tx>
            <c:strRef>
              <c:f>Sheet1!$F$16</c:f>
              <c:strCache>
                <c:ptCount val="1"/>
                <c:pt idx="0">
                  <c:v>Construction</c:v>
                </c:pt>
              </c:strCache>
            </c:strRef>
          </c:tx>
          <c:invertIfNegative val="0"/>
          <c:val>
            <c:numRef>
              <c:f>Sheet1!$G$16</c:f>
              <c:numCache>
                <c:formatCode>0.0%</c:formatCode>
                <c:ptCount val="1"/>
                <c:pt idx="0">
                  <c:v>-0.18949082846540599</c:v>
                </c:pt>
              </c:numCache>
            </c:numRef>
          </c:val>
        </c:ser>
        <c:ser>
          <c:idx val="4"/>
          <c:order val="4"/>
          <c:tx>
            <c:strRef>
              <c:f>Sheet1!$F$17</c:f>
              <c:strCache>
                <c:ptCount val="1"/>
                <c:pt idx="0">
                  <c:v>Mechanics/Mining/Agriculture</c:v>
                </c:pt>
              </c:strCache>
            </c:strRef>
          </c:tx>
          <c:invertIfNegative val="0"/>
          <c:val>
            <c:numRef>
              <c:f>Sheet1!$G$17</c:f>
              <c:numCache>
                <c:formatCode>0.0%</c:formatCode>
                <c:ptCount val="1"/>
                <c:pt idx="0">
                  <c:v>-0.48013743423693861</c:v>
                </c:pt>
              </c:numCache>
            </c:numRef>
          </c:val>
        </c:ser>
        <c:ser>
          <c:idx val="5"/>
          <c:order val="5"/>
          <c:tx>
            <c:strRef>
              <c:f>Sheet1!$F$18</c:f>
              <c:strCache>
                <c:ptCount val="1"/>
                <c:pt idx="0">
                  <c:v>Machine Operators/assemblers</c:v>
                </c:pt>
              </c:strCache>
            </c:strRef>
          </c:tx>
          <c:invertIfNegative val="0"/>
          <c:val>
            <c:numRef>
              <c:f>Sheet1!$G$18</c:f>
              <c:numCache>
                <c:formatCode>0.0%</c:formatCode>
                <c:ptCount val="1"/>
                <c:pt idx="0">
                  <c:v>-0.73704430326627379</c:v>
                </c:pt>
              </c:numCache>
            </c:numRef>
          </c:val>
        </c:ser>
        <c:ser>
          <c:idx val="6"/>
          <c:order val="6"/>
          <c:tx>
            <c:strRef>
              <c:f>Sheet1!$F$19</c:f>
              <c:strCache>
                <c:ptCount val="1"/>
                <c:pt idx="0">
                  <c:v>Clerical/Retail Sales</c:v>
                </c:pt>
              </c:strCache>
            </c:strRef>
          </c:tx>
          <c:invertIfNegative val="0"/>
          <c:val>
            <c:numRef>
              <c:f>Sheet1!$G$19</c:f>
              <c:numCache>
                <c:formatCode>0.0%</c:formatCode>
                <c:ptCount val="1"/>
                <c:pt idx="0">
                  <c:v>-0.33264256926792352</c:v>
                </c:pt>
              </c:numCache>
            </c:numRef>
          </c:val>
        </c:ser>
        <c:ser>
          <c:idx val="7"/>
          <c:order val="7"/>
          <c:tx>
            <c:strRef>
              <c:f>Sheet1!$F$20</c:f>
              <c:strCache>
                <c:ptCount val="1"/>
                <c:pt idx="0">
                  <c:v>Low-Skill Services</c:v>
                </c:pt>
              </c:strCache>
            </c:strRef>
          </c:tx>
          <c:invertIfNegative val="0"/>
          <c:val>
            <c:numRef>
              <c:f>Sheet1!$G$20</c:f>
              <c:numCache>
                <c:formatCode>0.0%</c:formatCode>
                <c:ptCount val="1"/>
                <c:pt idx="0">
                  <c:v>0.47735100378140982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7127552"/>
        <c:axId val="165819456"/>
      </c:barChart>
      <c:catAx>
        <c:axId val="47127552"/>
        <c:scaling>
          <c:orientation val="minMax"/>
        </c:scaling>
        <c:delete val="1"/>
        <c:axPos val="b"/>
        <c:majorTickMark val="none"/>
        <c:minorTickMark val="none"/>
        <c:tickLblPos val="nextTo"/>
        <c:crossAx val="165819456"/>
        <c:crosses val="autoZero"/>
        <c:auto val="1"/>
        <c:lblAlgn val="ctr"/>
        <c:lblOffset val="100"/>
        <c:noMultiLvlLbl val="0"/>
      </c:catAx>
      <c:valAx>
        <c:axId val="165819456"/>
        <c:scaling>
          <c:orientation val="minMax"/>
          <c:max val="0.60000000000000009"/>
          <c:min val="-0.8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47127552"/>
        <c:crosses val="autoZero"/>
        <c:crossBetween val="between"/>
        <c:majorUnit val="0.2"/>
      </c:valAx>
    </c:plotArea>
    <c:legend>
      <c:legendPos val="r"/>
      <c:layout>
        <c:manualLayout>
          <c:xMode val="edge"/>
          <c:yMode val="edge"/>
          <c:x val="0.67302216129667314"/>
          <c:y val="4.3830371274844022E-2"/>
          <c:w val="0.30581119871327622"/>
          <c:h val="0.82711308352197577"/>
        </c:manualLayout>
      </c:layout>
      <c:overlay val="0"/>
      <c:spPr>
        <a:ln>
          <a:solidFill>
            <a:sysClr val="windowText" lastClr="000000"/>
          </a:solidFill>
        </a:ln>
      </c:spPr>
      <c:txPr>
        <a:bodyPr/>
        <a:lstStyle/>
        <a:p>
          <a:pPr>
            <a:defRPr sz="105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0"/>
            </a:pPr>
            <a:r>
              <a:rPr lang="en-US" sz="1200" b="0"/>
              <a:t>(a) High-Tech</a:t>
            </a:r>
            <a:r>
              <a:rPr lang="en-US" sz="1200" b="0" baseline="0"/>
              <a:t> Industries</a:t>
            </a:r>
            <a:endParaRPr lang="en-US" sz="1200" b="0"/>
          </a:p>
        </c:rich>
      </c:tx>
      <c:layout>
        <c:manualLayout>
          <c:xMode val="edge"/>
          <c:yMode val="edge"/>
          <c:x val="0.30064640336844445"/>
          <c:y val="0.89418763952612901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25067348111829"/>
          <c:y val="5.0253501804647459E-2"/>
          <c:w val="0.50822564624799438"/>
          <c:h val="0.805881329487257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'fig4'!$F$2</c:f>
              <c:strCache>
                <c:ptCount val="1"/>
                <c:pt idx="0">
                  <c:v>Managers/Professionals/Technicians/Finance/Public Safety</c:v>
                </c:pt>
              </c:strCache>
            </c:strRef>
          </c:tx>
          <c:invertIfNegative val="0"/>
          <c:val>
            <c:numRef>
              <c:f>'fig4'!$G$2</c:f>
              <c:numCache>
                <c:formatCode>0.0%</c:formatCode>
                <c:ptCount val="1"/>
                <c:pt idx="0">
                  <c:v>0.82105094520098221</c:v>
                </c:pt>
              </c:numCache>
            </c:numRef>
          </c:val>
        </c:ser>
        <c:ser>
          <c:idx val="1"/>
          <c:order val="1"/>
          <c:tx>
            <c:strRef>
              <c:f>'fig4'!$F$3</c:f>
              <c:strCache>
                <c:ptCount val="1"/>
                <c:pt idx="0">
                  <c:v>Production/Craft</c:v>
                </c:pt>
              </c:strCache>
            </c:strRef>
          </c:tx>
          <c:invertIfNegative val="0"/>
          <c:val>
            <c:numRef>
              <c:f>'fig4'!$G$3</c:f>
              <c:numCache>
                <c:formatCode>0.0%</c:formatCode>
                <c:ptCount val="1"/>
                <c:pt idx="0">
                  <c:v>-0.69592221236926954</c:v>
                </c:pt>
              </c:numCache>
            </c:numRef>
          </c:val>
        </c:ser>
        <c:ser>
          <c:idx val="2"/>
          <c:order val="2"/>
          <c:tx>
            <c:strRef>
              <c:f>'fig4'!$F$4</c:f>
              <c:strCache>
                <c:ptCount val="1"/>
                <c:pt idx="0">
                  <c:v>Transportation</c:v>
                </c:pt>
              </c:strCache>
            </c:strRef>
          </c:tx>
          <c:invertIfNegative val="0"/>
          <c:val>
            <c:numRef>
              <c:f>'fig4'!$G$4</c:f>
              <c:numCache>
                <c:formatCode>0.0%</c:formatCode>
                <c:ptCount val="1"/>
                <c:pt idx="0">
                  <c:v>-0.90571393296613067</c:v>
                </c:pt>
              </c:numCache>
            </c:numRef>
          </c:val>
        </c:ser>
        <c:ser>
          <c:idx val="3"/>
          <c:order val="3"/>
          <c:tx>
            <c:strRef>
              <c:f>'fig4'!$F$5</c:f>
              <c:strCache>
                <c:ptCount val="1"/>
                <c:pt idx="0">
                  <c:v>Construction</c:v>
                </c:pt>
              </c:strCache>
            </c:strRef>
          </c:tx>
          <c:invertIfNegative val="0"/>
          <c:val>
            <c:numRef>
              <c:f>'fig4'!$G$5</c:f>
              <c:numCache>
                <c:formatCode>0.0%</c:formatCode>
                <c:ptCount val="1"/>
                <c:pt idx="0">
                  <c:v>-0.80105772949780663</c:v>
                </c:pt>
              </c:numCache>
            </c:numRef>
          </c:val>
        </c:ser>
        <c:ser>
          <c:idx val="4"/>
          <c:order val="4"/>
          <c:tx>
            <c:strRef>
              <c:f>'fig4'!$F$6</c:f>
              <c:strCache>
                <c:ptCount val="1"/>
                <c:pt idx="0">
                  <c:v>Mechanics/Mining/Agriculture</c:v>
                </c:pt>
              </c:strCache>
            </c:strRef>
          </c:tx>
          <c:invertIfNegative val="0"/>
          <c:val>
            <c:numRef>
              <c:f>'fig4'!$G$6</c:f>
              <c:numCache>
                <c:formatCode>0.0%</c:formatCode>
                <c:ptCount val="1"/>
                <c:pt idx="0">
                  <c:v>-0.46580257220006033</c:v>
                </c:pt>
              </c:numCache>
            </c:numRef>
          </c:val>
        </c:ser>
        <c:ser>
          <c:idx val="5"/>
          <c:order val="5"/>
          <c:tx>
            <c:strRef>
              <c:f>'fig4'!$F$7</c:f>
              <c:strCache>
                <c:ptCount val="1"/>
                <c:pt idx="0">
                  <c:v>Machine Operators/assemblers</c:v>
                </c:pt>
              </c:strCache>
            </c:strRef>
          </c:tx>
          <c:invertIfNegative val="0"/>
          <c:val>
            <c:numRef>
              <c:f>'fig4'!$G$7</c:f>
              <c:numCache>
                <c:formatCode>0.0%</c:formatCode>
                <c:ptCount val="1"/>
                <c:pt idx="0">
                  <c:v>-0.83126558754937174</c:v>
                </c:pt>
              </c:numCache>
            </c:numRef>
          </c:val>
        </c:ser>
        <c:ser>
          <c:idx val="6"/>
          <c:order val="6"/>
          <c:tx>
            <c:strRef>
              <c:f>'fig4'!$F$8</c:f>
              <c:strCache>
                <c:ptCount val="1"/>
                <c:pt idx="0">
                  <c:v>Clerical/Retail Sales</c:v>
                </c:pt>
              </c:strCache>
            </c:strRef>
          </c:tx>
          <c:invertIfNegative val="0"/>
          <c:val>
            <c:numRef>
              <c:f>'fig4'!$G$8</c:f>
              <c:numCache>
                <c:formatCode>0.0%</c:formatCode>
                <c:ptCount val="1"/>
                <c:pt idx="0">
                  <c:v>-0.54784890510637074</c:v>
                </c:pt>
              </c:numCache>
            </c:numRef>
          </c:val>
        </c:ser>
        <c:ser>
          <c:idx val="7"/>
          <c:order val="7"/>
          <c:tx>
            <c:strRef>
              <c:f>'fig4'!$F$9</c:f>
              <c:strCache>
                <c:ptCount val="1"/>
                <c:pt idx="0">
                  <c:v>Low-Skill Services</c:v>
                </c:pt>
              </c:strCache>
            </c:strRef>
          </c:tx>
          <c:invertIfNegative val="0"/>
          <c:val>
            <c:numRef>
              <c:f>'fig4'!$G$9</c:f>
              <c:numCache>
                <c:formatCode>0.0%</c:formatCode>
                <c:ptCount val="1"/>
                <c:pt idx="0">
                  <c:v>-0.25853725113267978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7127040"/>
        <c:axId val="186422912"/>
      </c:barChart>
      <c:catAx>
        <c:axId val="47127040"/>
        <c:scaling>
          <c:orientation val="minMax"/>
        </c:scaling>
        <c:delete val="1"/>
        <c:axPos val="b"/>
        <c:majorTickMark val="none"/>
        <c:minorTickMark val="none"/>
        <c:tickLblPos val="nextTo"/>
        <c:crossAx val="186422912"/>
        <c:crosses val="autoZero"/>
        <c:auto val="1"/>
        <c:lblAlgn val="ctr"/>
        <c:lblOffset val="100"/>
        <c:noMultiLvlLbl val="0"/>
      </c:catAx>
      <c:valAx>
        <c:axId val="186422912"/>
        <c:scaling>
          <c:orientation val="minMax"/>
          <c:max val="1"/>
          <c:min val="-1"/>
        </c:scaling>
        <c:delete val="0"/>
        <c:axPos val="l"/>
        <c:majorGridlines/>
        <c:numFmt formatCode="0.0%" sourceLinked="1"/>
        <c:majorTickMark val="none"/>
        <c:minorTickMark val="none"/>
        <c:tickLblPos val="nextTo"/>
        <c:crossAx val="47127040"/>
        <c:crosses val="autoZero"/>
        <c:crossBetween val="between"/>
        <c:majorUnit val="0.2"/>
      </c:valAx>
    </c:plotArea>
    <c:legend>
      <c:legendPos val="r"/>
      <c:layout>
        <c:manualLayout>
          <c:xMode val="edge"/>
          <c:yMode val="edge"/>
          <c:x val="0.67302216129667314"/>
          <c:y val="4.3830371274844022E-2"/>
          <c:w val="0.29164563675595245"/>
          <c:h val="0.82711308352197577"/>
        </c:manualLayout>
      </c:layout>
      <c:overlay val="0"/>
      <c:spPr>
        <a:ln>
          <a:solidFill>
            <a:sysClr val="windowText" lastClr="000000"/>
          </a:solidFill>
        </a:ln>
      </c:spPr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0.03386</cdr:x>
      <cdr:y>0.16319</cdr:y>
    </cdr:from>
    <cdr:to>
      <cdr:x>0.09115</cdr:x>
      <cdr:y>0.73264</cdr:y>
    </cdr:to>
    <cdr:sp macro="" textlink="">
      <cdr:nvSpPr>
        <cdr:cNvPr id="3" name="TextBox 1"/>
        <cdr:cNvSpPr txBox="1"/>
      </cdr:nvSpPr>
      <cdr:spPr>
        <a:xfrm xmlns:a="http://schemas.openxmlformats.org/drawingml/2006/main" rot="16200000">
          <a:off x="-531006" y="1114126"/>
          <a:ext cx="1562115" cy="22918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Employment Share</a:t>
          </a:r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0.01781</cdr:x>
      <cdr:y>0.13115</cdr:y>
    </cdr:from>
    <cdr:to>
      <cdr:x>0.06135</cdr:x>
      <cdr:y>0.85246</cdr:y>
    </cdr:to>
    <cdr:sp macro="" textlink="">
      <cdr:nvSpPr>
        <cdr:cNvPr id="2" name="TextBox 1"/>
        <cdr:cNvSpPr txBox="1"/>
      </cdr:nvSpPr>
      <cdr:spPr>
        <a:xfrm xmlns:a="http://schemas.openxmlformats.org/drawingml/2006/main" rot="16200000">
          <a:off x="-866772" y="1414463"/>
          <a:ext cx="2305050" cy="3143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Percent</a:t>
          </a:r>
          <a:r>
            <a:rPr lang="en-US" sz="12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Change in Employment Share</a:t>
          </a:r>
          <a:endParaRPr lang="en-US" sz="1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drawings/drawing11.xml><?xml version="1.0" encoding="utf-8"?>
<c:userShapes xmlns:c="http://schemas.openxmlformats.org/drawingml/2006/chart">
  <cdr:relSizeAnchor xmlns:cdr="http://schemas.openxmlformats.org/drawingml/2006/chartDrawing">
    <cdr:from>
      <cdr:x>0.02312</cdr:x>
      <cdr:y>0.11028</cdr:y>
    </cdr:from>
    <cdr:to>
      <cdr:x>0.06666</cdr:x>
      <cdr:y>0.76006</cdr:y>
    </cdr:to>
    <cdr:sp macro="" textlink="">
      <cdr:nvSpPr>
        <cdr:cNvPr id="2" name="TextBox 1"/>
        <cdr:cNvSpPr txBox="1"/>
      </cdr:nvSpPr>
      <cdr:spPr>
        <a:xfrm xmlns:a="http://schemas.openxmlformats.org/drawingml/2006/main" rot="16200000">
          <a:off x="-716244" y="1234510"/>
          <a:ext cx="2076454" cy="31228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Distribution of Net Job Gains</a:t>
          </a:r>
          <a:endParaRPr kumimoji="0" lang="en-US" sz="1200" b="1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cdr:txBody>
    </cdr:sp>
  </cdr:relSizeAnchor>
</c:userShapes>
</file>

<file path=ppt/drawings/drawing12.xml><?xml version="1.0" encoding="utf-8"?>
<c:userShapes xmlns:c="http://schemas.openxmlformats.org/drawingml/2006/chart">
  <cdr:relSizeAnchor xmlns:cdr="http://schemas.openxmlformats.org/drawingml/2006/chartDrawing">
    <cdr:from>
      <cdr:x>0.02312</cdr:x>
      <cdr:y>0.11028</cdr:y>
    </cdr:from>
    <cdr:to>
      <cdr:x>0.06666</cdr:x>
      <cdr:y>0.76006</cdr:y>
    </cdr:to>
    <cdr:sp macro="" textlink="">
      <cdr:nvSpPr>
        <cdr:cNvPr id="2" name="TextBox 1"/>
        <cdr:cNvSpPr txBox="1"/>
      </cdr:nvSpPr>
      <cdr:spPr>
        <a:xfrm xmlns:a="http://schemas.openxmlformats.org/drawingml/2006/main" rot="16200000">
          <a:off x="-716244" y="1234510"/>
          <a:ext cx="2076454" cy="31228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Distribution of Net Job Gains</a:t>
          </a:r>
          <a:endParaRPr kumimoji="0" lang="en-US" sz="1200" b="1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cdr:txBody>
    </cdr:sp>
  </cdr:relSizeAnchor>
</c:userShapes>
</file>

<file path=ppt/drawings/drawing13.xml><?xml version="1.0" encoding="utf-8"?>
<c:userShapes xmlns:c="http://schemas.openxmlformats.org/drawingml/2006/chart">
  <cdr:relSizeAnchor xmlns:cdr="http://schemas.openxmlformats.org/drawingml/2006/chartDrawing">
    <cdr:from>
      <cdr:x>0.01511</cdr:x>
      <cdr:y>0.02086</cdr:y>
    </cdr:from>
    <cdr:to>
      <cdr:x>0.07753</cdr:x>
      <cdr:y>0.60495</cdr:y>
    </cdr:to>
    <cdr:sp macro="" textlink="">
      <cdr:nvSpPr>
        <cdr:cNvPr id="2" name="TextBox 1"/>
        <cdr:cNvSpPr txBox="1"/>
      </cdr:nvSpPr>
      <cdr:spPr>
        <a:xfrm xmlns:a="http://schemas.openxmlformats.org/drawingml/2006/main" rot="16200000">
          <a:off x="-731039" y="916781"/>
          <a:ext cx="2133600" cy="45243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200" b="1">
              <a:latin typeface="Times New Roman" panose="02020603050405020304" pitchFamily="18" charset="0"/>
              <a:cs typeface="Times New Roman" panose="02020603050405020304" pitchFamily="18" charset="0"/>
            </a:rPr>
            <a:t>Net Change in Number of</a:t>
          </a:r>
        </a:p>
        <a:p xmlns:a="http://schemas.openxmlformats.org/drawingml/2006/main">
          <a:pPr algn="ctr"/>
          <a:r>
            <a:rPr lang="en-US" sz="1200" b="1">
              <a:latin typeface="Times New Roman" panose="02020603050405020304" pitchFamily="18" charset="0"/>
              <a:cs typeface="Times New Roman" panose="02020603050405020304" pitchFamily="18" charset="0"/>
            </a:rPr>
            <a:t>Jobs in</a:t>
          </a:r>
          <a:r>
            <a:rPr lang="en-US" sz="1200" b="1" baseline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1">
              <a:latin typeface="Times New Roman" panose="02020603050405020304" pitchFamily="18" charset="0"/>
              <a:cs typeface="Times New Roman" panose="02020603050405020304" pitchFamily="18" charset="0"/>
            </a:rPr>
            <a:t>Thousands</a:t>
          </a:r>
        </a:p>
      </cdr:txBody>
    </cdr:sp>
  </cdr:relSizeAnchor>
</c:userShapes>
</file>

<file path=ppt/drawings/drawing14.xml><?xml version="1.0" encoding="utf-8"?>
<c:userShapes xmlns:c="http://schemas.openxmlformats.org/drawingml/2006/chart">
  <cdr:relSizeAnchor xmlns:cdr="http://schemas.openxmlformats.org/drawingml/2006/chartDrawing">
    <cdr:from>
      <cdr:x>0.01511</cdr:x>
      <cdr:y>0.02086</cdr:y>
    </cdr:from>
    <cdr:to>
      <cdr:x>0.07753</cdr:x>
      <cdr:y>0.60495</cdr:y>
    </cdr:to>
    <cdr:sp macro="" textlink="">
      <cdr:nvSpPr>
        <cdr:cNvPr id="2" name="TextBox 1"/>
        <cdr:cNvSpPr txBox="1"/>
      </cdr:nvSpPr>
      <cdr:spPr>
        <a:xfrm xmlns:a="http://schemas.openxmlformats.org/drawingml/2006/main" rot="16200000">
          <a:off x="-731039" y="916781"/>
          <a:ext cx="2133600" cy="45243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200" b="1">
              <a:latin typeface="Times New Roman" panose="02020603050405020304" pitchFamily="18" charset="0"/>
              <a:cs typeface="Times New Roman" panose="02020603050405020304" pitchFamily="18" charset="0"/>
            </a:rPr>
            <a:t>Net Change in Number of</a:t>
          </a:r>
        </a:p>
        <a:p xmlns:a="http://schemas.openxmlformats.org/drawingml/2006/main">
          <a:pPr algn="ctr"/>
          <a:r>
            <a:rPr lang="en-US" sz="1200" b="1">
              <a:latin typeface="Times New Roman" panose="02020603050405020304" pitchFamily="18" charset="0"/>
              <a:cs typeface="Times New Roman" panose="02020603050405020304" pitchFamily="18" charset="0"/>
            </a:rPr>
            <a:t>Jobs in</a:t>
          </a:r>
          <a:r>
            <a:rPr lang="en-US" sz="1200" b="1" baseline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200" b="1">
              <a:latin typeface="Times New Roman" panose="02020603050405020304" pitchFamily="18" charset="0"/>
              <a:cs typeface="Times New Roman" panose="02020603050405020304" pitchFamily="18" charset="0"/>
            </a:rPr>
            <a:t>Thousands</a:t>
          </a:r>
        </a:p>
      </cdr:txBody>
    </cdr:sp>
  </cdr:relSizeAnchor>
</c:userShapes>
</file>

<file path=ppt/drawings/drawing15.xml><?xml version="1.0" encoding="utf-8"?>
<c:userShapes xmlns:c="http://schemas.openxmlformats.org/drawingml/2006/chart">
  <cdr:relSizeAnchor xmlns:cdr="http://schemas.openxmlformats.org/drawingml/2006/chartDrawing">
    <cdr:from>
      <cdr:x>0.01494</cdr:x>
      <cdr:y>0.09635</cdr:y>
    </cdr:from>
    <cdr:to>
      <cdr:x>0.07233</cdr:x>
      <cdr:y>0.47135</cdr:y>
    </cdr:to>
    <cdr:sp macro="" textlink="">
      <cdr:nvSpPr>
        <cdr:cNvPr id="2" name="TextBox 1"/>
        <cdr:cNvSpPr txBox="1"/>
      </cdr:nvSpPr>
      <cdr:spPr>
        <a:xfrm xmlns:a="http://schemas.openxmlformats.org/drawingml/2006/main" rot="16200000">
          <a:off x="-263941" y="613985"/>
          <a:ext cx="1028700" cy="3293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 b="1">
              <a:latin typeface="Times New Roman" panose="02020603050405020304" pitchFamily="18" charset="0"/>
              <a:cs typeface="Times New Roman" panose="02020603050405020304" pitchFamily="18" charset="0"/>
            </a:rPr>
            <a:t>Wages</a:t>
          </a:r>
          <a:r>
            <a:rPr lang="en-US" sz="1200" b="1" baseline="0">
              <a:latin typeface="Times New Roman" panose="02020603050405020304" pitchFamily="18" charset="0"/>
              <a:cs typeface="Times New Roman" panose="02020603050405020304" pitchFamily="18" charset="0"/>
            </a:rPr>
            <a:t> ($2004)</a:t>
          </a:r>
          <a:endParaRPr lang="en-US" sz="1200" b="1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0.03386</cdr:x>
      <cdr:y>0.16319</cdr:y>
    </cdr:from>
    <cdr:to>
      <cdr:x>0.09115</cdr:x>
      <cdr:y>0.73264</cdr:y>
    </cdr:to>
    <cdr:sp macro="" textlink="">
      <cdr:nvSpPr>
        <cdr:cNvPr id="3" name="TextBox 1"/>
        <cdr:cNvSpPr txBox="1"/>
      </cdr:nvSpPr>
      <cdr:spPr>
        <a:xfrm xmlns:a="http://schemas.openxmlformats.org/drawingml/2006/main" rot="16200000">
          <a:off x="-438150" y="1071559"/>
          <a:ext cx="1562115" cy="3143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Employment Share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0.03386</cdr:x>
      <cdr:y>0.16319</cdr:y>
    </cdr:from>
    <cdr:to>
      <cdr:x>0.09115</cdr:x>
      <cdr:y>0.73264</cdr:y>
    </cdr:to>
    <cdr:sp macro="" textlink="">
      <cdr:nvSpPr>
        <cdr:cNvPr id="3" name="TextBox 1"/>
        <cdr:cNvSpPr txBox="1"/>
      </cdr:nvSpPr>
      <cdr:spPr>
        <a:xfrm xmlns:a="http://schemas.openxmlformats.org/drawingml/2006/main" rot="16200000">
          <a:off x="-438150" y="1071559"/>
          <a:ext cx="1562115" cy="3143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Employment Share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0.03386</cdr:x>
      <cdr:y>0.16319</cdr:y>
    </cdr:from>
    <cdr:to>
      <cdr:x>0.09115</cdr:x>
      <cdr:y>0.73264</cdr:y>
    </cdr:to>
    <cdr:sp macro="" textlink="">
      <cdr:nvSpPr>
        <cdr:cNvPr id="3" name="TextBox 1"/>
        <cdr:cNvSpPr txBox="1"/>
      </cdr:nvSpPr>
      <cdr:spPr>
        <a:xfrm xmlns:a="http://schemas.openxmlformats.org/drawingml/2006/main" rot="16200000">
          <a:off x="-438150" y="1071559"/>
          <a:ext cx="1562115" cy="3143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Employment Share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0.03386</cdr:x>
      <cdr:y>0.16319</cdr:y>
    </cdr:from>
    <cdr:to>
      <cdr:x>0.09115</cdr:x>
      <cdr:y>0.73264</cdr:y>
    </cdr:to>
    <cdr:sp macro="" textlink="">
      <cdr:nvSpPr>
        <cdr:cNvPr id="4" name="TextBox 1"/>
        <cdr:cNvSpPr txBox="1"/>
      </cdr:nvSpPr>
      <cdr:spPr>
        <a:xfrm xmlns:a="http://schemas.openxmlformats.org/drawingml/2006/main" rot="16200000">
          <a:off x="-438150" y="1071559"/>
          <a:ext cx="1562115" cy="3143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Employment Share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0.03386</cdr:x>
      <cdr:y>0.16319</cdr:y>
    </cdr:from>
    <cdr:to>
      <cdr:x>0.09115</cdr:x>
      <cdr:y>0.73264</cdr:y>
    </cdr:to>
    <cdr:sp macro="" textlink="">
      <cdr:nvSpPr>
        <cdr:cNvPr id="3" name="TextBox 1"/>
        <cdr:cNvSpPr txBox="1"/>
      </cdr:nvSpPr>
      <cdr:spPr>
        <a:xfrm xmlns:a="http://schemas.openxmlformats.org/drawingml/2006/main" rot="16200000">
          <a:off x="-438150" y="1071559"/>
          <a:ext cx="1562115" cy="3143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Employment Share</a:t>
          </a: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0.01781</cdr:x>
      <cdr:y>0.13115</cdr:y>
    </cdr:from>
    <cdr:to>
      <cdr:x>0.06135</cdr:x>
      <cdr:y>0.85246</cdr:y>
    </cdr:to>
    <cdr:sp macro="" textlink="">
      <cdr:nvSpPr>
        <cdr:cNvPr id="2" name="TextBox 1"/>
        <cdr:cNvSpPr txBox="1"/>
      </cdr:nvSpPr>
      <cdr:spPr>
        <a:xfrm xmlns:a="http://schemas.openxmlformats.org/drawingml/2006/main" rot="16200000">
          <a:off x="-866772" y="1414463"/>
          <a:ext cx="2305050" cy="3143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Percent</a:t>
          </a:r>
          <a:r>
            <a:rPr lang="en-US" sz="12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Change in Employment Share</a:t>
          </a:r>
          <a:endParaRPr lang="en-US" sz="1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0.01781</cdr:x>
      <cdr:y>0.13115</cdr:y>
    </cdr:from>
    <cdr:to>
      <cdr:x>0.06135</cdr:x>
      <cdr:y>0.85246</cdr:y>
    </cdr:to>
    <cdr:sp macro="" textlink="">
      <cdr:nvSpPr>
        <cdr:cNvPr id="2" name="TextBox 1"/>
        <cdr:cNvSpPr txBox="1"/>
      </cdr:nvSpPr>
      <cdr:spPr>
        <a:xfrm xmlns:a="http://schemas.openxmlformats.org/drawingml/2006/main" rot="16200000">
          <a:off x="-866772" y="1414463"/>
          <a:ext cx="2305050" cy="3143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Percent</a:t>
          </a:r>
          <a:r>
            <a:rPr lang="en-US" sz="12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Change in Employment Share</a:t>
          </a:r>
          <a:endParaRPr lang="en-US" sz="1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0.01781</cdr:x>
      <cdr:y>0.13115</cdr:y>
    </cdr:from>
    <cdr:to>
      <cdr:x>0.06135</cdr:x>
      <cdr:y>0.85246</cdr:y>
    </cdr:to>
    <cdr:sp macro="" textlink="">
      <cdr:nvSpPr>
        <cdr:cNvPr id="2" name="TextBox 1"/>
        <cdr:cNvSpPr txBox="1"/>
      </cdr:nvSpPr>
      <cdr:spPr>
        <a:xfrm xmlns:a="http://schemas.openxmlformats.org/drawingml/2006/main" rot="16200000">
          <a:off x="-866772" y="1414463"/>
          <a:ext cx="2305050" cy="3143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 b="1">
              <a:latin typeface="Times New Roman" panose="02020603050405020304" pitchFamily="18" charset="0"/>
              <a:cs typeface="Times New Roman" panose="02020603050405020304" pitchFamily="18" charset="0"/>
            </a:rPr>
            <a:t>Percent</a:t>
          </a:r>
          <a:r>
            <a:rPr lang="en-US" sz="1200" b="1" baseline="0">
              <a:latin typeface="Times New Roman" panose="02020603050405020304" pitchFamily="18" charset="0"/>
              <a:cs typeface="Times New Roman" panose="02020603050405020304" pitchFamily="18" charset="0"/>
            </a:rPr>
            <a:t> Change in Employment Share</a:t>
          </a:r>
          <a:endParaRPr lang="en-US" sz="1200" b="1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4D2BA-DBB3-4323-8421-A6264ADFE22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0BB5-0EF7-4E7B-8BA6-7B4CC7D70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4D2BA-DBB3-4323-8421-A6264ADFE22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0BB5-0EF7-4E7B-8BA6-7B4CC7D70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0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4D2BA-DBB3-4323-8421-A6264ADFE22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0BB5-0EF7-4E7B-8BA6-7B4CC7D70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5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4D2BA-DBB3-4323-8421-A6264ADFE22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0BB5-0EF7-4E7B-8BA6-7B4CC7D70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6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4D2BA-DBB3-4323-8421-A6264ADFE22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0BB5-0EF7-4E7B-8BA6-7B4CC7D70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4D2BA-DBB3-4323-8421-A6264ADFE22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0BB5-0EF7-4E7B-8BA6-7B4CC7D70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1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4D2BA-DBB3-4323-8421-A6264ADFE22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0BB5-0EF7-4E7B-8BA6-7B4CC7D70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1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4D2BA-DBB3-4323-8421-A6264ADFE22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0BB5-0EF7-4E7B-8BA6-7B4CC7D70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1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4D2BA-DBB3-4323-8421-A6264ADFE22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0BB5-0EF7-4E7B-8BA6-7B4CC7D70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2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4D2BA-DBB3-4323-8421-A6264ADFE22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0BB5-0EF7-4E7B-8BA6-7B4CC7D70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2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4D2BA-DBB3-4323-8421-A6264ADFE22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0BB5-0EF7-4E7B-8BA6-7B4CC7D70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6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4D2BA-DBB3-4323-8421-A6264ADFE228}" type="datetimeFigureOut">
              <a:rPr lang="en-US" smtClean="0"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D0BB5-0EF7-4E7B-8BA6-7B4CC7D70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9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43000" y="6119336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Employment share in three major industry sectors in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Research Triangle,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1980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2000, and 2013. Source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Authors’ calculations using the US Census and ACS from IPUMS.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9872395"/>
              </p:ext>
            </p:extLst>
          </p:nvPr>
        </p:nvGraphicFramePr>
        <p:xfrm>
          <a:off x="1981200" y="-228600"/>
          <a:ext cx="3657600" cy="2194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6201000"/>
              </p:ext>
            </p:extLst>
          </p:nvPr>
        </p:nvGraphicFramePr>
        <p:xfrm>
          <a:off x="1981200" y="1828800"/>
          <a:ext cx="3657600" cy="2194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1746993"/>
              </p:ext>
            </p:extLst>
          </p:nvPr>
        </p:nvGraphicFramePr>
        <p:xfrm>
          <a:off x="1981200" y="3924776"/>
          <a:ext cx="3657600" cy="2194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1880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1" y="641098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2. High-technology industries employment share in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Research Triangle 1980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1990,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2000. Source: Authors’ calculations using the US Census and ACS from IPUMS.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5595323"/>
              </p:ext>
            </p:extLst>
          </p:nvPr>
        </p:nvGraphicFramePr>
        <p:xfrm>
          <a:off x="990600" y="-381000"/>
          <a:ext cx="54864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2781028"/>
              </p:ext>
            </p:extLst>
          </p:nvPr>
        </p:nvGraphicFramePr>
        <p:xfrm>
          <a:off x="990600" y="1905000"/>
          <a:ext cx="54864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94078"/>
              </p:ext>
            </p:extLst>
          </p:nvPr>
        </p:nvGraphicFramePr>
        <p:xfrm>
          <a:off x="990600" y="4143225"/>
          <a:ext cx="54864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8154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51" y="914400"/>
            <a:ext cx="8845886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90800" y="316468"/>
            <a:ext cx="370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 Industries in the Research Triangle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7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19200" y="6273224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 Percent change in employment share across main occupation groups, 1980-2013. Source: Authors’ calculations using the US Census and ACS from IPUMS.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2342525"/>
              </p:ext>
            </p:extLst>
          </p:nvPr>
        </p:nvGraphicFramePr>
        <p:xfrm>
          <a:off x="1057276" y="0"/>
          <a:ext cx="7172324" cy="319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9008361"/>
              </p:ext>
            </p:extLst>
          </p:nvPr>
        </p:nvGraphicFramePr>
        <p:xfrm>
          <a:off x="1057276" y="3077586"/>
          <a:ext cx="7172324" cy="319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1649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43000" y="6172199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4.  Percent change of employment share in high-tech and non-high-tech industries in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Research Triangle,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1980-2013. Source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Authors’ calculations using the US Census and ACS from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IPUMS.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2974171"/>
              </p:ext>
            </p:extLst>
          </p:nvPr>
        </p:nvGraphicFramePr>
        <p:xfrm>
          <a:off x="1062038" y="-152400"/>
          <a:ext cx="7172324" cy="319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5707233"/>
              </p:ext>
            </p:extLst>
          </p:nvPr>
        </p:nvGraphicFramePr>
        <p:xfrm>
          <a:off x="1062038" y="2976561"/>
          <a:ext cx="7172324" cy="319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1655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143000" y="6299199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5.  Distribution of net job gains in high-tech and non-high-tech industries in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Research Triangle,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1980-2013. Source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Authors’ calculations using the US Census and ACS from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IPUMS.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1756356"/>
              </p:ext>
            </p:extLst>
          </p:nvPr>
        </p:nvGraphicFramePr>
        <p:xfrm>
          <a:off x="981076" y="-36490"/>
          <a:ext cx="7172324" cy="319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726728"/>
              </p:ext>
            </p:extLst>
          </p:nvPr>
        </p:nvGraphicFramePr>
        <p:xfrm>
          <a:off x="985838" y="3128962"/>
          <a:ext cx="7172324" cy="3195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9947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5486399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Net change in number of jobs by occupation group and race and ethnicity in thousands in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Research Triangle,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1980-2013. Note: Eight occupation-group names abbreviated for improved visibility. Source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Authors’ calculations using the US Census and ACS from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IPUMS.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2687585"/>
              </p:ext>
            </p:extLst>
          </p:nvPr>
        </p:nvGraphicFramePr>
        <p:xfrm>
          <a:off x="1271587" y="228600"/>
          <a:ext cx="6600825" cy="5395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531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99822" y="6389509"/>
            <a:ext cx="667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7. Net change in number of jobs by type of industry and occupation group in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Research Triangle,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1980-2013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Note: Eight occupation-group names abbreviated for improved visibility. Source: Authors’ calculations using the US Census and ACS from IPUMS.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9774385"/>
              </p:ext>
            </p:extLst>
          </p:nvPr>
        </p:nvGraphicFramePr>
        <p:xfrm>
          <a:off x="914400" y="76200"/>
          <a:ext cx="7086600" cy="3044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9851216"/>
              </p:ext>
            </p:extLst>
          </p:nvPr>
        </p:nvGraphicFramePr>
        <p:xfrm>
          <a:off x="962025" y="3300413"/>
          <a:ext cx="7086600" cy="3044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6995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0" y="355878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8. Wages ($2004) for Anglo and Hispanic workers by occupation group in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Research Triangle,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Note: Eight occupation-group names abbreviated for improved visibility. Source: Authors’ calculations using the US Census and ACS from IPUMS.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8207350"/>
              </p:ext>
            </p:extLst>
          </p:nvPr>
        </p:nvGraphicFramePr>
        <p:xfrm>
          <a:off x="1676400" y="26577"/>
          <a:ext cx="5738813" cy="3502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1850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440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A Johnston</dc:creator>
  <cp:lastModifiedBy>Evan A Johnston</cp:lastModifiedBy>
  <cp:revision>46</cp:revision>
  <dcterms:created xsi:type="dcterms:W3CDTF">2015-08-25T19:49:43Z</dcterms:created>
  <dcterms:modified xsi:type="dcterms:W3CDTF">2015-12-04T20:15:59Z</dcterms:modified>
</cp:coreProperties>
</file>