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5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8853-5B97-4C17-B18B-AEF62E337A85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650E-D8D0-4BD0-AB1E-BB3499EA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5230"/>
              </p:ext>
            </p:extLst>
          </p:nvPr>
        </p:nvGraphicFramePr>
        <p:xfrm>
          <a:off x="838200" y="685800"/>
          <a:ext cx="7315200" cy="3978469"/>
        </p:xfrm>
        <a:graphic>
          <a:graphicData uri="http://schemas.openxmlformats.org/drawingml/2006/table">
            <a:tbl>
              <a:tblPr firstRow="1" firstCol="1" bandRow="1"/>
              <a:tblGrid>
                <a:gridCol w="3013865"/>
                <a:gridCol w="819298"/>
                <a:gridCol w="927573"/>
                <a:gridCol w="895377"/>
                <a:gridCol w="804674"/>
                <a:gridCol w="854413"/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Table 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593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Employment Share by Major Occupation Groups in </a:t>
                      </a:r>
                      <a:r>
                        <a:rPr lang="en-US" sz="1400" b="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 Research Triangle,</a:t>
                      </a:r>
                      <a:r>
                        <a:rPr lang="en-US" sz="1400" b="0" i="1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400" b="0" i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1980-2013</a:t>
                      </a:r>
                      <a:endParaRPr lang="en-US" sz="1400" b="0" i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Employment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Share 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(%)</a:t>
                      </a:r>
                      <a:endParaRPr lang="en-US" sz="1200" b="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1980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1990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2000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2005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2013</a:t>
                      </a:r>
                      <a:endParaRPr lang="en-US" sz="1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8912" marR="88912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Managers/Professionals/Technicians/Finance/Public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Safety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40.25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49.86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53.04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57.31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Production/Craft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Transportation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Construction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Mechanics/Mining/Agriculture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Machine Operators/Assemblers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Clerical/Retail Sales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21.83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Low-Skill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Services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Source: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Census and ACS from IPUMS.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856449"/>
              </p:ext>
            </p:extLst>
          </p:nvPr>
        </p:nvGraphicFramePr>
        <p:xfrm>
          <a:off x="609600" y="381000"/>
          <a:ext cx="7825918" cy="4016312"/>
        </p:xfrm>
        <a:graphic>
          <a:graphicData uri="http://schemas.openxmlformats.org/drawingml/2006/table">
            <a:tbl>
              <a:tblPr firstRow="1" firstCol="1" bandRow="1"/>
              <a:tblGrid>
                <a:gridCol w="3810000"/>
                <a:gridCol w="1295400"/>
                <a:gridCol w="1524000"/>
                <a:gridCol w="609600"/>
                <a:gridCol w="586918"/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Table 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Changes in Employment, Mean Hourly Wages ($2004), and Percent of College Graduates by Major Occupation Groups in </a:t>
                      </a:r>
                      <a:r>
                        <a:rPr lang="en-US" sz="14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Research Triangle, </a:t>
                      </a:r>
                      <a:r>
                        <a:rPr lang="en-US" sz="14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1980-2013</a:t>
                      </a:r>
                      <a:endParaRPr lang="en-US" sz="1400" b="0" i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6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Change in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Employment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1980-2013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Change in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Wages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1980-2013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College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Graduates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Managers/Professionals/Technicians/Finance/Public Safety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56.65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74.18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Production/Craft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57.41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33.69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Transportation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38.65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Construction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9.95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Mechanics/Mining/Agriculture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48.01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15.96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Machine Operators/Assemblers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73.70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Clerical/Retail Sales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16.43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32.72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Low-Skill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Services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47.74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Source: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Census and ACS from IPUMS.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7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80330"/>
              </p:ext>
            </p:extLst>
          </p:nvPr>
        </p:nvGraphicFramePr>
        <p:xfrm>
          <a:off x="381000" y="152400"/>
          <a:ext cx="8305799" cy="4558984"/>
        </p:xfrm>
        <a:graphic>
          <a:graphicData uri="http://schemas.openxmlformats.org/drawingml/2006/table">
            <a:tbl>
              <a:tblPr firstRow="1" firstCol="1" bandRow="1"/>
              <a:tblGrid>
                <a:gridCol w="2156791"/>
                <a:gridCol w="556591"/>
                <a:gridCol w="765313"/>
                <a:gridCol w="940905"/>
                <a:gridCol w="171450"/>
                <a:gridCol w="666750"/>
                <a:gridCol w="990600"/>
                <a:gridCol w="914400"/>
                <a:gridCol w="1142999"/>
              </a:tblGrid>
              <a:tr h="0">
                <a:tc grid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9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Real Hourly Wages (2004$) in the High-Technology and Non-High-Technology Industries Across Major Occupation Groups in </a:t>
                      </a: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the Research Triangle1980</a:t>
                      </a:r>
                      <a:r>
                        <a:rPr lang="en-US" sz="1400" b="0" i="1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400" b="0" i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031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Major Occupation Groups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Change in Wage Gap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1980-2013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-High 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Inter-Industry Wage Gap </a:t>
                      </a: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 Tech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Inter-Industry Wage Gap </a:t>
                      </a: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Managers/Professionals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Technicians/Finance/Public Safety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$18.97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$14.45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$4.52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$29.74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$19.63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$10.10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$5.58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Production/Craft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$15.89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$12.27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$3.62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$19.42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$11.36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$8.06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$4.44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Transportation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$12.59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$8.99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$3.60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$10.41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$10.29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$0.12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-$3.48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$14.45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$11.20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$3.26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$22.75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$10.07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$12.68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$9.43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Mechanics/Mining/Agriculture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$15.77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$10.88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$4.89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$16.99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$11.82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$5.17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$0.28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Machine Operators/Assemblers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$10.80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$9.43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$1.38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$11.79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$9.25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$2.54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$1.16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Clerical/Retail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$11.53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$10.30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$1.23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$16.98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$11.74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$5.24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$4.02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Low-Skill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$11.86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$7.24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$4.62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$11.80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$7.84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$3.96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-$0.66</a:t>
                      </a:r>
                    </a:p>
                  </a:txBody>
                  <a:tcPr marL="45720" marR="4572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Source: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Authors’ calculations using the US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Census and ACS from IPUMS.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2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90407"/>
              </p:ext>
            </p:extLst>
          </p:nvPr>
        </p:nvGraphicFramePr>
        <p:xfrm>
          <a:off x="990600" y="609600"/>
          <a:ext cx="7159752" cy="2279524"/>
        </p:xfrm>
        <a:graphic>
          <a:graphicData uri="http://schemas.openxmlformats.org/drawingml/2006/table">
            <a:tbl>
              <a:tblPr firstRow="1" firstCol="1" bandRow="1"/>
              <a:tblGrid>
                <a:gridCol w="1479205"/>
                <a:gridCol w="1765595"/>
                <a:gridCol w="1228613"/>
                <a:gridCol w="998069"/>
                <a:gridCol w="1688270"/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Education Levels of Workers in </a:t>
                      </a: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the Research Triangle (2013</a:t>
                      </a:r>
                      <a:r>
                        <a:rPr lang="en-US" sz="1400" b="0" i="1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i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Race/Ethnicity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Less than High School Graduate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High School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Graduate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Some College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College Graduate and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Beyond</a:t>
                      </a:r>
                      <a:r>
                        <a:rPr lang="en-US" sz="1200" b="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baseline="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n-US" sz="1200" b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b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Anglos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Hispanics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18.7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Asians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66.9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African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Americans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41.6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Others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</a:t>
                      </a:r>
                      <a:endParaRPr lang="en-US" sz="12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6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448</Words>
  <Application>Microsoft Office PowerPoint</Application>
  <PresentationFormat>On-screen Show (4:3)</PresentationFormat>
  <Paragraphs>220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22</cp:revision>
  <cp:lastPrinted>2015-09-11T16:25:44Z</cp:lastPrinted>
  <dcterms:created xsi:type="dcterms:W3CDTF">2015-08-25T20:47:03Z</dcterms:created>
  <dcterms:modified xsi:type="dcterms:W3CDTF">2015-12-04T19:56:44Z</dcterms:modified>
</cp:coreProperties>
</file>