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4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5.xml" ContentType="application/vnd.openxmlformats-officedocument.presentationml.notesSlide+xml"/>
  <Override PartName="/ppt/charts/chart15.xml" ContentType="application/vnd.openxmlformats-officedocument.drawingml.chart+xml"/>
  <Override PartName="/ppt/notesSlides/notesSlide6.xml" ContentType="application/vnd.openxmlformats-officedocument.presentationml.notesSlid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5" r:id="rId2"/>
    <p:sldId id="266" r:id="rId3"/>
    <p:sldId id="259" r:id="rId4"/>
    <p:sldId id="267" r:id="rId5"/>
    <p:sldId id="261" r:id="rId6"/>
    <p:sldId id="264" r:id="rId7"/>
    <p:sldId id="260" r:id="rId8"/>
    <p:sldId id="263" r:id="rId9"/>
    <p:sldId id="280" r:id="rId10"/>
    <p:sldId id="281" r:id="rId11"/>
    <p:sldId id="282" r:id="rId12"/>
    <p:sldId id="283" r:id="rId13"/>
    <p:sldId id="284" r:id="rId14"/>
    <p:sldId id="262" r:id="rId15"/>
    <p:sldId id="268" r:id="rId16"/>
    <p:sldId id="269" r:id="rId17"/>
    <p:sldId id="277" r:id="rId18"/>
    <p:sldId id="270" r:id="rId19"/>
    <p:sldId id="276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87375" autoAdjust="0"/>
  </p:normalViewPr>
  <p:slideViewPr>
    <p:cSldViewPr>
      <p:cViewPr varScale="1">
        <p:scale>
          <a:sx n="79" d="100"/>
          <a:sy n="79" d="100"/>
        </p:scale>
        <p:origin x="-2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eaj628\Documents\StataData\Employment%20and%20Ethnicity\Paper%20Files%20-%20Research%20Triangle\figure%201\fig1%20graphical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mployment%20and%20Gender\Research%20Triangle\gfigure%204\genderB_0%20graphical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mployment%20and%20Gender\gfigure%206%20and%207\genderD%20graphica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mployment%20and%20Gender\gfigure%206%20and%207\genderD%20graphical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mployment%20and%20Gender\gfigure%202%20and%203\gender2_2%20graphical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mployment%20and%20Gender\gfigure%202%20and%203\gender2_2%20graphical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mployment%20and%20Gender\gfigure%205\gender5_1_2%20graphical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mployment%20and%20Gender\gfigure%206\genderD%20graphical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mployment%20and%20Gender\gfigure%206\genderD%20graphical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mployment%20and%20Gender\gfigure%206\genderD%20graphica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eaj628\Documents\StataData\Employment%20and%20Ethnicity\Paper%20Files%20-%20Research%20Triangle\figure%201\fig1%20graphical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C:\Users\eaj628\Documents\StataData\Employment%20and%20Ethnicity\Paper%20Files%20-%20Research%20Triangle\figure%201\fig1%20graphical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mployment%20and%20Gender\Research%20Triangle\gfigure%202%20and%203\gender2_2%20graphic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mployment%20and%20Gender\Research%20Triangle\gfigure%202%20and%203\gender2_2%20graphic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mployment%20and%20Gender\Research%20Triangle\gfigure%202%20and%203\gender2_2%20graphica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mployment%20and%20Gender\Research%20Triangle\gfigure%202%20and%203\gender2_2%20graphica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mployment%20and%20Gender\Research%20Triangle\gfigure%204\genderB_0%20graphical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mployment%20and%20Gender\Research%20Triangle\gfigure%204\genderB_0%20graphic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(a) 1980</a:t>
            </a:r>
          </a:p>
        </c:rich>
      </c:tx>
      <c:layout>
        <c:manualLayout>
          <c:xMode val="edge"/>
          <c:yMode val="edge"/>
          <c:x val="0.30076315460567427"/>
          <c:y val="0.8518518518518518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063492063492064"/>
          <c:y val="6.4846529600466607E-2"/>
          <c:w val="0.51391476065491815"/>
          <c:h val="0.74945902595508895"/>
        </c:manualLayout>
      </c:layout>
      <c:pieChart>
        <c:varyColors val="1"/>
        <c:ser>
          <c:idx val="0"/>
          <c:order val="0"/>
          <c:tx>
            <c:strRef>
              <c:f>Sheet1!$G$1</c:f>
              <c:strCache>
                <c:ptCount val="1"/>
                <c:pt idx="0">
                  <c:v>pwrkhrs_80</c:v>
                </c:pt>
              </c:strCache>
            </c:strRef>
          </c:tx>
          <c:explosion val="1"/>
          <c:dPt>
            <c:idx val="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Sheet1!$F$2:$F$4</c:f>
              <c:strCache>
                <c:ptCount val="3"/>
                <c:pt idx="0">
                  <c:v>Government</c:v>
                </c:pt>
                <c:pt idx="1">
                  <c:v>High-Tech Industries</c:v>
                </c:pt>
                <c:pt idx="2">
                  <c:v>Non-High-Tech Industries</c:v>
                </c:pt>
              </c:strCache>
            </c:strRef>
          </c:cat>
          <c:val>
            <c:numRef>
              <c:f>Sheet1!$G$2:$G$4</c:f>
              <c:numCache>
                <c:formatCode>0.00%</c:formatCode>
                <c:ptCount val="3"/>
                <c:pt idx="0">
                  <c:v>0.24818669251150904</c:v>
                </c:pt>
                <c:pt idx="1">
                  <c:v>0.15631489850029723</c:v>
                </c:pt>
                <c:pt idx="2">
                  <c:v>0.59549840898819373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357580302462204"/>
          <c:y val="0.2873745990084573"/>
          <c:w val="0.30568350831146113"/>
          <c:h val="0.40777376786235059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2">
    <c:autoUpdate val="0"/>
  </c:externalData>
  <c:userShapes r:id="rId3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 dirty="0"/>
              <a:t>(c</a:t>
            </a:r>
            <a:r>
              <a:rPr lang="en-US" sz="1200" b="0" dirty="0" smtClean="0"/>
              <a:t>) Females</a:t>
            </a:r>
            <a:endParaRPr lang="en-US" sz="1200" b="0" dirty="0"/>
          </a:p>
        </c:rich>
      </c:tx>
      <c:layout>
        <c:manualLayout>
          <c:xMode val="edge"/>
          <c:yMode val="edge"/>
          <c:x val="0.43687256224446103"/>
          <c:y val="0.9171974522293000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644685039370079"/>
          <c:y val="3.5497005182044551E-2"/>
          <c:w val="0.54581652393052404"/>
          <c:h val="0.72772790343882199"/>
        </c:manualLayout>
      </c:layout>
      <c:lineChart>
        <c:grouping val="standard"/>
        <c:varyColors val="0"/>
        <c:ser>
          <c:idx val="0"/>
          <c:order val="0"/>
          <c:tx>
            <c:strRef>
              <c:f>Sheet1!$X$12</c:f>
              <c:strCache>
                <c:ptCount val="1"/>
                <c:pt idx="0">
                  <c:v>Mangement and Related Occupations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</c:spPr>
          </c:marker>
          <c:cat>
            <c:numRef>
              <c:f>Sheet1!$Y$3:$AC$3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Sheet1!$Y$12:$AC$12</c:f>
              <c:numCache>
                <c:formatCode>0.00</c:formatCode>
                <c:ptCount val="5"/>
                <c:pt idx="0">
                  <c:v>100</c:v>
                </c:pt>
                <c:pt idx="1">
                  <c:v>126.23044825884928</c:v>
                </c:pt>
                <c:pt idx="2">
                  <c:v>151.86392924623735</c:v>
                </c:pt>
                <c:pt idx="3">
                  <c:v>165.20005044208418</c:v>
                </c:pt>
                <c:pt idx="4">
                  <c:v>158.70332277475811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Sheet1!$X$13</c:f>
              <c:strCache>
                <c:ptCount val="1"/>
                <c:pt idx="0">
                  <c:v>Blue-Collar Middle-Skill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</c:spPr>
          </c:marker>
          <c:cat>
            <c:numRef>
              <c:f>Sheet1!$Y$3:$AC$3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Sheet1!$Y$13:$AC$13</c:f>
              <c:numCache>
                <c:formatCode>0.00</c:formatCode>
                <c:ptCount val="5"/>
                <c:pt idx="0">
                  <c:v>100</c:v>
                </c:pt>
                <c:pt idx="1">
                  <c:v>120.18848801829283</c:v>
                </c:pt>
                <c:pt idx="2">
                  <c:v>127.28043554895139</c:v>
                </c:pt>
                <c:pt idx="3">
                  <c:v>123.6067591642219</c:v>
                </c:pt>
                <c:pt idx="4">
                  <c:v>114.55733634873413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Sheet1!$X$14</c:f>
              <c:strCache>
                <c:ptCount val="1"/>
                <c:pt idx="0">
                  <c:v>Clerical/Retail Sales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</c:spPr>
          </c:marker>
          <c:cat>
            <c:numRef>
              <c:f>Sheet1!$Y$3:$AC$3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Sheet1!$Y$14:$AC$14</c:f>
              <c:numCache>
                <c:formatCode>0.00</c:formatCode>
                <c:ptCount val="5"/>
                <c:pt idx="0">
                  <c:v>100</c:v>
                </c:pt>
                <c:pt idx="1">
                  <c:v>117.51592331699143</c:v>
                </c:pt>
                <c:pt idx="2">
                  <c:v>135.9768406494141</c:v>
                </c:pt>
                <c:pt idx="3">
                  <c:v>135.51571263158795</c:v>
                </c:pt>
                <c:pt idx="4">
                  <c:v>123.11285636545209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Sheet1!$X$15</c:f>
              <c:strCache>
                <c:ptCount val="1"/>
                <c:pt idx="0">
                  <c:v>Low-Skill Services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7"/>
            <c:spPr>
              <a:solidFill>
                <a:schemeClr val="accent4"/>
              </a:solidFill>
            </c:spPr>
          </c:marker>
          <c:cat>
            <c:numRef>
              <c:f>Sheet1!$Y$3:$AC$3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Sheet1!$Y$15:$AC$15</c:f>
              <c:numCache>
                <c:formatCode>0.00</c:formatCode>
                <c:ptCount val="5"/>
                <c:pt idx="0">
                  <c:v>100</c:v>
                </c:pt>
                <c:pt idx="1">
                  <c:v>123.82923773321315</c:v>
                </c:pt>
                <c:pt idx="2">
                  <c:v>135.69733263982681</c:v>
                </c:pt>
                <c:pt idx="3">
                  <c:v>132.02075996527574</c:v>
                </c:pt>
                <c:pt idx="4">
                  <c:v>116.59569439824075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828160"/>
        <c:axId val="205017024"/>
      </c:lineChart>
      <c:catAx>
        <c:axId val="52828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crossAx val="205017024"/>
        <c:crosses val="autoZero"/>
        <c:auto val="1"/>
        <c:lblAlgn val="ctr"/>
        <c:lblOffset val="100"/>
        <c:noMultiLvlLbl val="0"/>
      </c:catAx>
      <c:valAx>
        <c:axId val="205017024"/>
        <c:scaling>
          <c:orientation val="minMax"/>
          <c:max val="210"/>
          <c:min val="7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50"/>
                </a:pPr>
                <a:r>
                  <a:rPr lang="en-US" sz="1050"/>
                  <a:t>Real Hourly Wage Index</a:t>
                </a:r>
              </a:p>
              <a:p>
                <a:pPr>
                  <a:defRPr sz="1050"/>
                </a:pPr>
                <a:r>
                  <a:rPr lang="en-US" sz="1050"/>
                  <a:t>1980=100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cross"/>
        <c:tickLblPos val="nextTo"/>
        <c:crossAx val="52828160"/>
        <c:crosses val="autoZero"/>
        <c:crossBetween val="between"/>
        <c:majorUnit val="20"/>
        <c:minorUnit val="10"/>
      </c:valAx>
    </c:plotArea>
    <c:legend>
      <c:legendPos val="r"/>
      <c:layout>
        <c:manualLayout>
          <c:xMode val="edge"/>
          <c:yMode val="edge"/>
          <c:x val="0.67699787526559196"/>
          <c:y val="0.216799237674909"/>
          <c:w val="0.30440991751031116"/>
          <c:h val="0.52762926927127796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(a) High-Tech Industries</a:t>
            </a:r>
          </a:p>
        </c:rich>
      </c:tx>
      <c:layout>
        <c:manualLayout>
          <c:xMode val="edge"/>
          <c:yMode val="edge"/>
          <c:x val="0.341280256634587"/>
          <c:y val="0.9251234941786119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066910906969999"/>
          <c:y val="3.4213769053516203E-2"/>
          <c:w val="0.57317949839603399"/>
          <c:h val="0.41401734994393302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Sheet2!$I$33</c:f>
              <c:strCache>
                <c:ptCount val="1"/>
                <c:pt idx="0">
                  <c:v>Net Gain Males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sz="10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-4.7311867706677502E-3"/>
                </c:manualLayout>
              </c:layout>
              <c:spPr/>
              <c:txPr>
                <a:bodyPr/>
                <a:lstStyle/>
                <a:p>
                  <a:pPr>
                    <a:defRPr sz="10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2.62054507337526E-3"/>
                  <c:y val="4.83438689882075E-3"/>
                </c:manualLayout>
              </c:layout>
              <c:spPr/>
              <c:txPr>
                <a:bodyPr/>
                <a:lstStyle/>
                <a:p>
                  <a:pPr>
                    <a:defRPr sz="10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6.355279533720259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Sheet2!$H$34:$H$37</c:f>
              <c:strCache>
                <c:ptCount val="4"/>
                <c:pt idx="0">
                  <c:v>Managers and related occupations</c:v>
                </c:pt>
                <c:pt idx="1">
                  <c:v>Blue-Collar Middle-Skill</c:v>
                </c:pt>
                <c:pt idx="2">
                  <c:v>Clerical/Retail Sales</c:v>
                </c:pt>
                <c:pt idx="3">
                  <c:v>Low-Skill Services</c:v>
                </c:pt>
              </c:strCache>
            </c:strRef>
          </c:cat>
          <c:val>
            <c:numRef>
              <c:f>Sheet2!$I$34:$I$37</c:f>
              <c:numCache>
                <c:formatCode>0.0%</c:formatCode>
                <c:ptCount val="4"/>
                <c:pt idx="0">
                  <c:v>0.49320258524626698</c:v>
                </c:pt>
                <c:pt idx="1">
                  <c:v>7.6213824063166596E-2</c:v>
                </c:pt>
                <c:pt idx="2">
                  <c:v>9.8061065299754904E-2</c:v>
                </c:pt>
                <c:pt idx="3">
                  <c:v>8.9146422999777204E-5</c:v>
                </c:pt>
              </c:numCache>
            </c:numRef>
          </c:val>
        </c:ser>
        <c:ser>
          <c:idx val="0"/>
          <c:order val="1"/>
          <c:tx>
            <c:strRef>
              <c:f>Sheet2!$J$33</c:f>
              <c:strCache>
                <c:ptCount val="1"/>
                <c:pt idx="0">
                  <c:v>Net Gain Females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dLbl>
              <c:idx val="2"/>
              <c:layout>
                <c:manualLayout>
                  <c:x val="2.62054507337526E-3"/>
                  <c:y val="8.5948763446822699E-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9.6085542702037805E-17"/>
                  <c:y val="-1.986279003856920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Sheet2!$H$34:$H$37</c:f>
              <c:strCache>
                <c:ptCount val="4"/>
                <c:pt idx="0">
                  <c:v>Managers and related occupations</c:v>
                </c:pt>
                <c:pt idx="1">
                  <c:v>Blue-Collar Middle-Skill</c:v>
                </c:pt>
                <c:pt idx="2">
                  <c:v>Clerical/Retail Sales</c:v>
                </c:pt>
                <c:pt idx="3">
                  <c:v>Low-Skill Services</c:v>
                </c:pt>
              </c:strCache>
            </c:strRef>
          </c:cat>
          <c:val>
            <c:numRef>
              <c:f>Sheet2!$J$34:$J$37</c:f>
              <c:numCache>
                <c:formatCode>0.0%</c:formatCode>
                <c:ptCount val="4"/>
                <c:pt idx="0">
                  <c:v>0.249616352001019</c:v>
                </c:pt>
                <c:pt idx="1">
                  <c:v>4.90305326498774E-4</c:v>
                </c:pt>
                <c:pt idx="2">
                  <c:v>7.9709637365086503E-2</c:v>
                </c:pt>
                <c:pt idx="3">
                  <c:v>2.6170842752077398E-3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53628672"/>
        <c:axId val="151184512"/>
      </c:barChart>
      <c:catAx>
        <c:axId val="1536286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000"/>
            </a:pPr>
            <a:endParaRPr lang="en-US"/>
          </a:p>
        </c:txPr>
        <c:crossAx val="151184512"/>
        <c:crosses val="autoZero"/>
        <c:auto val="1"/>
        <c:lblAlgn val="ctr"/>
        <c:lblOffset val="100"/>
        <c:noMultiLvlLbl val="0"/>
      </c:catAx>
      <c:valAx>
        <c:axId val="151184512"/>
        <c:scaling>
          <c:orientation val="minMax"/>
          <c:max val="0.8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Percent Net Change</a:t>
                </a:r>
              </a:p>
              <a:p>
                <a:pPr>
                  <a:defRPr sz="1000"/>
                </a:pPr>
                <a:r>
                  <a:rPr lang="en-US" sz="1000"/>
                  <a:t>in Number of Jobs</a:t>
                </a:r>
              </a:p>
            </c:rich>
          </c:tx>
          <c:layout>
            <c:manualLayout>
              <c:xMode val="edge"/>
              <c:yMode val="edge"/>
              <c:x val="3.1512776704798698E-2"/>
              <c:y val="5.5555863615639599E-2"/>
            </c:manualLayout>
          </c:layout>
          <c:overlay val="0"/>
        </c:title>
        <c:numFmt formatCode="0%" sourceLinked="0"/>
        <c:majorTickMark val="out"/>
        <c:minorTickMark val="cross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53628672"/>
        <c:crosses val="autoZero"/>
        <c:crossBetween val="between"/>
        <c:majorUnit val="0.2"/>
        <c:minorUnit val="0.05"/>
      </c:valAx>
    </c:plotArea>
    <c:legend>
      <c:legendPos val="r"/>
      <c:layout>
        <c:manualLayout>
          <c:xMode val="edge"/>
          <c:yMode val="edge"/>
          <c:x val="0.76171032866174804"/>
          <c:y val="0.30139212351977102"/>
          <c:w val="0.222566400898001"/>
          <c:h val="0.15112811602775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(b) Non-High-Tech Industries</a:t>
            </a:r>
          </a:p>
        </c:rich>
      </c:tx>
      <c:layout>
        <c:manualLayout>
          <c:xMode val="edge"/>
          <c:yMode val="edge"/>
          <c:x val="0.31350247885680999"/>
          <c:y val="0.9208499899051080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066910906969999"/>
          <c:y val="3.4213769053516203E-2"/>
          <c:w val="0.57317949839603399"/>
          <c:h val="0.41401734994393302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Sheet2!$I$33</c:f>
              <c:strCache>
                <c:ptCount val="1"/>
                <c:pt idx="0">
                  <c:v>Net Gain Males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sz="10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-4.7311867706677502E-3"/>
                </c:manualLayout>
              </c:layout>
              <c:spPr/>
              <c:txPr>
                <a:bodyPr/>
                <a:lstStyle/>
                <a:p>
                  <a:pPr>
                    <a:defRPr sz="10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2.62054507337526E-3"/>
                  <c:y val="-2.9903392357645401E-3"/>
                </c:manualLayout>
              </c:layout>
              <c:spPr/>
              <c:txPr>
                <a:bodyPr/>
                <a:lstStyle/>
                <a:p>
                  <a:pPr>
                    <a:defRPr sz="10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5.2410901467505296E-3"/>
                  <c:y val="2.9573768067724599E-3"/>
                </c:manualLayout>
              </c:layout>
              <c:spPr/>
              <c:txPr>
                <a:bodyPr/>
                <a:lstStyle/>
                <a:p>
                  <a:pPr>
                    <a:defRPr sz="10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Sheet2!$H$41:$H$44</c:f>
              <c:strCache>
                <c:ptCount val="4"/>
                <c:pt idx="0">
                  <c:v>Managers and related occupations</c:v>
                </c:pt>
                <c:pt idx="1">
                  <c:v>Blue-Collar Middle-Skill</c:v>
                </c:pt>
                <c:pt idx="2">
                  <c:v>Clerical/Retail Sales</c:v>
                </c:pt>
                <c:pt idx="3">
                  <c:v>Low-Skill Services</c:v>
                </c:pt>
              </c:strCache>
            </c:strRef>
          </c:cat>
          <c:val>
            <c:numRef>
              <c:f>Sheet2!$I$41:$I$44</c:f>
              <c:numCache>
                <c:formatCode>0.0%</c:formatCode>
                <c:ptCount val="4"/>
                <c:pt idx="0">
                  <c:v>0.19312088299809299</c:v>
                </c:pt>
                <c:pt idx="1">
                  <c:v>0.141218782349358</c:v>
                </c:pt>
                <c:pt idx="2">
                  <c:v>6.9942848773928104E-2</c:v>
                </c:pt>
                <c:pt idx="3">
                  <c:v>9.3572234556353995E-2</c:v>
                </c:pt>
              </c:numCache>
            </c:numRef>
          </c:val>
        </c:ser>
        <c:ser>
          <c:idx val="0"/>
          <c:order val="1"/>
          <c:tx>
            <c:strRef>
              <c:f>Sheet2!$J$33</c:f>
              <c:strCache>
                <c:ptCount val="1"/>
                <c:pt idx="0">
                  <c:v>Net Gain Females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dLbl>
              <c:idx val="2"/>
              <c:layout>
                <c:manualLayout>
                  <c:x val="2.62054507337526E-3"/>
                  <c:y val="8.5948763446822699E-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3.611388365186749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Sheet2!$H$41:$H$44</c:f>
              <c:strCache>
                <c:ptCount val="4"/>
                <c:pt idx="0">
                  <c:v>Managers and related occupations</c:v>
                </c:pt>
                <c:pt idx="1">
                  <c:v>Blue-Collar Middle-Skill</c:v>
                </c:pt>
                <c:pt idx="2">
                  <c:v>Clerical/Retail Sales</c:v>
                </c:pt>
                <c:pt idx="3">
                  <c:v>Low-Skill Services</c:v>
                </c:pt>
              </c:strCache>
            </c:strRef>
          </c:cat>
          <c:val>
            <c:numRef>
              <c:f>Sheet2!$J$41:$J$44</c:f>
              <c:numCache>
                <c:formatCode>0.0%</c:formatCode>
                <c:ptCount val="4"/>
                <c:pt idx="0">
                  <c:v>0.23770183503034001</c:v>
                </c:pt>
                <c:pt idx="1">
                  <c:v>2.30668606102566E-2</c:v>
                </c:pt>
                <c:pt idx="2">
                  <c:v>0.10235461719995601</c:v>
                </c:pt>
                <c:pt idx="3">
                  <c:v>0.13902193848171501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53630720"/>
        <c:axId val="151186240"/>
      </c:barChart>
      <c:catAx>
        <c:axId val="1536307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000"/>
            </a:pPr>
            <a:endParaRPr lang="en-US"/>
          </a:p>
        </c:txPr>
        <c:crossAx val="151186240"/>
        <c:crosses val="autoZero"/>
        <c:auto val="1"/>
        <c:lblAlgn val="ctr"/>
        <c:lblOffset val="100"/>
        <c:noMultiLvlLbl val="0"/>
      </c:catAx>
      <c:valAx>
        <c:axId val="151186240"/>
        <c:scaling>
          <c:orientation val="minMax"/>
          <c:max val="0.8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Percent Net Change</a:t>
                </a:r>
              </a:p>
              <a:p>
                <a:pPr>
                  <a:defRPr sz="1000"/>
                </a:pPr>
                <a:r>
                  <a:rPr lang="en-US" sz="1000"/>
                  <a:t>in Number of Jobs</a:t>
                </a:r>
              </a:p>
            </c:rich>
          </c:tx>
          <c:layout>
            <c:manualLayout>
              <c:xMode val="edge"/>
              <c:yMode val="edge"/>
              <c:x val="3.1512776704798698E-2"/>
              <c:y val="5.5555863615639599E-2"/>
            </c:manualLayout>
          </c:layout>
          <c:overlay val="0"/>
        </c:title>
        <c:numFmt formatCode="0%" sourceLinked="0"/>
        <c:majorTickMark val="out"/>
        <c:minorTickMark val="cross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53630720"/>
        <c:crosses val="autoZero"/>
        <c:crossBetween val="between"/>
        <c:majorUnit val="0.2"/>
        <c:minorUnit val="0.05"/>
      </c:valAx>
    </c:plotArea>
    <c:legend>
      <c:legendPos val="r"/>
      <c:layout>
        <c:manualLayout>
          <c:xMode val="edge"/>
          <c:yMode val="edge"/>
          <c:x val="0.76171032866174804"/>
          <c:y val="0.30139212351977102"/>
          <c:w val="0.222566400898001"/>
          <c:h val="0.15112811602775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 dirty="0"/>
              <a:t>(a</a:t>
            </a:r>
            <a:r>
              <a:rPr lang="en-US" sz="1400" b="0" dirty="0" smtClean="0"/>
              <a:t>) Males</a:t>
            </a:r>
            <a:endParaRPr lang="en-US" sz="1400" b="0" dirty="0"/>
          </a:p>
        </c:rich>
      </c:tx>
      <c:layout>
        <c:manualLayout>
          <c:xMode val="edge"/>
          <c:yMode val="edge"/>
          <c:x val="0.38475095785440599"/>
          <c:y val="0.89659140243154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5067125230036"/>
          <c:y val="7.7388960477269897E-2"/>
          <c:w val="0.54310209068694004"/>
          <c:h val="0.70576532507897705"/>
        </c:manualLayout>
      </c:layout>
      <c:lineChart>
        <c:grouping val="standard"/>
        <c:varyColors val="0"/>
        <c:ser>
          <c:idx val="0"/>
          <c:order val="0"/>
          <c:tx>
            <c:strRef>
              <c:f>Sheet2!$I$28</c:f>
              <c:strCache>
                <c:ptCount val="1"/>
                <c:pt idx="0">
                  <c:v>Managers and related occupations</c:v>
                </c:pt>
              </c:strCache>
            </c:strRef>
          </c:tx>
          <c:cat>
            <c:numRef>
              <c:f>Sheet2!$J$27:$N$27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Sheet2!$J$28:$N$28</c:f>
              <c:numCache>
                <c:formatCode>0.0%</c:formatCode>
                <c:ptCount val="5"/>
                <c:pt idx="0">
                  <c:v>0.43763155313937901</c:v>
                </c:pt>
                <c:pt idx="1">
                  <c:v>0.49780531752162899</c:v>
                </c:pt>
                <c:pt idx="2">
                  <c:v>0.49781938785606</c:v>
                </c:pt>
                <c:pt idx="3">
                  <c:v>0.505875083189672</c:v>
                </c:pt>
                <c:pt idx="4">
                  <c:v>0.49797376197934501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Sheet2!$I$29</c:f>
              <c:strCache>
                <c:ptCount val="1"/>
                <c:pt idx="0">
                  <c:v>Blue-Collar Middle-Skill</c:v>
                </c:pt>
              </c:strCache>
            </c:strRef>
          </c:tx>
          <c:cat>
            <c:numRef>
              <c:f>Sheet2!$J$27:$N$27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Sheet2!$J$29:$N$29</c:f>
              <c:numCache>
                <c:formatCode>0.0%</c:formatCode>
                <c:ptCount val="5"/>
                <c:pt idx="0">
                  <c:v>0.34892467165097402</c:v>
                </c:pt>
                <c:pt idx="1">
                  <c:v>0.27313670098033299</c:v>
                </c:pt>
                <c:pt idx="2">
                  <c:v>0.277362135521526</c:v>
                </c:pt>
                <c:pt idx="3">
                  <c:v>0.27856720260335799</c:v>
                </c:pt>
                <c:pt idx="4">
                  <c:v>0.26899415405382698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Sheet2!$I$30</c:f>
              <c:strCache>
                <c:ptCount val="1"/>
                <c:pt idx="0">
                  <c:v>Clerical/Retail Sales</c:v>
                </c:pt>
              </c:strCache>
            </c:strRef>
          </c:tx>
          <c:cat>
            <c:numRef>
              <c:f>Sheet2!$J$27:$N$27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Sheet2!$J$30:$N$30</c:f>
              <c:numCache>
                <c:formatCode>0.0%</c:formatCode>
                <c:ptCount val="5"/>
                <c:pt idx="0">
                  <c:v>0.13615615247857399</c:v>
                </c:pt>
                <c:pt idx="1">
                  <c:v>0.14573595020067101</c:v>
                </c:pt>
                <c:pt idx="2">
                  <c:v>0.14850658261501801</c:v>
                </c:pt>
                <c:pt idx="3">
                  <c:v>0.13303581606307099</c:v>
                </c:pt>
                <c:pt idx="4">
                  <c:v>0.125983659506747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Sheet2!$I$31</c:f>
              <c:strCache>
                <c:ptCount val="1"/>
                <c:pt idx="0">
                  <c:v>Low-Skill Services</c:v>
                </c:pt>
              </c:strCache>
            </c:strRef>
          </c:tx>
          <c:cat>
            <c:numRef>
              <c:f>Sheet2!$J$27:$N$27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Sheet2!$J$31:$N$31</c:f>
              <c:numCache>
                <c:formatCode>0.0%</c:formatCode>
                <c:ptCount val="5"/>
                <c:pt idx="0">
                  <c:v>7.7287622731073896E-2</c:v>
                </c:pt>
                <c:pt idx="1">
                  <c:v>8.3322031297367705E-2</c:v>
                </c:pt>
                <c:pt idx="2">
                  <c:v>7.6311894007396797E-2</c:v>
                </c:pt>
                <c:pt idx="3">
                  <c:v>8.2521898143899097E-2</c:v>
                </c:pt>
                <c:pt idx="4">
                  <c:v>0.107048424460081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854464"/>
        <c:axId val="151187968"/>
      </c:lineChart>
      <c:catAx>
        <c:axId val="153854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1187968"/>
        <c:crosses val="autoZero"/>
        <c:auto val="1"/>
        <c:lblAlgn val="ctr"/>
        <c:lblOffset val="100"/>
        <c:noMultiLvlLbl val="0"/>
      </c:catAx>
      <c:valAx>
        <c:axId val="151187968"/>
        <c:scaling>
          <c:orientation val="minMax"/>
          <c:max val="0.6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Employment Share</a:t>
                </a:r>
              </a:p>
            </c:rich>
          </c:tx>
          <c:layout/>
          <c:overlay val="0"/>
        </c:title>
        <c:numFmt formatCode="0.0%" sourceLinked="1"/>
        <c:majorTickMark val="out"/>
        <c:minorTickMark val="none"/>
        <c:tickLblPos val="nextTo"/>
        <c:crossAx val="153854464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68391634235375798"/>
          <c:y val="0.19606377524006"/>
          <c:w val="0.28926373427459501"/>
          <c:h val="0.474307696282665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 dirty="0"/>
              <a:t>(b</a:t>
            </a:r>
            <a:r>
              <a:rPr lang="en-US" sz="1400" b="0" dirty="0" smtClean="0"/>
              <a:t>) Females</a:t>
            </a:r>
            <a:endParaRPr lang="en-US" sz="1400" b="0" dirty="0"/>
          </a:p>
        </c:rich>
      </c:tx>
      <c:layout>
        <c:manualLayout>
          <c:xMode val="edge"/>
          <c:yMode val="edge"/>
          <c:x val="0.38475095785440599"/>
          <c:y val="0.89659140243154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5067125230036"/>
          <c:y val="7.7388960477269897E-2"/>
          <c:w val="0.54310209068694004"/>
          <c:h val="0.70576532507897705"/>
        </c:manualLayout>
      </c:layout>
      <c:lineChart>
        <c:grouping val="standard"/>
        <c:varyColors val="0"/>
        <c:ser>
          <c:idx val="0"/>
          <c:order val="0"/>
          <c:tx>
            <c:strRef>
              <c:f>Sheet2!$I$36</c:f>
              <c:strCache>
                <c:ptCount val="1"/>
                <c:pt idx="0">
                  <c:v>Managers and related occupations</c:v>
                </c:pt>
              </c:strCache>
            </c:strRef>
          </c:tx>
          <c:cat>
            <c:numRef>
              <c:f>Sheet2!$J$27:$N$27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Sheet2!$J$36:$N$36</c:f>
              <c:numCache>
                <c:formatCode>0.0%</c:formatCode>
                <c:ptCount val="5"/>
                <c:pt idx="0">
                  <c:v>0.35098142871699001</c:v>
                </c:pt>
                <c:pt idx="1">
                  <c:v>0.46135886034289803</c:v>
                </c:pt>
                <c:pt idx="2">
                  <c:v>0.485073531714031</c:v>
                </c:pt>
                <c:pt idx="3">
                  <c:v>0.50711524084877901</c:v>
                </c:pt>
                <c:pt idx="4">
                  <c:v>0.51097847399212204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Sheet2!$I$37</c:f>
              <c:strCache>
                <c:ptCount val="1"/>
                <c:pt idx="0">
                  <c:v>Blue-Collar Middle-Skill</c:v>
                </c:pt>
              </c:strCache>
            </c:strRef>
          </c:tx>
          <c:cat>
            <c:numRef>
              <c:f>Sheet2!$J$27:$N$27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Sheet2!$J$37:$N$37</c:f>
              <c:numCache>
                <c:formatCode>0.0%</c:formatCode>
                <c:ptCount val="5"/>
                <c:pt idx="0">
                  <c:v>8.3327489285798195E-2</c:v>
                </c:pt>
                <c:pt idx="1">
                  <c:v>5.9977820611602402E-2</c:v>
                </c:pt>
                <c:pt idx="2">
                  <c:v>7.2483874949158006E-2</c:v>
                </c:pt>
                <c:pt idx="3">
                  <c:v>5.1758912062786003E-2</c:v>
                </c:pt>
                <c:pt idx="4">
                  <c:v>4.7620983799190997E-2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Sheet2!$I$38</c:f>
              <c:strCache>
                <c:ptCount val="1"/>
                <c:pt idx="0">
                  <c:v>Clerical/Retail Sales</c:v>
                </c:pt>
              </c:strCache>
            </c:strRef>
          </c:tx>
          <c:cat>
            <c:numRef>
              <c:f>Sheet2!$J$27:$N$27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Sheet2!$J$38:$N$38</c:f>
              <c:numCache>
                <c:formatCode>0.0%</c:formatCode>
                <c:ptCount val="5"/>
                <c:pt idx="0">
                  <c:v>0.433296797723214</c:v>
                </c:pt>
                <c:pt idx="1">
                  <c:v>0.355960538006515</c:v>
                </c:pt>
                <c:pt idx="2">
                  <c:v>0.31883191020539398</c:v>
                </c:pt>
                <c:pt idx="3">
                  <c:v>0.29708671502866202</c:v>
                </c:pt>
                <c:pt idx="4">
                  <c:v>0.26150297998247302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Sheet2!$I$39</c:f>
              <c:strCache>
                <c:ptCount val="1"/>
                <c:pt idx="0">
                  <c:v>Low-Skill Services</c:v>
                </c:pt>
              </c:strCache>
            </c:strRef>
          </c:tx>
          <c:cat>
            <c:numRef>
              <c:f>Sheet2!$J$27:$N$27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Sheet2!$J$39:$N$39</c:f>
              <c:numCache>
                <c:formatCode>0.0%</c:formatCode>
                <c:ptCount val="5"/>
                <c:pt idx="0">
                  <c:v>0.13239428427399799</c:v>
                </c:pt>
                <c:pt idx="1">
                  <c:v>0.12270278103898501</c:v>
                </c:pt>
                <c:pt idx="2">
                  <c:v>0.123610683131417</c:v>
                </c:pt>
                <c:pt idx="3">
                  <c:v>0.14403913205977301</c:v>
                </c:pt>
                <c:pt idx="4">
                  <c:v>0.179897562226215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854976"/>
        <c:axId val="151189696"/>
      </c:lineChart>
      <c:catAx>
        <c:axId val="153854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1189696"/>
        <c:crosses val="autoZero"/>
        <c:auto val="1"/>
        <c:lblAlgn val="ctr"/>
        <c:lblOffset val="100"/>
        <c:noMultiLvlLbl val="0"/>
      </c:catAx>
      <c:valAx>
        <c:axId val="151189696"/>
        <c:scaling>
          <c:orientation val="minMax"/>
          <c:max val="0.6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Employment Share</a:t>
                </a:r>
              </a:p>
            </c:rich>
          </c:tx>
          <c:layout/>
          <c:overlay val="0"/>
        </c:title>
        <c:numFmt formatCode="0.0%" sourceLinked="1"/>
        <c:majorTickMark val="out"/>
        <c:minorTickMark val="none"/>
        <c:tickLblPos val="nextTo"/>
        <c:crossAx val="153854976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68391634235375798"/>
          <c:y val="0.19606377524006"/>
          <c:w val="0.28926373427459501"/>
          <c:h val="0.474307696282665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31602299712499"/>
          <c:y val="0.13246500437445299"/>
          <c:w val="0.54315769395104696"/>
          <c:h val="0.70146009526586905"/>
        </c:manualLayout>
      </c:layout>
      <c:lineChart>
        <c:grouping val="standard"/>
        <c:varyColors val="0"/>
        <c:ser>
          <c:idx val="1"/>
          <c:order val="0"/>
          <c:tx>
            <c:strRef>
              <c:f>Sheet1!$I$30:$J$30</c:f>
              <c:strCache>
                <c:ptCount val="1"/>
                <c:pt idx="0">
                  <c:v>Males: 4 Years of College or more</c:v>
                </c:pt>
              </c:strCache>
            </c:strRef>
          </c:tx>
          <c:cat>
            <c:numRef>
              <c:f>Sheet1!$K$28:$O$28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Sheet1!$K$30:$O$30</c:f>
              <c:numCache>
                <c:formatCode>0.0%</c:formatCode>
                <c:ptCount val="5"/>
                <c:pt idx="0">
                  <c:v>0.379098973460824</c:v>
                </c:pt>
                <c:pt idx="1">
                  <c:v>0.35928806826029702</c:v>
                </c:pt>
                <c:pt idx="2">
                  <c:v>0.39130413755535398</c:v>
                </c:pt>
                <c:pt idx="3">
                  <c:v>0.39752540223911997</c:v>
                </c:pt>
                <c:pt idx="4">
                  <c:v>0.372724587453162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Sheet1!$I$32:$J$32</c:f>
              <c:strCache>
                <c:ptCount val="1"/>
                <c:pt idx="0">
                  <c:v>Females: 4 Years of College or more</c:v>
                </c:pt>
              </c:strCache>
            </c:strRef>
          </c:tx>
          <c:cat>
            <c:numRef>
              <c:f>Sheet1!$K$28:$O$28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Sheet1!$K$32:$O$32</c:f>
              <c:numCache>
                <c:formatCode>0.0%</c:formatCode>
                <c:ptCount val="5"/>
                <c:pt idx="0">
                  <c:v>0.18783314704687701</c:v>
                </c:pt>
                <c:pt idx="1">
                  <c:v>0.22083135109445001</c:v>
                </c:pt>
                <c:pt idx="2">
                  <c:v>0.25304680183508599</c:v>
                </c:pt>
                <c:pt idx="3">
                  <c:v>0.25765814409329801</c:v>
                </c:pt>
                <c:pt idx="4">
                  <c:v>0.30492974884247098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Sheet1!$I$29:$J$29</c:f>
              <c:strCache>
                <c:ptCount val="1"/>
                <c:pt idx="0">
                  <c:v>Males: Less than 4 Years of College</c:v>
                </c:pt>
              </c:strCache>
            </c:strRef>
          </c:tx>
          <c:cat>
            <c:numRef>
              <c:f>Sheet1!$K$28:$O$28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Sheet1!$K$29:$O$29</c:f>
              <c:numCache>
                <c:formatCode>0.0%</c:formatCode>
                <c:ptCount val="5"/>
                <c:pt idx="0">
                  <c:v>0.26479606603183498</c:v>
                </c:pt>
                <c:pt idx="1">
                  <c:v>0.23076183469685199</c:v>
                </c:pt>
                <c:pt idx="2">
                  <c:v>0.20350583702584199</c:v>
                </c:pt>
                <c:pt idx="3">
                  <c:v>0.20911339123894301</c:v>
                </c:pt>
                <c:pt idx="4">
                  <c:v>0.18872467232921999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Sheet1!$I$31:$J$31</c:f>
              <c:strCache>
                <c:ptCount val="1"/>
                <c:pt idx="0">
                  <c:v>Females: Less than 4 Years of College</c:v>
                </c:pt>
              </c:strCache>
            </c:strRef>
          </c:tx>
          <c:cat>
            <c:numRef>
              <c:f>Sheet1!$K$28:$O$28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Sheet1!$K$31:$O$31</c:f>
              <c:numCache>
                <c:formatCode>0.0%</c:formatCode>
                <c:ptCount val="5"/>
                <c:pt idx="0">
                  <c:v>0.16827181346046399</c:v>
                </c:pt>
                <c:pt idx="1">
                  <c:v>0.189118745948401</c:v>
                </c:pt>
                <c:pt idx="2">
                  <c:v>0.15214322358371801</c:v>
                </c:pt>
                <c:pt idx="3">
                  <c:v>0.135703062428639</c:v>
                </c:pt>
                <c:pt idx="4">
                  <c:v>0.13362099137514699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857536"/>
        <c:axId val="154026560"/>
      </c:lineChart>
      <c:catAx>
        <c:axId val="153857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4026560"/>
        <c:crosses val="autoZero"/>
        <c:auto val="1"/>
        <c:lblAlgn val="ctr"/>
        <c:lblOffset val="100"/>
        <c:noMultiLvlLbl val="0"/>
      </c:catAx>
      <c:valAx>
        <c:axId val="154026560"/>
        <c:scaling>
          <c:orientation val="minMax"/>
          <c:max val="0.4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Employment Share</a:t>
                </a:r>
              </a:p>
            </c:rich>
          </c:tx>
          <c:layout>
            <c:manualLayout>
              <c:xMode val="edge"/>
              <c:yMode val="edge"/>
              <c:x val="2.6329833770778702E-2"/>
              <c:y val="0.31223048507825402"/>
            </c:manualLayout>
          </c:layout>
          <c:overlay val="0"/>
        </c:title>
        <c:numFmt formatCode="0.0%" sourceLinked="1"/>
        <c:majorTickMark val="out"/>
        <c:minorTickMark val="none"/>
        <c:tickLblPos val="nextTo"/>
        <c:crossAx val="153857536"/>
        <c:crosses val="autoZero"/>
        <c:crossBetween val="between"/>
        <c:majorUnit val="0.05"/>
      </c:valAx>
    </c:plotArea>
    <c:legend>
      <c:legendPos val="r"/>
      <c:layout>
        <c:manualLayout>
          <c:xMode val="edge"/>
          <c:yMode val="edge"/>
          <c:x val="0.70843358969663595"/>
          <c:y val="0.27957859434237398"/>
          <c:w val="0.2796616047994"/>
          <c:h val="0.33100879751142198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(b)</a:t>
            </a:r>
          </a:p>
        </c:rich>
      </c:tx>
      <c:layout>
        <c:manualLayout>
          <c:xMode val="edge"/>
          <c:yMode val="edge"/>
          <c:x val="0.42689710661167302"/>
          <c:y val="0.8725845410628020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512498437695299"/>
          <c:y val="3.4213769053516203E-2"/>
          <c:w val="0.59565382452193505"/>
          <c:h val="0.43817185895241401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Sheet1!$M$2</c:f>
              <c:strCache>
                <c:ptCount val="1"/>
                <c:pt idx="0">
                  <c:v>Non-High-Tech Industry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Sheet1!$G$3:$G$6</c:f>
              <c:strCache>
                <c:ptCount val="4"/>
                <c:pt idx="0">
                  <c:v>Managers and related occupations</c:v>
                </c:pt>
                <c:pt idx="1">
                  <c:v>Blue-Collar Middle-Skill</c:v>
                </c:pt>
                <c:pt idx="2">
                  <c:v>Clerical/Retail Sales</c:v>
                </c:pt>
                <c:pt idx="3">
                  <c:v>Low-Skill Services</c:v>
                </c:pt>
              </c:strCache>
            </c:strRef>
          </c:cat>
          <c:val>
            <c:numRef>
              <c:f>Sheet1!$M$3:$M$6</c:f>
              <c:numCache>
                <c:formatCode>General</c:formatCode>
                <c:ptCount val="4"/>
                <c:pt idx="0">
                  <c:v>116039</c:v>
                </c:pt>
                <c:pt idx="1">
                  <c:v>84853</c:v>
                </c:pt>
                <c:pt idx="2">
                  <c:v>42026</c:v>
                </c:pt>
                <c:pt idx="3">
                  <c:v>56224</c:v>
                </c:pt>
              </c:numCache>
            </c:numRef>
          </c:val>
        </c:ser>
        <c:ser>
          <c:idx val="0"/>
          <c:order val="1"/>
          <c:tx>
            <c:strRef>
              <c:f>Sheet1!$L$2</c:f>
              <c:strCache>
                <c:ptCount val="1"/>
                <c:pt idx="0">
                  <c:v>High-Tech Industry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Sheet1!$G$3:$G$6</c:f>
              <c:strCache>
                <c:ptCount val="4"/>
                <c:pt idx="0">
                  <c:v>Managers and related occupations</c:v>
                </c:pt>
                <c:pt idx="1">
                  <c:v>Blue-Collar Middle-Skill</c:v>
                </c:pt>
                <c:pt idx="2">
                  <c:v>Clerical/Retail Sales</c:v>
                </c:pt>
                <c:pt idx="3">
                  <c:v>Low-Skill Services</c:v>
                </c:pt>
              </c:strCache>
            </c:strRef>
          </c:cat>
          <c:val>
            <c:numRef>
              <c:f>Sheet1!$L$3:$L$6</c:f>
              <c:numCache>
                <c:formatCode>General</c:formatCode>
                <c:ptCount val="4"/>
                <c:pt idx="0">
                  <c:v>77455</c:v>
                </c:pt>
                <c:pt idx="1">
                  <c:v>11969</c:v>
                </c:pt>
                <c:pt idx="2">
                  <c:v>15400</c:v>
                </c:pt>
                <c:pt idx="3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101248"/>
        <c:axId val="154029440"/>
      </c:barChart>
      <c:catAx>
        <c:axId val="1541012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050"/>
            </a:pPr>
            <a:endParaRPr lang="en-US"/>
          </a:p>
        </c:txPr>
        <c:crossAx val="154029440"/>
        <c:crosses val="autoZero"/>
        <c:auto val="1"/>
        <c:lblAlgn val="ctr"/>
        <c:lblOffset val="100"/>
        <c:noMultiLvlLbl val="0"/>
      </c:catAx>
      <c:valAx>
        <c:axId val="154029440"/>
        <c:scaling>
          <c:orientation val="minMax"/>
          <c:max val="200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Net Change in Number</a:t>
                </a:r>
              </a:p>
              <a:p>
                <a:pPr>
                  <a:defRPr sz="1000"/>
                </a:pPr>
                <a:r>
                  <a:rPr lang="en-US" sz="1000"/>
                  <a:t> of Jobs (Thousands)</a:t>
                </a:r>
              </a:p>
            </c:rich>
          </c:tx>
          <c:layout>
            <c:manualLayout>
              <c:xMode val="edge"/>
              <c:yMode val="edge"/>
              <c:x val="4.3492375953005903E-2"/>
              <c:y val="4.3549583475978497E-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54101248"/>
        <c:crosses val="autoZero"/>
        <c:crossBetween val="between"/>
        <c:majorUnit val="25000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75998828271466101"/>
          <c:y val="0.21889240747080499"/>
          <c:w val="0.222566400898001"/>
          <c:h val="0.22155065123901799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(c)</a:t>
            </a:r>
          </a:p>
        </c:rich>
      </c:tx>
      <c:layout>
        <c:manualLayout>
          <c:xMode val="edge"/>
          <c:yMode val="edge"/>
          <c:x val="0.42689710661167302"/>
          <c:y val="0.88466183574879198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512498437695299"/>
          <c:y val="3.4213769053516203E-2"/>
          <c:w val="0.59565382452193505"/>
          <c:h val="0.395901327551447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Sheet1!$M$10</c:f>
              <c:strCache>
                <c:ptCount val="1"/>
                <c:pt idx="0">
                  <c:v>Non-High-Tech Industry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Sheet1!$G$11:$G$14</c:f>
              <c:strCache>
                <c:ptCount val="4"/>
                <c:pt idx="0">
                  <c:v>Managers and related occupations</c:v>
                </c:pt>
                <c:pt idx="1">
                  <c:v>Blue-Collar Middle-Skill</c:v>
                </c:pt>
                <c:pt idx="2">
                  <c:v>Clerical/Retail Sales</c:v>
                </c:pt>
                <c:pt idx="3">
                  <c:v>Low-Skill Services</c:v>
                </c:pt>
              </c:strCache>
            </c:strRef>
          </c:cat>
          <c:val>
            <c:numRef>
              <c:f>Sheet1!$M$11:$M$14</c:f>
              <c:numCache>
                <c:formatCode>General</c:formatCode>
                <c:ptCount val="4"/>
                <c:pt idx="0">
                  <c:v>142826</c:v>
                </c:pt>
                <c:pt idx="1">
                  <c:v>13860</c:v>
                </c:pt>
                <c:pt idx="2">
                  <c:v>61501</c:v>
                </c:pt>
                <c:pt idx="3">
                  <c:v>83533</c:v>
                </c:pt>
              </c:numCache>
            </c:numRef>
          </c:val>
        </c:ser>
        <c:ser>
          <c:idx val="1"/>
          <c:order val="1"/>
          <c:tx>
            <c:strRef>
              <c:f>Sheet1!$L$10</c:f>
              <c:strCache>
                <c:ptCount val="1"/>
                <c:pt idx="0">
                  <c:v>High-Tech Industry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Sheet1!$G$11:$G$14</c:f>
              <c:strCache>
                <c:ptCount val="4"/>
                <c:pt idx="0">
                  <c:v>Managers and related occupations</c:v>
                </c:pt>
                <c:pt idx="1">
                  <c:v>Blue-Collar Middle-Skill</c:v>
                </c:pt>
                <c:pt idx="2">
                  <c:v>Clerical/Retail Sales</c:v>
                </c:pt>
                <c:pt idx="3">
                  <c:v>Low-Skill Services</c:v>
                </c:pt>
              </c:strCache>
            </c:strRef>
          </c:cat>
          <c:val>
            <c:numRef>
              <c:f>Sheet1!$L$11:$L$14</c:f>
              <c:numCache>
                <c:formatCode>General</c:formatCode>
                <c:ptCount val="4"/>
                <c:pt idx="0">
                  <c:v>39201</c:v>
                </c:pt>
                <c:pt idx="1">
                  <c:v>77</c:v>
                </c:pt>
                <c:pt idx="2">
                  <c:v>12518</c:v>
                </c:pt>
                <c:pt idx="3">
                  <c:v>411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101760"/>
        <c:axId val="154031168"/>
      </c:barChart>
      <c:catAx>
        <c:axId val="1541017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050"/>
            </a:pPr>
            <a:endParaRPr lang="en-US"/>
          </a:p>
        </c:txPr>
        <c:crossAx val="154031168"/>
        <c:crosses val="autoZero"/>
        <c:auto val="1"/>
        <c:lblAlgn val="ctr"/>
        <c:lblOffset val="100"/>
        <c:noMultiLvlLbl val="0"/>
      </c:catAx>
      <c:valAx>
        <c:axId val="154031168"/>
        <c:scaling>
          <c:orientation val="minMax"/>
          <c:max val="200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Net Change in Number</a:t>
                </a:r>
              </a:p>
              <a:p>
                <a:pPr>
                  <a:defRPr sz="1000"/>
                </a:pPr>
                <a:r>
                  <a:rPr lang="en-US" sz="1000"/>
                  <a:t> of Jobs (Thousands)</a:t>
                </a:r>
              </a:p>
            </c:rich>
          </c:tx>
          <c:layout>
            <c:manualLayout>
              <c:xMode val="edge"/>
              <c:yMode val="edge"/>
              <c:x val="4.5476502937132901E-2"/>
              <c:y val="1.0393605690593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54101760"/>
        <c:crosses val="autoZero"/>
        <c:crossBetween val="between"/>
        <c:majorUnit val="25000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75998828271466101"/>
          <c:y val="0.21285376012780999"/>
          <c:w val="0.222566400898001"/>
          <c:h val="0.22155065123901799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(a)</a:t>
            </a:r>
          </a:p>
        </c:rich>
      </c:tx>
      <c:layout>
        <c:manualLayout>
          <c:xMode val="edge"/>
          <c:yMode val="edge"/>
          <c:x val="0.42689710661167302"/>
          <c:y val="0.8725845410628020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512498437695299"/>
          <c:y val="3.4213769053516203E-2"/>
          <c:w val="0.59565382452193505"/>
          <c:h val="0.432133211609417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Sheet1!$AD$2</c:f>
              <c:strCache>
                <c:ptCount val="1"/>
                <c:pt idx="0">
                  <c:v>Non-High-Tech Industry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Sheet1!$X$3:$X$6</c:f>
              <c:strCache>
                <c:ptCount val="4"/>
                <c:pt idx="0">
                  <c:v>Managers and related occupations</c:v>
                </c:pt>
                <c:pt idx="1">
                  <c:v>Blue-Collar Middle-Skill</c:v>
                </c:pt>
                <c:pt idx="2">
                  <c:v>Clerical/Retail Sales</c:v>
                </c:pt>
                <c:pt idx="3">
                  <c:v>Low-Skill Services</c:v>
                </c:pt>
              </c:strCache>
            </c:strRef>
          </c:cat>
          <c:val>
            <c:numRef>
              <c:f>Sheet1!$AD$3:$AD$6</c:f>
              <c:numCache>
                <c:formatCode>General</c:formatCode>
                <c:ptCount val="4"/>
                <c:pt idx="0">
                  <c:v>258865</c:v>
                </c:pt>
                <c:pt idx="1">
                  <c:v>98713</c:v>
                </c:pt>
                <c:pt idx="2">
                  <c:v>103527</c:v>
                </c:pt>
                <c:pt idx="3">
                  <c:v>139757</c:v>
                </c:pt>
              </c:numCache>
            </c:numRef>
          </c:val>
        </c:ser>
        <c:ser>
          <c:idx val="1"/>
          <c:order val="1"/>
          <c:tx>
            <c:strRef>
              <c:f>Sheet1!$AC$2</c:f>
              <c:strCache>
                <c:ptCount val="1"/>
                <c:pt idx="0">
                  <c:v>High-Tech Industry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Sheet1!$X$3:$X$6</c:f>
              <c:strCache>
                <c:ptCount val="4"/>
                <c:pt idx="0">
                  <c:v>Managers and related occupations</c:v>
                </c:pt>
                <c:pt idx="1">
                  <c:v>Blue-Collar Middle-Skill</c:v>
                </c:pt>
                <c:pt idx="2">
                  <c:v>Clerical/Retail Sales</c:v>
                </c:pt>
                <c:pt idx="3">
                  <c:v>Low-Skill Services</c:v>
                </c:pt>
              </c:strCache>
            </c:strRef>
          </c:cat>
          <c:val>
            <c:numRef>
              <c:f>Sheet1!$AC$3:$AC$6</c:f>
              <c:numCache>
                <c:formatCode>General</c:formatCode>
                <c:ptCount val="4"/>
                <c:pt idx="0">
                  <c:v>116656</c:v>
                </c:pt>
                <c:pt idx="1">
                  <c:v>12046</c:v>
                </c:pt>
                <c:pt idx="2">
                  <c:v>27918</c:v>
                </c:pt>
                <c:pt idx="3">
                  <c:v>425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102272"/>
        <c:axId val="154032896"/>
      </c:barChart>
      <c:catAx>
        <c:axId val="1541022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050"/>
            </a:pPr>
            <a:endParaRPr lang="en-US"/>
          </a:p>
        </c:txPr>
        <c:crossAx val="154032896"/>
        <c:crosses val="autoZero"/>
        <c:auto val="1"/>
        <c:lblAlgn val="ctr"/>
        <c:lblOffset val="100"/>
        <c:noMultiLvlLbl val="0"/>
      </c:catAx>
      <c:valAx>
        <c:axId val="154032896"/>
        <c:scaling>
          <c:orientation val="minMax"/>
          <c:max val="400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Net Change in Number</a:t>
                </a:r>
              </a:p>
              <a:p>
                <a:pPr>
                  <a:defRPr sz="1000"/>
                </a:pPr>
                <a:r>
                  <a:rPr lang="en-US" sz="1000"/>
                  <a:t> of Jobs (Thousands)</a:t>
                </a:r>
              </a:p>
            </c:rich>
          </c:tx>
          <c:layout>
            <c:manualLayout>
              <c:xMode val="edge"/>
              <c:yMode val="edge"/>
              <c:x val="4.5476502937132901E-2"/>
              <c:y val="1.6432253033588199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54102272"/>
        <c:crosses val="autoZero"/>
        <c:crossBetween val="between"/>
        <c:majorUnit val="50000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75998828271466101"/>
          <c:y val="0.21889240747080499"/>
          <c:w val="0.222566400898001"/>
          <c:h val="0.22155065123901799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US" sz="1200"/>
              <a:t>(b) 2000</a:t>
            </a:r>
          </a:p>
        </c:rich>
      </c:tx>
      <c:layout>
        <c:manualLayout>
          <c:xMode val="edge"/>
          <c:yMode val="edge"/>
          <c:x val="0.30076315460567427"/>
          <c:y val="0.8518518518518518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063492063492064"/>
          <c:y val="6.4846529600466607E-2"/>
          <c:w val="0.51391476065491815"/>
          <c:h val="0.74945902595508895"/>
        </c:manualLayout>
      </c:layout>
      <c:pieChart>
        <c:varyColors val="1"/>
        <c:ser>
          <c:idx val="0"/>
          <c:order val="0"/>
          <c:tx>
            <c:strRef>
              <c:f>Sheet1!$H$1</c:f>
              <c:strCache>
                <c:ptCount val="1"/>
                <c:pt idx="0">
                  <c:v>pwrkhrs_00</c:v>
                </c:pt>
              </c:strCache>
            </c:strRef>
          </c:tx>
          <c:explosion val="1"/>
          <c:dPt>
            <c:idx val="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Sheet1!$F$2:$F$4</c:f>
              <c:strCache>
                <c:ptCount val="3"/>
                <c:pt idx="0">
                  <c:v>Government</c:v>
                </c:pt>
                <c:pt idx="1">
                  <c:v>High-Tech Industries</c:v>
                </c:pt>
                <c:pt idx="2">
                  <c:v>Non-High-Tech Industries</c:v>
                </c:pt>
              </c:strCache>
            </c:strRef>
          </c:cat>
          <c:val>
            <c:numRef>
              <c:f>Sheet1!$H$2:$H$4</c:f>
              <c:numCache>
                <c:formatCode>0.00%</c:formatCode>
                <c:ptCount val="3"/>
                <c:pt idx="0">
                  <c:v>0.16445845621562236</c:v>
                </c:pt>
                <c:pt idx="1">
                  <c:v>0.24565896915514793</c:v>
                </c:pt>
                <c:pt idx="2">
                  <c:v>0.58988257462922966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357580302462204"/>
          <c:y val="0.2873745990084573"/>
          <c:w val="0.30568350831146113"/>
          <c:h val="0.40777376786235059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US" sz="1200"/>
              <a:t>(c) 2013</a:t>
            </a:r>
          </a:p>
        </c:rich>
      </c:tx>
      <c:layout>
        <c:manualLayout>
          <c:xMode val="edge"/>
          <c:yMode val="edge"/>
          <c:x val="0.30076315460567427"/>
          <c:y val="0.8518518518518518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063492063492064"/>
          <c:y val="6.4846529600466607E-2"/>
          <c:w val="0.51391476065491815"/>
          <c:h val="0.74945902595508895"/>
        </c:manualLayout>
      </c:layout>
      <c:pieChart>
        <c:varyColors val="1"/>
        <c:ser>
          <c:idx val="0"/>
          <c:order val="0"/>
          <c:tx>
            <c:strRef>
              <c:f>Sheet1!$I$1</c:f>
              <c:strCache>
                <c:ptCount val="1"/>
                <c:pt idx="0">
                  <c:v>pwrkhrs_13</c:v>
                </c:pt>
              </c:strCache>
            </c:strRef>
          </c:tx>
          <c:explosion val="1"/>
          <c:dPt>
            <c:idx val="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Sheet1!$F$2:$F$4</c:f>
              <c:strCache>
                <c:ptCount val="3"/>
                <c:pt idx="0">
                  <c:v>Government</c:v>
                </c:pt>
                <c:pt idx="1">
                  <c:v>High-Tech Industries</c:v>
                </c:pt>
                <c:pt idx="2">
                  <c:v>Non-High-Tech Industries</c:v>
                </c:pt>
              </c:strCache>
            </c:strRef>
          </c:cat>
          <c:val>
            <c:numRef>
              <c:f>Sheet1!$I$2:$I$4</c:f>
              <c:numCache>
                <c:formatCode>0.00%</c:formatCode>
                <c:ptCount val="3"/>
                <c:pt idx="0">
                  <c:v>0.16391706083023397</c:v>
                </c:pt>
                <c:pt idx="1">
                  <c:v>0.21829730815895948</c:v>
                </c:pt>
                <c:pt idx="2">
                  <c:v>0.61778563101080652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357580302462204"/>
          <c:y val="0.2873745990084573"/>
          <c:w val="0.30568350831146113"/>
          <c:h val="0.39041265675123948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 dirty="0"/>
              <a:t>(b</a:t>
            </a:r>
            <a:r>
              <a:rPr lang="en-US" sz="1200" b="0" dirty="0" smtClean="0"/>
              <a:t>) Males</a:t>
            </a:r>
            <a:endParaRPr lang="en-US" sz="1200" b="0" dirty="0"/>
          </a:p>
        </c:rich>
      </c:tx>
      <c:layout>
        <c:manualLayout>
          <c:xMode val="edge"/>
          <c:yMode val="edge"/>
          <c:x val="0.38475095785440599"/>
          <c:y val="0.89659140243154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5067125230036"/>
          <c:y val="7.7388960477269897E-2"/>
          <c:w val="0.54310209068694004"/>
          <c:h val="0.70576532507897705"/>
        </c:manualLayout>
      </c:layout>
      <c:lineChart>
        <c:grouping val="standard"/>
        <c:varyColors val="0"/>
        <c:ser>
          <c:idx val="0"/>
          <c:order val="0"/>
          <c:tx>
            <c:strRef>
              <c:f>Sheet2!$P$4</c:f>
              <c:strCache>
                <c:ptCount val="1"/>
                <c:pt idx="0">
                  <c:v>Management and Related Occupations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</c:spPr>
          </c:marker>
          <c:cat>
            <c:numRef>
              <c:f>Sheet2!$Q$3:$U$3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Sheet2!$Q$4:$U$4</c:f>
              <c:numCache>
                <c:formatCode>0.0%</c:formatCode>
                <c:ptCount val="5"/>
                <c:pt idx="0">
                  <c:v>0.25320899640817379</c:v>
                </c:pt>
                <c:pt idx="1">
                  <c:v>0.29188586852087411</c:v>
                </c:pt>
                <c:pt idx="2">
                  <c:v>0.30342619034211021</c:v>
                </c:pt>
                <c:pt idx="3">
                  <c:v>0.31836328321156654</c:v>
                </c:pt>
                <c:pt idx="4">
                  <c:v>0.30134606438884448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Sheet2!$P$5</c:f>
              <c:strCache>
                <c:ptCount val="1"/>
                <c:pt idx="0">
                  <c:v>Blue-Collar Middle-Skill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</c:spPr>
          </c:marker>
          <c:cat>
            <c:numRef>
              <c:f>Sheet2!$Q$3:$U$3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Sheet2!$Q$5:$U$5</c:f>
              <c:numCache>
                <c:formatCode>0.0%</c:formatCode>
                <c:ptCount val="5"/>
                <c:pt idx="0">
                  <c:v>0.20251550437671922</c:v>
                </c:pt>
                <c:pt idx="1">
                  <c:v>0.15416698443813062</c:v>
                </c:pt>
                <c:pt idx="2">
                  <c:v>0.14742654027335411</c:v>
                </c:pt>
                <c:pt idx="3">
                  <c:v>0.13695521962656027</c:v>
                </c:pt>
                <c:pt idx="4">
                  <c:v>0.11156640083898321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Sheet2!$P$6</c:f>
              <c:strCache>
                <c:ptCount val="1"/>
                <c:pt idx="0">
                  <c:v>Clerical/Retail Sales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</c:spPr>
          </c:marker>
          <c:cat>
            <c:numRef>
              <c:f>Sheet2!$Q$3:$U$3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Sheet2!$Q$6:$U$6</c:f>
              <c:numCache>
                <c:formatCode>0.0%</c:formatCode>
                <c:ptCount val="5"/>
                <c:pt idx="0">
                  <c:v>8.2025382626730384E-2</c:v>
                </c:pt>
                <c:pt idx="1">
                  <c:v>6.7034290843366526E-2</c:v>
                </c:pt>
                <c:pt idx="2">
                  <c:v>7.2193327083437578E-2</c:v>
                </c:pt>
                <c:pt idx="3">
                  <c:v>7.1452832122904625E-2</c:v>
                </c:pt>
                <c:pt idx="4">
                  <c:v>6.2296879299965635E-2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Sheet2!$P$7</c:f>
              <c:strCache>
                <c:ptCount val="1"/>
                <c:pt idx="0">
                  <c:v>Low-Skill Services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7"/>
            <c:spPr>
              <a:solidFill>
                <a:schemeClr val="accent4"/>
              </a:solidFill>
            </c:spPr>
          </c:marker>
          <c:cat>
            <c:numRef>
              <c:f>Sheet2!$Q$3:$U$3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Sheet2!$Q$7:$U$7</c:f>
              <c:numCache>
                <c:formatCode>0.0%</c:formatCode>
                <c:ptCount val="5"/>
                <c:pt idx="0">
                  <c:v>3.7572912753887189E-2</c:v>
                </c:pt>
                <c:pt idx="1">
                  <c:v>4.1152288751047358E-2</c:v>
                </c:pt>
                <c:pt idx="2">
                  <c:v>4.2038004587710565E-2</c:v>
                </c:pt>
                <c:pt idx="3">
                  <c:v>4.6713247605298061E-2</c:v>
                </c:pt>
                <c:pt idx="4">
                  <c:v>6.2155862062986442E-2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012096"/>
        <c:axId val="154069248"/>
      </c:lineChart>
      <c:catAx>
        <c:axId val="155012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4069248"/>
        <c:crosses val="autoZero"/>
        <c:auto val="1"/>
        <c:lblAlgn val="ctr"/>
        <c:lblOffset val="100"/>
        <c:noMultiLvlLbl val="0"/>
      </c:catAx>
      <c:valAx>
        <c:axId val="154069248"/>
        <c:scaling>
          <c:orientation val="minMax"/>
          <c:max val="0.6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Employment Share</a:t>
                </a:r>
              </a:p>
            </c:rich>
          </c:tx>
          <c:layout/>
          <c:overlay val="0"/>
        </c:title>
        <c:numFmt formatCode="0.0%" sourceLinked="1"/>
        <c:majorTickMark val="out"/>
        <c:minorTickMark val="none"/>
        <c:tickLblPos val="nextTo"/>
        <c:crossAx val="155012096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68391634235375798"/>
          <c:y val="0.19606377524006"/>
          <c:w val="0.28926373427459501"/>
          <c:h val="0.474307696282665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 dirty="0"/>
              <a:t>(c</a:t>
            </a:r>
            <a:r>
              <a:rPr lang="en-US" sz="1200" b="0" dirty="0" smtClean="0"/>
              <a:t>) Females</a:t>
            </a:r>
            <a:endParaRPr lang="en-US" sz="1200" b="0" dirty="0"/>
          </a:p>
        </c:rich>
      </c:tx>
      <c:layout>
        <c:manualLayout>
          <c:xMode val="edge"/>
          <c:yMode val="edge"/>
          <c:x val="0.38475095785440599"/>
          <c:y val="0.89659140243154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5067125230036"/>
          <c:y val="7.7388960477269897E-2"/>
          <c:w val="0.54310209068694004"/>
          <c:h val="0.70576532507897705"/>
        </c:manualLayout>
      </c:layout>
      <c:lineChart>
        <c:grouping val="standard"/>
        <c:varyColors val="0"/>
        <c:ser>
          <c:idx val="0"/>
          <c:order val="0"/>
          <c:tx>
            <c:strRef>
              <c:f>Sheet2!$P$12</c:f>
              <c:strCache>
                <c:ptCount val="1"/>
                <c:pt idx="0">
                  <c:v>Management and Related Occupations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</c:spPr>
          </c:marker>
          <c:cat>
            <c:numRef>
              <c:f>Sheet2!$Q$3:$U$3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Sheet2!$Q$12:$U$12</c:f>
              <c:numCache>
                <c:formatCode>0.0%</c:formatCode>
                <c:ptCount val="5"/>
                <c:pt idx="0">
                  <c:v>0.14929568819938657</c:v>
                </c:pt>
                <c:pt idx="1">
                  <c:v>0.20667475521622047</c:v>
                </c:pt>
                <c:pt idx="2">
                  <c:v>0.22697517104703516</c:v>
                </c:pt>
                <c:pt idx="3">
                  <c:v>0.24414538039339767</c:v>
                </c:pt>
                <c:pt idx="4">
                  <c:v>0.27170412101919994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Sheet2!$P$13</c:f>
              <c:strCache>
                <c:ptCount val="1"/>
                <c:pt idx="0">
                  <c:v>Blue-Collar Middle-Skill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</c:spPr>
          </c:marker>
          <c:cat>
            <c:numRef>
              <c:f>Sheet2!$Q$3:$U$3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Sheet2!$Q$13:$U$13</c:f>
              <c:numCache>
                <c:formatCode>0.0%</c:formatCode>
                <c:ptCount val="5"/>
                <c:pt idx="0">
                  <c:v>5.9883284422153064E-2</c:v>
                </c:pt>
                <c:pt idx="1">
                  <c:v>4.1131767742476857E-2</c:v>
                </c:pt>
                <c:pt idx="2">
                  <c:v>2.9318012389483658E-2</c:v>
                </c:pt>
                <c:pt idx="3">
                  <c:v>2.441302166571142E-2</c:v>
                </c:pt>
                <c:pt idx="4">
                  <c:v>2.0092291549741244E-2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Sheet2!$P$14</c:f>
              <c:strCache>
                <c:ptCount val="1"/>
                <c:pt idx="0">
                  <c:v>Clerical/Retail Sales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</c:spPr>
          </c:marker>
          <c:cat>
            <c:numRef>
              <c:f>Sheet2!$Q$3:$U$3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Sheet2!$Q$14:$U$14</c:f>
              <c:numCache>
                <c:formatCode>0.0%</c:formatCode>
                <c:ptCount val="5"/>
                <c:pt idx="0">
                  <c:v>0.16459888004661388</c:v>
                </c:pt>
                <c:pt idx="1">
                  <c:v>0.15126720458536438</c:v>
                </c:pt>
                <c:pt idx="2">
                  <c:v>0.1297660557449612</c:v>
                </c:pt>
                <c:pt idx="3">
                  <c:v>0.10941425912350704</c:v>
                </c:pt>
                <c:pt idx="4">
                  <c:v>0.10228965499391014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Sheet2!$P$15</c:f>
              <c:strCache>
                <c:ptCount val="1"/>
                <c:pt idx="0">
                  <c:v>Low-Skill Services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7"/>
            <c:spPr>
              <a:solidFill>
                <a:schemeClr val="accent4"/>
              </a:solidFill>
            </c:spPr>
          </c:marker>
          <c:cat>
            <c:numRef>
              <c:f>Sheet2!$Q$3:$U$3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Sheet2!$Q$15:$U$15</c:f>
              <c:numCache>
                <c:formatCode>0.0%</c:formatCode>
                <c:ptCount val="5"/>
                <c:pt idx="0">
                  <c:v>5.0899351166335864E-2</c:v>
                </c:pt>
                <c:pt idx="1">
                  <c:v>4.6686839902519657E-2</c:v>
                </c:pt>
                <c:pt idx="2">
                  <c:v>4.8856698531907487E-2</c:v>
                </c:pt>
                <c:pt idx="3">
                  <c:v>4.8542756251054399E-2</c:v>
                </c:pt>
                <c:pt idx="4">
                  <c:v>6.8548725846368883E-2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151808"/>
        <c:axId val="205033408"/>
      </c:lineChart>
      <c:catAx>
        <c:axId val="156151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033408"/>
        <c:crosses val="autoZero"/>
        <c:auto val="1"/>
        <c:lblAlgn val="ctr"/>
        <c:lblOffset val="100"/>
        <c:noMultiLvlLbl val="0"/>
      </c:catAx>
      <c:valAx>
        <c:axId val="205033408"/>
        <c:scaling>
          <c:orientation val="minMax"/>
          <c:max val="0.6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Employment Share</a:t>
                </a:r>
              </a:p>
            </c:rich>
          </c:tx>
          <c:layout/>
          <c:overlay val="0"/>
        </c:title>
        <c:numFmt formatCode="0.0%" sourceLinked="1"/>
        <c:majorTickMark val="out"/>
        <c:minorTickMark val="none"/>
        <c:tickLblPos val="nextTo"/>
        <c:crossAx val="156151808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68391634235375798"/>
          <c:y val="0.19606377524006"/>
          <c:w val="0.28926373427459501"/>
          <c:h val="0.474307696282665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 dirty="0"/>
              <a:t>(a</a:t>
            </a:r>
            <a:r>
              <a:rPr lang="en-US" sz="1200" b="0" dirty="0" smtClean="0"/>
              <a:t>) Males and Females</a:t>
            </a:r>
            <a:endParaRPr lang="en-US" sz="1200" b="0" dirty="0"/>
          </a:p>
        </c:rich>
      </c:tx>
      <c:layout>
        <c:manualLayout>
          <c:xMode val="edge"/>
          <c:yMode val="edge"/>
          <c:x val="0.38475095785440599"/>
          <c:y val="0.89659140243154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5067125230036"/>
          <c:y val="7.7388960477269897E-2"/>
          <c:w val="0.54310209068694004"/>
          <c:h val="0.70576532507897705"/>
        </c:manualLayout>
      </c:layout>
      <c:lineChart>
        <c:grouping val="standard"/>
        <c:varyColors val="0"/>
        <c:ser>
          <c:idx val="0"/>
          <c:order val="0"/>
          <c:tx>
            <c:strRef>
              <c:f>Sheet2!$P$20</c:f>
              <c:strCache>
                <c:ptCount val="1"/>
                <c:pt idx="0">
                  <c:v>Management and Related Occupations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</c:spPr>
          </c:marker>
          <c:cat>
            <c:numRef>
              <c:f>Sheet2!$Q$3:$U$3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Sheet2!$Q$20:$U$20</c:f>
              <c:numCache>
                <c:formatCode>0.0%</c:formatCode>
                <c:ptCount val="5"/>
                <c:pt idx="0">
                  <c:v>0.40250468460756039</c:v>
                </c:pt>
                <c:pt idx="1">
                  <c:v>0.49856062373709459</c:v>
                </c:pt>
                <c:pt idx="2">
                  <c:v>0.5304013613891454</c:v>
                </c:pt>
                <c:pt idx="3">
                  <c:v>0.56250866360496421</c:v>
                </c:pt>
                <c:pt idx="4">
                  <c:v>0.57305018540804442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Sheet2!$P$21</c:f>
              <c:strCache>
                <c:ptCount val="1"/>
                <c:pt idx="0">
                  <c:v>Blue-Collar Middle-Skill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</c:spPr>
          </c:marker>
          <c:cat>
            <c:numRef>
              <c:f>Sheet2!$Q$3:$U$3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Sheet2!$Q$21:$U$21</c:f>
              <c:numCache>
                <c:formatCode>0.0%</c:formatCode>
                <c:ptCount val="5"/>
                <c:pt idx="0">
                  <c:v>0.2623987887988723</c:v>
                </c:pt>
                <c:pt idx="1">
                  <c:v>0.19529875218060749</c:v>
                </c:pt>
                <c:pt idx="2">
                  <c:v>0.17674455266283778</c:v>
                </c:pt>
                <c:pt idx="3">
                  <c:v>0.16136824129227167</c:v>
                </c:pt>
                <c:pt idx="4">
                  <c:v>0.13165869238872444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Sheet2!$P$22</c:f>
              <c:strCache>
                <c:ptCount val="1"/>
                <c:pt idx="0">
                  <c:v>Clerical/Retail Sales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</c:spPr>
          </c:marker>
          <c:cat>
            <c:numRef>
              <c:f>Sheet2!$Q$3:$U$3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Sheet2!$Q$22:$U$22</c:f>
              <c:numCache>
                <c:formatCode>0.0%</c:formatCode>
                <c:ptCount val="5"/>
                <c:pt idx="0">
                  <c:v>0.24662426267334428</c:v>
                </c:pt>
                <c:pt idx="1">
                  <c:v>0.21830149542873092</c:v>
                </c:pt>
                <c:pt idx="2">
                  <c:v>0.20195938282839879</c:v>
                </c:pt>
                <c:pt idx="3">
                  <c:v>0.18086709124641168</c:v>
                </c:pt>
                <c:pt idx="4">
                  <c:v>0.16458653429387579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Sheet2!$P$23</c:f>
              <c:strCache>
                <c:ptCount val="1"/>
                <c:pt idx="0">
                  <c:v>Low-Skill Services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7"/>
            <c:spPr>
              <a:solidFill>
                <a:schemeClr val="accent4"/>
              </a:solidFill>
            </c:spPr>
          </c:marker>
          <c:cat>
            <c:numRef>
              <c:f>Sheet2!$Q$3:$U$3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Sheet2!$Q$23:$U$23</c:f>
              <c:numCache>
                <c:formatCode>0.0%</c:formatCode>
                <c:ptCount val="5"/>
                <c:pt idx="0">
                  <c:v>8.8472263920223046E-2</c:v>
                </c:pt>
                <c:pt idx="1">
                  <c:v>8.7839128653567022E-2</c:v>
                </c:pt>
                <c:pt idx="2">
                  <c:v>9.0894703119618045E-2</c:v>
                </c:pt>
                <c:pt idx="3">
                  <c:v>9.5256003856352453E-2</c:v>
                </c:pt>
                <c:pt idx="4">
                  <c:v>0.13070458790935532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152832"/>
        <c:axId val="205035136"/>
      </c:lineChart>
      <c:catAx>
        <c:axId val="156152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035136"/>
        <c:crosses val="autoZero"/>
        <c:auto val="1"/>
        <c:lblAlgn val="ctr"/>
        <c:lblOffset val="100"/>
        <c:noMultiLvlLbl val="0"/>
      </c:catAx>
      <c:valAx>
        <c:axId val="205035136"/>
        <c:scaling>
          <c:orientation val="minMax"/>
          <c:max val="0.6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Employment Share</a:t>
                </a:r>
              </a:p>
            </c:rich>
          </c:tx>
          <c:layout/>
          <c:overlay val="0"/>
        </c:title>
        <c:numFmt formatCode="0.0%" sourceLinked="1"/>
        <c:majorTickMark val="out"/>
        <c:minorTickMark val="none"/>
        <c:tickLblPos val="nextTo"/>
        <c:crossAx val="156152832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68391634235375798"/>
          <c:y val="0.19606377524006"/>
          <c:w val="0.28926373427459501"/>
          <c:h val="0.474307696282665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Sheet2!$AT$6</c:f>
              <c:strCache>
                <c:ptCount val="1"/>
                <c:pt idx="0">
                  <c:v>Males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Sheet2!$AS$7:$AS$10</c:f>
              <c:strCache>
                <c:ptCount val="4"/>
                <c:pt idx="0">
                  <c:v>Management and Related Occupations</c:v>
                </c:pt>
                <c:pt idx="1">
                  <c:v>Blue-Collar Middle-Skill</c:v>
                </c:pt>
                <c:pt idx="2">
                  <c:v>Clerical/Retail Sales</c:v>
                </c:pt>
                <c:pt idx="3">
                  <c:v>Low-Skill Services</c:v>
                </c:pt>
              </c:strCache>
            </c:strRef>
          </c:cat>
          <c:val>
            <c:numRef>
              <c:f>Sheet2!$AT$7:$AT$10</c:f>
              <c:numCache>
                <c:formatCode>0.0%</c:formatCode>
                <c:ptCount val="4"/>
                <c:pt idx="0">
                  <c:v>0.1901080477530647</c:v>
                </c:pt>
                <c:pt idx="1">
                  <c:v>-0.44909699046327112</c:v>
                </c:pt>
                <c:pt idx="2">
                  <c:v>-0.24051705331924456</c:v>
                </c:pt>
                <c:pt idx="3">
                  <c:v>0.65427318531635448</c:v>
                </c:pt>
              </c:numCache>
            </c:numRef>
          </c:val>
        </c:ser>
        <c:ser>
          <c:idx val="1"/>
          <c:order val="1"/>
          <c:tx>
            <c:strRef>
              <c:f>Sheet2!$AU$6</c:f>
              <c:strCache>
                <c:ptCount val="1"/>
                <c:pt idx="0">
                  <c:v>Females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Sheet2!$AS$7:$AS$10</c:f>
              <c:strCache>
                <c:ptCount val="4"/>
                <c:pt idx="0">
                  <c:v>Management and Related Occupations</c:v>
                </c:pt>
                <c:pt idx="1">
                  <c:v>Blue-Collar Middle-Skill</c:v>
                </c:pt>
                <c:pt idx="2">
                  <c:v>Clerical/Retail Sales</c:v>
                </c:pt>
                <c:pt idx="3">
                  <c:v>Low-Skill Services</c:v>
                </c:pt>
              </c:strCache>
            </c:strRef>
          </c:cat>
          <c:val>
            <c:numRef>
              <c:f>Sheet2!$AU$7:$AU$10</c:f>
              <c:numCache>
                <c:formatCode>0.0%</c:formatCode>
                <c:ptCount val="4"/>
                <c:pt idx="0">
                  <c:v>0.81990601534543395</c:v>
                </c:pt>
                <c:pt idx="1">
                  <c:v>-0.66447579247493049</c:v>
                </c:pt>
                <c:pt idx="2">
                  <c:v>-0.3785519381119602</c:v>
                </c:pt>
                <c:pt idx="3">
                  <c:v>0.3467504845465707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46612992"/>
        <c:axId val="86441984"/>
      </c:barChart>
      <c:catAx>
        <c:axId val="46612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en-US"/>
          </a:p>
        </c:txPr>
        <c:crossAx val="86441984"/>
        <c:crosses val="autoZero"/>
        <c:auto val="1"/>
        <c:lblAlgn val="ctr"/>
        <c:lblOffset val="100"/>
        <c:noMultiLvlLbl val="0"/>
      </c:catAx>
      <c:valAx>
        <c:axId val="86441984"/>
        <c:scaling>
          <c:orientation val="minMax"/>
          <c:max val="1"/>
          <c:min val="-0.6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Percent Change in Employment Share</a:t>
                </a:r>
              </a:p>
            </c:rich>
          </c:tx>
          <c:layout/>
          <c:overlay val="0"/>
        </c:title>
        <c:numFmt formatCode="0.0%" sourceLinked="1"/>
        <c:majorTickMark val="out"/>
        <c:minorTickMark val="cross"/>
        <c:tickLblPos val="nextTo"/>
        <c:crossAx val="46612992"/>
        <c:crosses val="autoZero"/>
        <c:crossBetween val="between"/>
        <c:majorUnit val="0.2"/>
        <c:minorUnit val="0.1"/>
      </c:valAx>
    </c:plotArea>
    <c:legend>
      <c:legendPos val="r"/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 dirty="0"/>
              <a:t>(a</a:t>
            </a:r>
            <a:r>
              <a:rPr lang="en-US" sz="1200" b="0" dirty="0" smtClean="0"/>
              <a:t>) Males and Females</a:t>
            </a:r>
            <a:endParaRPr lang="en-US" sz="1200" b="0" dirty="0"/>
          </a:p>
        </c:rich>
      </c:tx>
      <c:layout>
        <c:manualLayout>
          <c:xMode val="edge"/>
          <c:yMode val="edge"/>
          <c:x val="0.43687256224446103"/>
          <c:y val="0.9171974522293000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239923134608175"/>
          <c:y val="3.5497005182044551E-2"/>
          <c:w val="0.54581652393052404"/>
          <c:h val="0.72772790343882199"/>
        </c:manualLayout>
      </c:layout>
      <c:lineChart>
        <c:grouping val="standard"/>
        <c:varyColors val="0"/>
        <c:ser>
          <c:idx val="0"/>
          <c:order val="0"/>
          <c:tx>
            <c:strRef>
              <c:f>Sheet1!$X$20</c:f>
              <c:strCache>
                <c:ptCount val="1"/>
                <c:pt idx="0">
                  <c:v>Mangement and Related Occupations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</c:spPr>
          </c:marker>
          <c:cat>
            <c:numRef>
              <c:f>Sheet1!$Y$3:$AC$3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Sheet1!$Y$20:$AC$20</c:f>
              <c:numCache>
                <c:formatCode>0.00</c:formatCode>
                <c:ptCount val="5"/>
                <c:pt idx="0">
                  <c:v>100</c:v>
                </c:pt>
                <c:pt idx="1">
                  <c:v>121.22598788594688</c:v>
                </c:pt>
                <c:pt idx="2">
                  <c:v>140.63268650119875</c:v>
                </c:pt>
                <c:pt idx="3">
                  <c:v>150.67891744472638</c:v>
                </c:pt>
                <c:pt idx="4">
                  <c:v>147.19883181617504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Sheet1!$X$21</c:f>
              <c:strCache>
                <c:ptCount val="1"/>
                <c:pt idx="0">
                  <c:v>Blue-Collar Middle-Skill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</c:spPr>
          </c:marker>
          <c:cat>
            <c:numRef>
              <c:f>Sheet1!$Y$3:$AC$3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Sheet1!$Y$21:$AC$21</c:f>
              <c:numCache>
                <c:formatCode>0.00</c:formatCode>
                <c:ptCount val="5"/>
                <c:pt idx="0">
                  <c:v>100</c:v>
                </c:pt>
                <c:pt idx="1">
                  <c:v>114.03304540167782</c:v>
                </c:pt>
                <c:pt idx="2">
                  <c:v>119.90473615907182</c:v>
                </c:pt>
                <c:pt idx="3">
                  <c:v>116.70197508059449</c:v>
                </c:pt>
                <c:pt idx="4">
                  <c:v>104.23138624207635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Sheet1!$X$22</c:f>
              <c:strCache>
                <c:ptCount val="1"/>
                <c:pt idx="0">
                  <c:v>Clerical/Retail Sales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</c:spPr>
          </c:marker>
          <c:cat>
            <c:numRef>
              <c:f>Sheet1!$Y$3:$AC$3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Sheet1!$Y$22:$AC$22</c:f>
              <c:numCache>
                <c:formatCode>0.00</c:formatCode>
                <c:ptCount val="5"/>
                <c:pt idx="0">
                  <c:v>100</c:v>
                </c:pt>
                <c:pt idx="1">
                  <c:v>112.78360195917791</c:v>
                </c:pt>
                <c:pt idx="2">
                  <c:v>129.99356931649208</c:v>
                </c:pt>
                <c:pt idx="3">
                  <c:v>134.38103183493445</c:v>
                </c:pt>
                <c:pt idx="4">
                  <c:v>119.01699445615552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Sheet1!$X$23</c:f>
              <c:strCache>
                <c:ptCount val="1"/>
                <c:pt idx="0">
                  <c:v>Low-Skill Services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7"/>
            <c:spPr>
              <a:solidFill>
                <a:schemeClr val="accent4"/>
              </a:solidFill>
            </c:spPr>
          </c:marker>
          <c:cat>
            <c:numRef>
              <c:f>Sheet1!$Y$3:$AC$3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Sheet1!$Y$23:$AC$23</c:f>
              <c:numCache>
                <c:formatCode>0.00</c:formatCode>
                <c:ptCount val="5"/>
                <c:pt idx="0">
                  <c:v>100</c:v>
                </c:pt>
                <c:pt idx="1">
                  <c:v>116.87898584141874</c:v>
                </c:pt>
                <c:pt idx="2">
                  <c:v>125.97351238795981</c:v>
                </c:pt>
                <c:pt idx="3">
                  <c:v>120.99640156580971</c:v>
                </c:pt>
                <c:pt idx="4">
                  <c:v>107.66452066439085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826112"/>
        <c:axId val="205012992"/>
      </c:lineChart>
      <c:catAx>
        <c:axId val="52826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crossAx val="205012992"/>
        <c:crosses val="autoZero"/>
        <c:auto val="1"/>
        <c:lblAlgn val="ctr"/>
        <c:lblOffset val="100"/>
        <c:noMultiLvlLbl val="0"/>
      </c:catAx>
      <c:valAx>
        <c:axId val="205012992"/>
        <c:scaling>
          <c:orientation val="minMax"/>
          <c:max val="210"/>
          <c:min val="7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50"/>
                </a:pPr>
                <a:r>
                  <a:rPr lang="en-US" sz="1050"/>
                  <a:t>Real Hourly Wage Index</a:t>
                </a:r>
              </a:p>
              <a:p>
                <a:pPr>
                  <a:defRPr sz="1050"/>
                </a:pPr>
                <a:r>
                  <a:rPr lang="en-US" sz="1050"/>
                  <a:t>1980=100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cross"/>
        <c:tickLblPos val="nextTo"/>
        <c:crossAx val="52826112"/>
        <c:crosses val="autoZero"/>
        <c:crossBetween val="between"/>
        <c:majorUnit val="20"/>
        <c:minorUnit val="10"/>
      </c:valAx>
    </c:plotArea>
    <c:legend>
      <c:legendPos val="r"/>
      <c:layout>
        <c:manualLayout>
          <c:xMode val="edge"/>
          <c:yMode val="edge"/>
          <c:x val="0.68890263717035372"/>
          <c:y val="0.216799237674909"/>
          <c:w val="0.29250515560554929"/>
          <c:h val="0.52762926927127796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 dirty="0"/>
              <a:t>(b</a:t>
            </a:r>
            <a:r>
              <a:rPr lang="en-US" sz="1200" b="0" dirty="0" smtClean="0"/>
              <a:t>) Males</a:t>
            </a:r>
            <a:endParaRPr lang="en-US" sz="1200" b="0" dirty="0"/>
          </a:p>
        </c:rich>
      </c:tx>
      <c:layout>
        <c:manualLayout>
          <c:xMode val="edge"/>
          <c:yMode val="edge"/>
          <c:x val="0.43687256224446103"/>
          <c:y val="0.9171974522293000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835161229846268"/>
          <c:y val="3.5497005182044551E-2"/>
          <c:w val="0.54581652393052404"/>
          <c:h val="0.72772790343882199"/>
        </c:manualLayout>
      </c:layout>
      <c:lineChart>
        <c:grouping val="standard"/>
        <c:varyColors val="0"/>
        <c:ser>
          <c:idx val="0"/>
          <c:order val="0"/>
          <c:tx>
            <c:strRef>
              <c:f>Sheet1!$X$4</c:f>
              <c:strCache>
                <c:ptCount val="1"/>
                <c:pt idx="0">
                  <c:v>Mangement and Related Occupations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</c:spPr>
          </c:marker>
          <c:cat>
            <c:numRef>
              <c:f>Sheet1!$Y$3:$AC$3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Sheet1!$Y$4:$AC$4</c:f>
              <c:numCache>
                <c:formatCode>0.00</c:formatCode>
                <c:ptCount val="5"/>
                <c:pt idx="0">
                  <c:v>100</c:v>
                </c:pt>
                <c:pt idx="1">
                  <c:v>120.52608933972387</c:v>
                </c:pt>
                <c:pt idx="2">
                  <c:v>136.77529912584873</c:v>
                </c:pt>
                <c:pt idx="3">
                  <c:v>145.41303243077709</c:v>
                </c:pt>
                <c:pt idx="4">
                  <c:v>146.37249830052644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Sheet1!$X$5</c:f>
              <c:strCache>
                <c:ptCount val="1"/>
                <c:pt idx="0">
                  <c:v>Blue-Collar Middle-Skill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</c:spPr>
          </c:marker>
          <c:cat>
            <c:numRef>
              <c:f>Sheet1!$Y$3:$AC$3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Sheet1!$Y$5:$AC$5</c:f>
              <c:numCache>
                <c:formatCode>0.00</c:formatCode>
                <c:ptCount val="5"/>
                <c:pt idx="0">
                  <c:v>100</c:v>
                </c:pt>
                <c:pt idx="1">
                  <c:v>111.4366832923268</c:v>
                </c:pt>
                <c:pt idx="2">
                  <c:v>115.6445885419209</c:v>
                </c:pt>
                <c:pt idx="3">
                  <c:v>112.16049350341864</c:v>
                </c:pt>
                <c:pt idx="4">
                  <c:v>99.550497552858445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Sheet1!$X$6</c:f>
              <c:strCache>
                <c:ptCount val="1"/>
                <c:pt idx="0">
                  <c:v>Clerical/Retail Sales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</c:spPr>
          </c:marker>
          <c:cat>
            <c:numRef>
              <c:f>Sheet1!$Y$3:$AC$3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Sheet1!$Y$6:$AC$6</c:f>
              <c:numCache>
                <c:formatCode>0.00</c:formatCode>
                <c:ptCount val="5"/>
                <c:pt idx="0">
                  <c:v>100</c:v>
                </c:pt>
                <c:pt idx="1">
                  <c:v>105.55977447461918</c:v>
                </c:pt>
                <c:pt idx="2">
                  <c:v>115.3454634032023</c:v>
                </c:pt>
                <c:pt idx="3">
                  <c:v>123.37757626341461</c:v>
                </c:pt>
                <c:pt idx="4">
                  <c:v>105.84470107427893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Sheet1!$X$7</c:f>
              <c:strCache>
                <c:ptCount val="1"/>
                <c:pt idx="0">
                  <c:v>Low-Skill Services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7"/>
            <c:spPr>
              <a:solidFill>
                <a:schemeClr val="accent4"/>
              </a:solidFill>
            </c:spPr>
          </c:marker>
          <c:cat>
            <c:numRef>
              <c:f>Sheet1!$Y$3:$AC$3</c:f>
              <c:numCache>
                <c:formatCode>General</c:formatCod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2005</c:v>
                </c:pt>
                <c:pt idx="4">
                  <c:v>2013</c:v>
                </c:pt>
              </c:numCache>
            </c:numRef>
          </c:cat>
          <c:val>
            <c:numRef>
              <c:f>Sheet1!$Y$7:$AC$7</c:f>
              <c:numCache>
                <c:formatCode>0.00</c:formatCode>
                <c:ptCount val="5"/>
                <c:pt idx="0">
                  <c:v>100</c:v>
                </c:pt>
                <c:pt idx="1">
                  <c:v>107.19265365635711</c:v>
                </c:pt>
                <c:pt idx="2">
                  <c:v>113.6023122312464</c:v>
                </c:pt>
                <c:pt idx="3">
                  <c:v>107.51653671707476</c:v>
                </c:pt>
                <c:pt idx="4">
                  <c:v>96.527502669525191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826624"/>
        <c:axId val="205015296"/>
      </c:lineChart>
      <c:catAx>
        <c:axId val="5282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crossAx val="205015296"/>
        <c:crosses val="autoZero"/>
        <c:auto val="1"/>
        <c:lblAlgn val="ctr"/>
        <c:lblOffset val="100"/>
        <c:noMultiLvlLbl val="0"/>
      </c:catAx>
      <c:valAx>
        <c:axId val="205015296"/>
        <c:scaling>
          <c:orientation val="minMax"/>
          <c:max val="210"/>
          <c:min val="7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50"/>
                </a:pPr>
                <a:r>
                  <a:rPr lang="en-US" sz="1050"/>
                  <a:t>Real Hourly Wage Index</a:t>
                </a:r>
              </a:p>
              <a:p>
                <a:pPr>
                  <a:defRPr sz="1050"/>
                </a:pPr>
                <a:r>
                  <a:rPr lang="en-US" sz="1050"/>
                  <a:t>1980=100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cross"/>
        <c:tickLblPos val="nextTo"/>
        <c:crossAx val="52826624"/>
        <c:crosses val="autoZero"/>
        <c:crossBetween val="between"/>
        <c:majorUnit val="20"/>
        <c:minorUnit val="10"/>
      </c:valAx>
    </c:plotArea>
    <c:legend>
      <c:legendPos val="r"/>
      <c:layout>
        <c:manualLayout>
          <c:xMode val="edge"/>
          <c:yMode val="edge"/>
          <c:x val="0.70080739907511558"/>
          <c:y val="0.216799237674909"/>
          <c:w val="0.28060039370078738"/>
          <c:h val="0.52762926927127796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0.03386</cdr:x>
      <cdr:y>0.16319</cdr:y>
    </cdr:from>
    <cdr:to>
      <cdr:x>0.09115</cdr:x>
      <cdr:y>0.73264</cdr:y>
    </cdr:to>
    <cdr:sp macro="" textlink="">
      <cdr:nvSpPr>
        <cdr:cNvPr id="3" name="TextBox 1"/>
        <cdr:cNvSpPr txBox="1"/>
      </cdr:nvSpPr>
      <cdr:spPr>
        <a:xfrm xmlns:a="http://schemas.openxmlformats.org/drawingml/2006/main" rot="16200000">
          <a:off x="-531006" y="1114126"/>
          <a:ext cx="1562115" cy="2291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Employment Share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0.03386</cdr:x>
      <cdr:y>0.16319</cdr:y>
    </cdr:from>
    <cdr:to>
      <cdr:x>0.09115</cdr:x>
      <cdr:y>0.73264</cdr:y>
    </cdr:to>
    <cdr:sp macro="" textlink="">
      <cdr:nvSpPr>
        <cdr:cNvPr id="3" name="TextBox 1"/>
        <cdr:cNvSpPr txBox="1"/>
      </cdr:nvSpPr>
      <cdr:spPr>
        <a:xfrm xmlns:a="http://schemas.openxmlformats.org/drawingml/2006/main" rot="16200000">
          <a:off x="-438150" y="1071559"/>
          <a:ext cx="1562115" cy="3143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Employment Share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0.03386</cdr:x>
      <cdr:y>0.16319</cdr:y>
    </cdr:from>
    <cdr:to>
      <cdr:x>0.09115</cdr:x>
      <cdr:y>0.73264</cdr:y>
    </cdr:to>
    <cdr:sp macro="" textlink="">
      <cdr:nvSpPr>
        <cdr:cNvPr id="3" name="TextBox 1"/>
        <cdr:cNvSpPr txBox="1"/>
      </cdr:nvSpPr>
      <cdr:spPr>
        <a:xfrm xmlns:a="http://schemas.openxmlformats.org/drawingml/2006/main" rot="16200000">
          <a:off x="-438150" y="1071559"/>
          <a:ext cx="1562115" cy="3143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Employment Share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29562-FCA0-48A8-ADDD-8DAB08FA494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EEA5A-652A-4429-B4CF-491AC4EAE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93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D91E5-8A61-4B60-84D6-2C6BC1F5A9EE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3875A-EE24-485D-A336-E33D5B470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3875A-EE24-485D-A336-E33D5B470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3875A-EE24-485D-A336-E33D5B470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3875A-EE24-485D-A336-E33D5B470B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percentage</a:t>
            </a:r>
            <a:r>
              <a:rPr lang="en-US" baseline="0" dirty="0" smtClean="0"/>
              <a:t>s of total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figure: looking at HT / NHT, divide bars to stack Male and Female in number of 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3875A-EE24-485D-A336-E33D5B470B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0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3875A-EE24-485D-A336-E33D5B470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8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graph of Austin as a whole, not separated by Gender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3875A-EE24-485D-A336-E33D5B470B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8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percentage</a:t>
            </a:r>
            <a:r>
              <a:rPr lang="en-US" baseline="0" dirty="0" smtClean="0"/>
              <a:t>s of total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figure: looking at HT / NHT, divide bars to stack Male and Female in number of 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3875A-EE24-485D-A336-E33D5B470B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07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percentage</a:t>
            </a:r>
            <a:r>
              <a:rPr lang="en-US" baseline="0" dirty="0" smtClean="0"/>
              <a:t>s of total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figure: looking at HT / NHT, divide bars to stack Male and Female in number of 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3875A-EE24-485D-A336-E33D5B470B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0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70A5-F425-4311-B590-19BC317727E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2C8D-1B76-497A-89FD-91CC43F7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70A5-F425-4311-B590-19BC317727E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2C8D-1B76-497A-89FD-91CC43F7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70A5-F425-4311-B590-19BC317727E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2C8D-1B76-497A-89FD-91CC43F7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70A5-F425-4311-B590-19BC317727E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2C8D-1B76-497A-89FD-91CC43F7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70A5-F425-4311-B590-19BC317727E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2C8D-1B76-497A-89FD-91CC43F7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2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70A5-F425-4311-B590-19BC317727E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2C8D-1B76-497A-89FD-91CC43F7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6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70A5-F425-4311-B590-19BC317727E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2C8D-1B76-497A-89FD-91CC43F7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5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70A5-F425-4311-B590-19BC317727E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2C8D-1B76-497A-89FD-91CC43F7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6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70A5-F425-4311-B590-19BC317727E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2C8D-1B76-497A-89FD-91CC43F7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70A5-F425-4311-B590-19BC317727E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2C8D-1B76-497A-89FD-91CC43F7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70A5-F425-4311-B590-19BC317727E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2C8D-1B76-497A-89FD-91CC43F7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7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70A5-F425-4311-B590-19BC317727E4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62C8D-1B76-497A-89FD-91CC43F7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43000" y="6119336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Employment share in three major industry sectors in the Research Triangle, 1980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2000, and 2013. Source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Authors’ calculations using the US Census and ACS from IPUMS.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34570"/>
              </p:ext>
            </p:extLst>
          </p:nvPr>
        </p:nvGraphicFramePr>
        <p:xfrm>
          <a:off x="1981200" y="-228600"/>
          <a:ext cx="365760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094920"/>
              </p:ext>
            </p:extLst>
          </p:nvPr>
        </p:nvGraphicFramePr>
        <p:xfrm>
          <a:off x="1981200" y="1828800"/>
          <a:ext cx="365760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915151"/>
              </p:ext>
            </p:extLst>
          </p:nvPr>
        </p:nvGraphicFramePr>
        <p:xfrm>
          <a:off x="1981200" y="3924776"/>
          <a:ext cx="365760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9896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5400" y="6203431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5.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 change of jobs for males and females by high-tech industry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in Austin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1980-2013. (a) High-tech industries, (b) non-high-tech industries. Source: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Authors’ calculations using the US Census and ACS from IPUMS.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785942"/>
              </p:ext>
            </p:extLst>
          </p:nvPr>
        </p:nvGraphicFramePr>
        <p:xfrm>
          <a:off x="1295400" y="67962"/>
          <a:ext cx="54864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303769"/>
              </p:ext>
            </p:extLst>
          </p:nvPr>
        </p:nvGraphicFramePr>
        <p:xfrm>
          <a:off x="1295400" y="3124200"/>
          <a:ext cx="54864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278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14800" y="254375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Figure 5: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90876"/>
              </p:ext>
            </p:extLst>
          </p:nvPr>
        </p:nvGraphicFramePr>
        <p:xfrm>
          <a:off x="990600" y="531374"/>
          <a:ext cx="7315200" cy="1868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539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Austin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5397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Managers/Professionals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77455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39201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116039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142826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4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</a:t>
                      </a:r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Middle-Skill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84853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13860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4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 Sales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12518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61501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4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 Services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56224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83533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9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Totals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104838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52207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299142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301720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9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 </a:t>
                      </a:r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157045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600862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9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 Total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757907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1799"/>
              </p:ext>
            </p:extLst>
          </p:nvPr>
        </p:nvGraphicFramePr>
        <p:xfrm>
          <a:off x="990600" y="2438400"/>
          <a:ext cx="7315200" cy="1828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6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Austin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3059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Managers/Professionals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</a:t>
                      </a:r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Middle-Skill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 Sales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 Services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Totals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 </a:t>
                      </a:r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 Total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  <a:r>
                        <a:rPr lang="en-US" sz="10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18728"/>
              </p:ext>
            </p:extLst>
          </p:nvPr>
        </p:nvGraphicFramePr>
        <p:xfrm>
          <a:off x="990600" y="4343400"/>
          <a:ext cx="7315200" cy="1665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6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Austin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3059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Managers/Professionals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49.3%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23.8%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</a:t>
                      </a:r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Middle-Skill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2.3%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 Sales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 Services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13.9%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Totals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50.2%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 </a:t>
                      </a:r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  <a:r>
                        <a:rPr lang="en-US" sz="10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  <a:r>
                        <a:rPr lang="en-US" sz="10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83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150122"/>
              </p:ext>
            </p:extLst>
          </p:nvPr>
        </p:nvGraphicFramePr>
        <p:xfrm>
          <a:off x="1600200" y="1524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068013"/>
              </p:ext>
            </p:extLst>
          </p:nvPr>
        </p:nvGraphicFramePr>
        <p:xfrm>
          <a:off x="1608221" y="28956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96189" y="568291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2.1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mployment share within gender in four main occupation groups in Austin, 1980-2013. (a) Males, (b) females. Source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Authors’ calculations using the US Census and ACS from IPUMS.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7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543625"/>
              </p:ext>
            </p:extLst>
          </p:nvPr>
        </p:nvGraphicFramePr>
        <p:xfrm>
          <a:off x="1600200" y="152400"/>
          <a:ext cx="4702626" cy="2332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155"/>
                <a:gridCol w="613387"/>
                <a:gridCol w="783771"/>
                <a:gridCol w="783771"/>
                <a:gridCol w="783771"/>
                <a:gridCol w="783771"/>
              </a:tblGrid>
              <a:tr h="204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 b="1" i="0" u="sng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</a:tcPr>
                </a:tc>
              </a:tr>
              <a:tr h="398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1990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2005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Managers/Professionals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50.6%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49.8%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8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Middle-Skill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27.9%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26.9%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 Sales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13.3%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12.6%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 Services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4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0394"/>
              </p:ext>
            </p:extLst>
          </p:nvPr>
        </p:nvGraphicFramePr>
        <p:xfrm>
          <a:off x="1600200" y="2484745"/>
          <a:ext cx="4702627" cy="2281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156"/>
                <a:gridCol w="715617"/>
                <a:gridCol w="681541"/>
                <a:gridCol w="783771"/>
                <a:gridCol w="783771"/>
                <a:gridCol w="783771"/>
              </a:tblGrid>
              <a:tr h="204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 b="1" i="0" u="sng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</a:tcPr>
                </a:tc>
              </a:tr>
              <a:tr h="370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1990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2005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Managers/Professionals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50.7%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51.1%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Middle-Skill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 Sales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29.7%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26.2%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 Services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14.4%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4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" y="219309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Figure 2.1: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7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7800" y="3886199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Employment share by gender and education level for managers and related occupations in Austin, 1980-2013. Source: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Authors’ calculations using the US Census and ACS from IPUMS.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443617"/>
              </p:ext>
            </p:extLst>
          </p:nvPr>
        </p:nvGraphicFramePr>
        <p:xfrm>
          <a:off x="1219200" y="0"/>
          <a:ext cx="6400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632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52039"/>
              </p:ext>
            </p:extLst>
          </p:nvPr>
        </p:nvGraphicFramePr>
        <p:xfrm>
          <a:off x="838200" y="685800"/>
          <a:ext cx="7315203" cy="2195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1556658"/>
                <a:gridCol w="1045029"/>
                <a:gridCol w="1045029"/>
                <a:gridCol w="1045029"/>
                <a:gridCol w="1045029"/>
                <a:gridCol w="1045029"/>
              </a:tblGrid>
              <a:tr h="3238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Managers/Professionals in </a:t>
                      </a:r>
                      <a:r>
                        <a:rPr lang="en-US" sz="1200" b="1" u="none" strike="noStrike" dirty="0" smtClean="0">
                          <a:effectLst/>
                        </a:rPr>
                        <a:t>Austin</a:t>
                      </a:r>
                      <a:endParaRPr lang="en-US" sz="1200" b="1" i="0" u="none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sng" strike="noStrike" dirty="0">
                          <a:effectLst/>
                        </a:rPr>
                        <a:t>1980</a:t>
                      </a:r>
                      <a:endParaRPr lang="en-US" sz="1200" b="0" i="0" u="sng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sng" strike="noStrike" dirty="0">
                          <a:effectLst/>
                        </a:rPr>
                        <a:t>1990</a:t>
                      </a:r>
                      <a:endParaRPr lang="en-US" sz="1200" b="0" i="0" u="sng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sng" strike="noStrike" dirty="0">
                          <a:effectLst/>
                        </a:rPr>
                        <a:t>2000</a:t>
                      </a:r>
                      <a:endParaRPr lang="en-US" sz="1200" b="0" i="0" u="sng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sng" strike="noStrike" dirty="0">
                          <a:effectLst/>
                        </a:rPr>
                        <a:t>2005</a:t>
                      </a:r>
                      <a:endParaRPr lang="en-US" sz="1200" b="0" i="0" u="sng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sng" strike="noStrike" dirty="0">
                          <a:effectLst/>
                        </a:rPr>
                        <a:t>2013</a:t>
                      </a:r>
                      <a:endParaRPr lang="en-US" sz="1200" b="0" i="0" u="sng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Male</a:t>
                      </a:r>
                      <a:endParaRPr lang="en-US" sz="1200" b="1" i="0" u="none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Less than 4 Years of College</a:t>
                      </a:r>
                      <a:endParaRPr lang="en-US" sz="1200" b="1" i="0" u="none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 Years of </a:t>
                      </a:r>
                      <a:r>
                        <a:rPr lang="en-US" sz="1200" b="1" u="none" strike="noStrike" dirty="0" smtClean="0">
                          <a:effectLst/>
                        </a:rPr>
                        <a:t>College or More</a:t>
                      </a:r>
                      <a:endParaRPr lang="en-US" sz="1200" b="1" i="0" u="none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Female</a:t>
                      </a:r>
                      <a:endParaRPr lang="en-US" sz="1200" b="1" i="0" u="none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Less than 4 Years of College</a:t>
                      </a:r>
                      <a:endParaRPr lang="en-US" sz="1200" b="1" i="0" u="none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4 Years of College or More</a:t>
                      </a:r>
                      <a:endParaRPr lang="en-US" sz="1200" b="1" i="0" u="none" strike="noStrike" dirty="0">
                        <a:effectLst/>
                        <a:latin typeface="+mn-lt"/>
                      </a:endParaRPr>
                    </a:p>
                  </a:txBody>
                  <a:tcPr marL="8513" marR="8513" marT="85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100.0%</a:t>
                      </a:r>
                      <a:endParaRPr lang="en-US" sz="1200" b="0" i="0" u="none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100.0%</a:t>
                      </a:r>
                      <a:endParaRPr lang="en-US" sz="1200" b="0" i="0" u="none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100.0%</a:t>
                      </a:r>
                      <a:endParaRPr lang="en-US" sz="1200" b="0" i="0" u="none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100.0%</a:t>
                      </a:r>
                      <a:endParaRPr lang="en-US" sz="1200" b="0" i="0" u="none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100.0%</a:t>
                      </a:r>
                      <a:endParaRPr lang="en-US" sz="1200" b="0" i="0" u="none" strike="noStrike" dirty="0">
                        <a:effectLst/>
                        <a:latin typeface="Calibri"/>
                      </a:endParaRPr>
                    </a:p>
                  </a:txBody>
                  <a:tcPr marL="8513" marR="8513" marT="851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254375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Figure 5: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9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0" y="6534834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 change of jobs for males and females by high-tech industry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in Austin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1980-2013. (a) Males and females, (b) males only, (c) females only. Source: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Authors’ calculations using the US Census and ACS from IPUMS.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014938"/>
              </p:ext>
            </p:extLst>
          </p:nvPr>
        </p:nvGraphicFramePr>
        <p:xfrm>
          <a:off x="1219200" y="2209800"/>
          <a:ext cx="64008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976818"/>
              </p:ext>
            </p:extLst>
          </p:nvPr>
        </p:nvGraphicFramePr>
        <p:xfrm>
          <a:off x="1219200" y="4431714"/>
          <a:ext cx="64008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209430"/>
              </p:ext>
            </p:extLst>
          </p:nvPr>
        </p:nvGraphicFramePr>
        <p:xfrm>
          <a:off x="1219200" y="0"/>
          <a:ext cx="64008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02169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50157" y="-107156"/>
            <a:ext cx="6400800" cy="722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766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14800" y="254375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Figure 6: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1047"/>
              </p:ext>
            </p:extLst>
          </p:nvPr>
        </p:nvGraphicFramePr>
        <p:xfrm>
          <a:off x="533400" y="2438400"/>
          <a:ext cx="7830375" cy="1654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625"/>
                <a:gridCol w="1118625"/>
                <a:gridCol w="1118625"/>
                <a:gridCol w="1118625"/>
                <a:gridCol w="1118625"/>
                <a:gridCol w="1118625"/>
                <a:gridCol w="1118625"/>
              </a:tblGrid>
              <a:tr h="96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Change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848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Managers/Professionals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13460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47220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90915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163259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77455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116039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8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</a:t>
                      </a:r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Middle-Skill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45900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130753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84853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8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 Sales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19540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61566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42026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8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 Services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70924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56224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</a:t>
                      </a:r>
                      <a:r>
                        <a:rPr lang="en-US" sz="1000" b="1" i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Totals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25640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127360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426502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104838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299142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 Total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153000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556980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403980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21204"/>
              </p:ext>
            </p:extLst>
          </p:nvPr>
        </p:nvGraphicFramePr>
        <p:xfrm>
          <a:off x="533400" y="4191000"/>
          <a:ext cx="7830375" cy="1962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625"/>
                <a:gridCol w="1118625"/>
                <a:gridCol w="1118625"/>
                <a:gridCol w="1118625"/>
                <a:gridCol w="1118625"/>
                <a:gridCol w="1118625"/>
                <a:gridCol w="111862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Change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Managers/Professionals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38140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43041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180966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39201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142826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</a:t>
                      </a:r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Middle-Skill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6520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20380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13860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 Sales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49900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111401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61501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 Services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21020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104553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83533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</a:t>
                      </a:r>
                      <a:r>
                        <a:rPr lang="en-US" sz="1000" b="1" i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Totals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15560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115580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67767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417300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301720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 Total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131140</a:t>
                      </a:r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485067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353927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 Total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284140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1042047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757907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84284"/>
              </p:ext>
            </p:extLst>
          </p:nvPr>
        </p:nvGraphicFramePr>
        <p:xfrm>
          <a:off x="533400" y="555646"/>
          <a:ext cx="7830375" cy="1654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625"/>
                <a:gridCol w="1118625"/>
                <a:gridCol w="1118625"/>
                <a:gridCol w="1118625"/>
                <a:gridCol w="1118625"/>
                <a:gridCol w="1118625"/>
                <a:gridCol w="1118625"/>
              </a:tblGrid>
              <a:tr h="96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Austin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Change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848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Managers/Professionals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17300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85360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133956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344225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116656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258865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8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</a:t>
                      </a:r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Middle-Skill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52420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24426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151133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98713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8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 Sales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69440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38758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172967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103527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8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 Services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35720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175477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139757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</a:t>
                      </a:r>
                      <a:r>
                        <a:rPr lang="en-US" sz="1000" b="1" i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Totals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41200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242940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198245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843802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157045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600862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Austin Total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284140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1042047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757907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085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14800" y="254375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Figure 6: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54112"/>
              </p:ext>
            </p:extLst>
          </p:nvPr>
        </p:nvGraphicFramePr>
        <p:xfrm>
          <a:off x="533400" y="2438400"/>
          <a:ext cx="7830375" cy="1654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625"/>
                <a:gridCol w="1118625"/>
                <a:gridCol w="1118625"/>
                <a:gridCol w="1118625"/>
                <a:gridCol w="1118625"/>
                <a:gridCol w="1118625"/>
                <a:gridCol w="1118625"/>
              </a:tblGrid>
              <a:tr h="96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Change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848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Managers/Professionals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8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</a:t>
                      </a:r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Middle-Skill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8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 Sales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8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 Services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</a:t>
                      </a:r>
                      <a:r>
                        <a:rPr lang="en-US" sz="1000" b="1" i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Totals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 Total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19889"/>
              </p:ext>
            </p:extLst>
          </p:nvPr>
        </p:nvGraphicFramePr>
        <p:xfrm>
          <a:off x="533400" y="4191000"/>
          <a:ext cx="7830375" cy="1962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625"/>
                <a:gridCol w="1118625"/>
                <a:gridCol w="1118625"/>
                <a:gridCol w="1118625"/>
                <a:gridCol w="1118625"/>
                <a:gridCol w="1118625"/>
                <a:gridCol w="111862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Change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Managers/Professionals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</a:t>
                      </a:r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Middle-Skill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 Sales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 Services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</a:t>
                      </a:r>
                      <a:r>
                        <a:rPr lang="en-US" sz="1000" b="1" i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Totals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 Total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 Total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39581"/>
              </p:ext>
            </p:extLst>
          </p:nvPr>
        </p:nvGraphicFramePr>
        <p:xfrm>
          <a:off x="533400" y="555646"/>
          <a:ext cx="7830375" cy="1654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625"/>
                <a:gridCol w="1118625"/>
                <a:gridCol w="1118625"/>
                <a:gridCol w="1118625"/>
                <a:gridCol w="1118625"/>
                <a:gridCol w="1118625"/>
                <a:gridCol w="1118625"/>
              </a:tblGrid>
              <a:tr h="96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Austin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Change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848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Non-High Tech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Managers/Professionals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8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Blue-Collar </a:t>
                      </a:r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Middle-Skill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8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Clerical/Retail Sales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8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Low-Skill Services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</a:t>
                      </a:r>
                      <a:r>
                        <a:rPr lang="en-US" sz="1000" b="1" i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Totals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Austin Total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  <a:r>
                        <a:rPr lang="en-US" sz="10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  <a:r>
                        <a:rPr lang="en-US" sz="10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  <a:r>
                        <a:rPr lang="en-US" sz="10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14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67386"/>
              </p:ext>
            </p:extLst>
          </p:nvPr>
        </p:nvGraphicFramePr>
        <p:xfrm>
          <a:off x="1676400" y="838200"/>
          <a:ext cx="54863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1748"/>
                <a:gridCol w="1054389"/>
                <a:gridCol w="1054389"/>
                <a:gridCol w="1125873"/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sector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pwrkhrs_80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pwrkhrs_00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pwrkhrs_13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Government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129555300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181505695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241370723</a:t>
                      </a: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High-Tech Industries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81597540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271123194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321446583</a:t>
                      </a: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Non-High-Tech Industries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310854600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651027920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909700086.5</a:t>
                      </a: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522007440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1103656809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1472517393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85874"/>
              </p:ext>
            </p:extLst>
          </p:nvPr>
        </p:nvGraphicFramePr>
        <p:xfrm>
          <a:off x="1676400" y="2286000"/>
          <a:ext cx="54864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1473"/>
                <a:gridCol w="1068309"/>
                <a:gridCol w="1068309"/>
                <a:gridCol w="1068309"/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sector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 smtClean="0">
                          <a:effectLst/>
                        </a:rPr>
                        <a:t>1980</a:t>
                      </a:r>
                      <a:endParaRPr lang="en-US" sz="1100" b="0" i="0" u="sng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 smtClean="0">
                          <a:effectLst/>
                          <a:latin typeface="+mn-lt"/>
                        </a:rPr>
                        <a:t>2000</a:t>
                      </a:r>
                      <a:endParaRPr lang="en-US" sz="1100" b="0" i="0" u="sng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 smtClean="0">
                          <a:effectLst/>
                        </a:rPr>
                        <a:t>2013</a:t>
                      </a:r>
                      <a:endParaRPr lang="en-US" sz="1100" b="0" i="0" u="sng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Government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24.82%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16.45%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16.39%</a:t>
                      </a: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High-Tech Industries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15.63%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24.57%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21.83%</a:t>
                      </a: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Non-High-Tech Industries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59.55%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58.99%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61.78%</a:t>
                      </a: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304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Figure 1: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9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24000" y="639633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2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mployment share by gender in four main occupation groups in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Triangle,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1980-2013. (a) Males and females, (b) males only, (c) females only.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088254"/>
              </p:ext>
            </p:extLst>
          </p:nvPr>
        </p:nvGraphicFramePr>
        <p:xfrm>
          <a:off x="1524000" y="1676400"/>
          <a:ext cx="640080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418895"/>
              </p:ext>
            </p:extLst>
          </p:nvPr>
        </p:nvGraphicFramePr>
        <p:xfrm>
          <a:off x="1524000" y="4018895"/>
          <a:ext cx="640080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316289"/>
              </p:ext>
            </p:extLst>
          </p:nvPr>
        </p:nvGraphicFramePr>
        <p:xfrm>
          <a:off x="1524000" y="-685800"/>
          <a:ext cx="640080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0021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9410"/>
              </p:ext>
            </p:extLst>
          </p:nvPr>
        </p:nvGraphicFramePr>
        <p:xfrm>
          <a:off x="1600200" y="13252"/>
          <a:ext cx="4702626" cy="21260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771"/>
                <a:gridCol w="783771"/>
                <a:gridCol w="783771"/>
                <a:gridCol w="783771"/>
                <a:gridCol w="783771"/>
                <a:gridCol w="783771"/>
              </a:tblGrid>
              <a:tr h="182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>
                          <a:effectLst/>
                        </a:rPr>
                        <a:t>Total</a:t>
                      </a:r>
                      <a:endParaRPr lang="en-US" sz="1100" b="1" i="0" u="sng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</a:tcPr>
                </a:tc>
              </a:tr>
              <a:tr h="35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1980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1990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2000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2005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2013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Managers/Professionals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40.3%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49.9%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53.0%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56.3%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57.3%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Blue-Collar Middle-Skill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26.2%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19.5%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17.7%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16.1%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13.2%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1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Clerical/Retail Sales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24.7%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21.8%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20.2%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18.1%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16.5%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Low-Skill Services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9.1%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9.5%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13.1%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31501"/>
              </p:ext>
            </p:extLst>
          </p:nvPr>
        </p:nvGraphicFramePr>
        <p:xfrm>
          <a:off x="1600200" y="2286000"/>
          <a:ext cx="4702626" cy="2241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155"/>
                <a:gridCol w="613387"/>
                <a:gridCol w="783771"/>
                <a:gridCol w="783771"/>
                <a:gridCol w="783771"/>
                <a:gridCol w="783771"/>
              </a:tblGrid>
              <a:tr h="204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>
                          <a:effectLst/>
                        </a:rPr>
                        <a:t>Male</a:t>
                      </a:r>
                      <a:endParaRPr lang="en-US" sz="1100" b="1" i="0" u="sng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</a:tcPr>
                </a:tc>
              </a:tr>
              <a:tr h="398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1980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1990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2000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2005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2013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Managers/Professionals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25.3%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29.2%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30.3%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31.8%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30.1%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8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Blue-Collar Middle-Skill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20.3%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15.4%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14.7%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13.7%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11.2%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Clerical/Retail Sales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8.2%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6.7%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7.2%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7.1%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6.2%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Low-Skill Services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3.8%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4.1%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4.2%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4.7%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6.2%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4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57.5%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55.4%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56.5%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57.3%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53.7%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284672"/>
              </p:ext>
            </p:extLst>
          </p:nvPr>
        </p:nvGraphicFramePr>
        <p:xfrm>
          <a:off x="1600200" y="4618345"/>
          <a:ext cx="4702627" cy="21857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156"/>
                <a:gridCol w="715617"/>
                <a:gridCol w="681541"/>
                <a:gridCol w="783771"/>
                <a:gridCol w="783771"/>
                <a:gridCol w="783771"/>
              </a:tblGrid>
              <a:tr h="204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>
                          <a:effectLst/>
                        </a:rPr>
                        <a:t>Female</a:t>
                      </a:r>
                      <a:endParaRPr lang="en-US" sz="1100" b="1" i="0" u="sng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</a:tcPr>
                </a:tc>
              </a:tr>
              <a:tr h="370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1980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1990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2000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2005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2013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Managers/Professionals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14.9%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20.7%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22.7%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24.4%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27.2%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Blue-Collar Middle-Skill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6.0%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4.1%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2.4%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2.0%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Clerical/Retail Sales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16.5%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13.0%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10.9%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10.2%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Low-Skill Services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4.7%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4.9%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4.9%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6.9%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4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42.5%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44.6%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43.5%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42.7%</a:t>
                      </a:r>
                    </a:p>
                  </a:txBody>
                  <a:tcPr marL="9525" marR="9525" marT="9525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46.3%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" y="219309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Figure 2: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84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19200" y="46205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3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Change in employment share by gender in four main occupation groups in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Triangle,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1980-2013.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136234"/>
              </p:ext>
            </p:extLst>
          </p:nvPr>
        </p:nvGraphicFramePr>
        <p:xfrm>
          <a:off x="1219200" y="493712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584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596703"/>
              </p:ext>
            </p:extLst>
          </p:nvPr>
        </p:nvGraphicFramePr>
        <p:xfrm>
          <a:off x="1600200" y="76200"/>
          <a:ext cx="5486397" cy="2241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155"/>
                <a:gridCol w="613387"/>
                <a:gridCol w="783771"/>
                <a:gridCol w="783771"/>
                <a:gridCol w="783771"/>
                <a:gridCol w="783771"/>
                <a:gridCol w="783771"/>
              </a:tblGrid>
              <a:tr h="204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>
                          <a:effectLst/>
                        </a:rPr>
                        <a:t>Male</a:t>
                      </a:r>
                      <a:endParaRPr lang="en-US" sz="1100" b="1" i="0" u="sng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1980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1990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2000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2005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2013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% </a:t>
                      </a:r>
                      <a:r>
                        <a:rPr lang="en-US" sz="1100" b="1" u="none" strike="noStrike" dirty="0" smtClean="0">
                          <a:effectLst/>
                        </a:rPr>
                        <a:t>Change (1980-2013)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Managers/Professionals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25.3%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29.2%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30.3%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31.8%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30.1%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19.0%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Blue-Collar Middle-Skill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20.3%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15.4%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14.7%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13.7%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11.2%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-44.9%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Clerical/Retail Sales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8.2%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6.7%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7.2%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7.1%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6.2%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-24.1%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Low-Skill Services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3.8%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4.1%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4.2%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4.7%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6.2%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65.4%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57.5%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55.4%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56.5%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57.3%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53.7%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5846"/>
              </p:ext>
            </p:extLst>
          </p:nvPr>
        </p:nvGraphicFramePr>
        <p:xfrm>
          <a:off x="1600200" y="2408545"/>
          <a:ext cx="5486398" cy="21857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156"/>
                <a:gridCol w="715617"/>
                <a:gridCol w="681541"/>
                <a:gridCol w="783771"/>
                <a:gridCol w="783771"/>
                <a:gridCol w="783771"/>
                <a:gridCol w="783771"/>
              </a:tblGrid>
              <a:tr h="204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>
                          <a:effectLst/>
                        </a:rPr>
                        <a:t>Female</a:t>
                      </a:r>
                      <a:endParaRPr lang="en-US" sz="1100" b="1" i="0" u="sng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1980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1990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2000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2005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2013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% </a:t>
                      </a:r>
                      <a:r>
                        <a:rPr lang="en-US" sz="1100" b="1" u="none" strike="noStrike" dirty="0" smtClean="0">
                          <a:effectLst/>
                        </a:rPr>
                        <a:t>Change (1980-2013)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Managers/Professionals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14.9%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20.7%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22.7%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24.4%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27.2%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82.0%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Blue-Collar Middle-Skill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6.0%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4.1%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-66.4%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Clerical/Retail Sales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16.5%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13.0%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10.2%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-37.9%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Low-Skill Services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4.7%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4.9%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4.9%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6.9%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34.7%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42.5%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44.6%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43.5%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42.7%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46.3%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" y="219309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Figure 3: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1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39516" y="639633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Hourly wage ($2004) by gender in four main occupation groups in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Triangle,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1980-2013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Males and females (a), males only (b), females only (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08836"/>
              </p:ext>
            </p:extLst>
          </p:nvPr>
        </p:nvGraphicFramePr>
        <p:xfrm>
          <a:off x="1347537" y="-838200"/>
          <a:ext cx="640080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529037"/>
              </p:ext>
            </p:extLst>
          </p:nvPr>
        </p:nvGraphicFramePr>
        <p:xfrm>
          <a:off x="1339516" y="1600200"/>
          <a:ext cx="640080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497469"/>
              </p:ext>
            </p:extLst>
          </p:nvPr>
        </p:nvGraphicFramePr>
        <p:xfrm>
          <a:off x="1355558" y="4014884"/>
          <a:ext cx="640080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818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43548"/>
              </p:ext>
            </p:extLst>
          </p:nvPr>
        </p:nvGraphicFramePr>
        <p:xfrm>
          <a:off x="457200" y="304800"/>
          <a:ext cx="8229601" cy="1514997"/>
        </p:xfrm>
        <a:graphic>
          <a:graphicData uri="http://schemas.openxmlformats.org/drawingml/2006/table">
            <a:tbl>
              <a:tblPr/>
              <a:tblGrid>
                <a:gridCol w="618186"/>
                <a:gridCol w="811369"/>
                <a:gridCol w="618186"/>
                <a:gridCol w="618186"/>
                <a:gridCol w="618186"/>
                <a:gridCol w="618186"/>
                <a:gridCol w="618186"/>
                <a:gridCol w="618186"/>
                <a:gridCol w="618186"/>
                <a:gridCol w="618186"/>
                <a:gridCol w="618186"/>
                <a:gridCol w="618186"/>
                <a:gridCol w="618186"/>
              </a:tblGrid>
              <a:tr h="20141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effectLst/>
                          <a:latin typeface="Calibri"/>
                        </a:rPr>
                        <a:t>Research Triangle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effectLst/>
                          <a:latin typeface="Calibri"/>
                        </a:rPr>
                        <a:t>Research Triangle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41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Managers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$15.16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$18.38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$21.32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$22.84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$22.31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Managers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121.23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140.63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150.68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147.20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Middle-Skill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$11.96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$12.57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$12.24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$10.93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Middle-Skill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114.03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119.90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116.70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104.23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Clerical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$13.67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$14.13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$12.51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Clerical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112.78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129.99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134.38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119.02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Low-Skill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$7.33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$8.57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$9.24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$8.87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$7.89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Low-Skill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116.88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125.97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107.66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80969"/>
              </p:ext>
            </p:extLst>
          </p:nvPr>
        </p:nvGraphicFramePr>
        <p:xfrm>
          <a:off x="457200" y="2057398"/>
          <a:ext cx="8229601" cy="1371602"/>
        </p:xfrm>
        <a:graphic>
          <a:graphicData uri="http://schemas.openxmlformats.org/drawingml/2006/table">
            <a:tbl>
              <a:tblPr/>
              <a:tblGrid>
                <a:gridCol w="618186"/>
                <a:gridCol w="811369"/>
                <a:gridCol w="618186"/>
                <a:gridCol w="618186"/>
                <a:gridCol w="618186"/>
                <a:gridCol w="618186"/>
                <a:gridCol w="618186"/>
                <a:gridCol w="618186"/>
                <a:gridCol w="618186"/>
                <a:gridCol w="618186"/>
                <a:gridCol w="618186"/>
                <a:gridCol w="618186"/>
                <a:gridCol w="618186"/>
              </a:tblGrid>
              <a:tr h="20141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41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Managers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$17.43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$23.83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$25.34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$25.51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Managers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120.53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136.78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145.41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146.37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Middle-Skill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$11.23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$12.99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$12.60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Middle-Skill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111.44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115.64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112.16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99.55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Clerical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$13.84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$14.61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$15.97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$17.08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$14.65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Clerical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105.56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115.35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123.38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105.84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Low-Skill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$8.36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$8.96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$9.49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$8.98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$8.07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Low-Skill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107.19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113.60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107.52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96.53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46624"/>
              </p:ext>
            </p:extLst>
          </p:nvPr>
        </p:nvGraphicFramePr>
        <p:xfrm>
          <a:off x="457200" y="3733800"/>
          <a:ext cx="8229601" cy="1371602"/>
        </p:xfrm>
        <a:graphic>
          <a:graphicData uri="http://schemas.openxmlformats.org/drawingml/2006/table">
            <a:tbl>
              <a:tblPr/>
              <a:tblGrid>
                <a:gridCol w="618186"/>
                <a:gridCol w="811369"/>
                <a:gridCol w="618186"/>
                <a:gridCol w="618186"/>
                <a:gridCol w="618186"/>
                <a:gridCol w="618186"/>
                <a:gridCol w="618186"/>
                <a:gridCol w="618186"/>
                <a:gridCol w="618186"/>
                <a:gridCol w="618186"/>
                <a:gridCol w="618186"/>
                <a:gridCol w="618186"/>
                <a:gridCol w="618186"/>
              </a:tblGrid>
              <a:tr h="20141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41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sng" strike="noStrike"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Managers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$12.18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$15.38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$20.13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$19.34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Managers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126.23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151.86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165.20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158.70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Middle-Skill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$10.82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$9.74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Middle-Skill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120.19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127.28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123.61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114.56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Clerical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$9.23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$12.56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$12.51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$11.37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Clerical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117.52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135.98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135.52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123.11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Low-Skill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$6.64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$8.22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$9.01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$8.76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$7.74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Low-Skill</a:t>
                      </a:r>
                      <a:endParaRPr lang="en-US" sz="11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123.83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135.70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132.02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116.60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0" y="219307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Figure 4: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3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2136</Words>
  <Application>Microsoft Office PowerPoint</Application>
  <PresentationFormat>On-screen Show (4:3)</PresentationFormat>
  <Paragraphs>1065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Unused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Johnston</dc:creator>
  <cp:lastModifiedBy>Evan A Johnston</cp:lastModifiedBy>
  <cp:revision>135</cp:revision>
  <cp:lastPrinted>2015-10-26T16:53:08Z</cp:lastPrinted>
  <dcterms:created xsi:type="dcterms:W3CDTF">2015-10-05T19:57:01Z</dcterms:created>
  <dcterms:modified xsi:type="dcterms:W3CDTF">2015-12-04T21:42:57Z</dcterms:modified>
</cp:coreProperties>
</file>