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0" r:id="rId2"/>
    <p:sldId id="259" r:id="rId3"/>
    <p:sldId id="256" r:id="rId4"/>
    <p:sldId id="257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7F70E-E57D-4641-B161-B71ABC6FF342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6F11-5DD5-40BF-A89D-2D55CAF6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5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66342"/>
              </p:ext>
            </p:extLst>
          </p:nvPr>
        </p:nvGraphicFramePr>
        <p:xfrm>
          <a:off x="-64781" y="38637"/>
          <a:ext cx="9208781" cy="2893695"/>
        </p:xfrm>
        <a:graphic>
          <a:graphicData uri="http://schemas.openxmlformats.org/drawingml/2006/table">
            <a:tbl>
              <a:tblPr firstRow="1" firstCol="1" bandRow="1"/>
              <a:tblGrid>
                <a:gridCol w="1683457"/>
                <a:gridCol w="640080"/>
                <a:gridCol w="136557"/>
                <a:gridCol w="548640"/>
                <a:gridCol w="136557"/>
                <a:gridCol w="640080"/>
                <a:gridCol w="136557"/>
                <a:gridCol w="822960"/>
                <a:gridCol w="213742"/>
                <a:gridCol w="640080"/>
                <a:gridCol w="136557"/>
                <a:gridCol w="640080"/>
                <a:gridCol w="136557"/>
                <a:gridCol w="640080"/>
                <a:gridCol w="136557"/>
                <a:gridCol w="822960"/>
                <a:gridCol w="182880"/>
                <a:gridCol w="914400"/>
              </a:tblGrid>
              <a:tr h="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Net change</a:t>
                      </a: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in number of jobs for males and females by high-tech industry in </a:t>
                      </a: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the Research Triangle, </a:t>
                      </a: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1980-2013</a:t>
                      </a: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Major Occupation Groups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Non-High-Tech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Total Within Occupations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and Related Professions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64,047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37,971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79,906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119,657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199,563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53.1 %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301,581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Middle-Skill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-968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26,492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27,069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9,797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24,639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33,337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57,976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67,773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41,206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91,524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92,830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71,452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40,701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112,153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172,243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203,889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376,132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488,285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Notes: 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 Census and ACS from IPUMS.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3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4800" y="25437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Table 1: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2369"/>
              </p:ext>
            </p:extLst>
          </p:nvPr>
        </p:nvGraphicFramePr>
        <p:xfrm>
          <a:off x="152399" y="3276600"/>
          <a:ext cx="7924802" cy="1700784"/>
        </p:xfrm>
        <a:graphic>
          <a:graphicData uri="http://schemas.openxmlformats.org/drawingml/2006/table">
            <a:tbl>
              <a:tblPr firstRow="1" firstCol="1" bandRow="1"/>
              <a:tblGrid>
                <a:gridCol w="2630631"/>
                <a:gridCol w="840000"/>
                <a:gridCol w="213390"/>
                <a:gridCol w="720000"/>
                <a:gridCol w="334001"/>
                <a:gridCol w="840000"/>
                <a:gridCol w="213390"/>
                <a:gridCol w="840000"/>
                <a:gridCol w="213390"/>
                <a:gridCol w="1080000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Major Occupation Groups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Non-High-Tech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and Related Professions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21.24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12.59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39.7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Middle-Skill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101.5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49.2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54.2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73342"/>
              </p:ext>
            </p:extLst>
          </p:nvPr>
        </p:nvGraphicFramePr>
        <p:xfrm>
          <a:off x="-64781" y="531374"/>
          <a:ext cx="9208781" cy="2157984"/>
        </p:xfrm>
        <a:graphic>
          <a:graphicData uri="http://schemas.openxmlformats.org/drawingml/2006/table">
            <a:tbl>
              <a:tblPr firstRow="1" firstCol="1" bandRow="1"/>
              <a:tblGrid>
                <a:gridCol w="1683457"/>
                <a:gridCol w="640080"/>
                <a:gridCol w="136557"/>
                <a:gridCol w="548640"/>
                <a:gridCol w="136557"/>
                <a:gridCol w="640080"/>
                <a:gridCol w="136557"/>
                <a:gridCol w="822960"/>
                <a:gridCol w="213742"/>
                <a:gridCol w="640080"/>
                <a:gridCol w="136557"/>
                <a:gridCol w="640080"/>
                <a:gridCol w="136557"/>
                <a:gridCol w="640080"/>
                <a:gridCol w="136557"/>
                <a:gridCol w="822960"/>
                <a:gridCol w="182880"/>
                <a:gridCol w="914400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Major Occupation Groups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Non-High-Tech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Total Within Occupations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and Related Professions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64,047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37,971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102,018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79,906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119,657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199,563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53.1 %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301,581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Middle-Skill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-968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26,492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27,069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9,797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24,639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33,337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57,976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67,773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41,206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91,524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92,830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71,452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40,701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112,153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172,243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203,889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376,132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488,285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43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613477"/>
              </p:ext>
            </p:extLst>
          </p:nvPr>
        </p:nvGraphicFramePr>
        <p:xfrm>
          <a:off x="152400" y="228600"/>
          <a:ext cx="8696960" cy="3535515"/>
        </p:xfrm>
        <a:graphic>
          <a:graphicData uri="http://schemas.openxmlformats.org/drawingml/2006/table">
            <a:tbl>
              <a:tblPr firstRow="1" firstCol="1" bandRow="1"/>
              <a:tblGrid>
                <a:gridCol w="1645920"/>
                <a:gridCol w="548640"/>
                <a:gridCol w="548640"/>
                <a:gridCol w="208280"/>
                <a:gridCol w="548640"/>
                <a:gridCol w="640080"/>
                <a:gridCol w="208280"/>
                <a:gridCol w="548640"/>
                <a:gridCol w="548640"/>
                <a:gridCol w="208280"/>
                <a:gridCol w="548640"/>
                <a:gridCol w="640080"/>
                <a:gridCol w="208280"/>
                <a:gridCol w="822960"/>
                <a:gridCol w="822960"/>
              </a:tblGrid>
              <a:tr h="224187">
                <a:tc gridSpan="1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Hourly wages (2004$) in the high-technology and non-high-technology industries by gender across major occupation groups in </a:t>
                      </a:r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the Research Triangle</a:t>
                      </a: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r>
                        <a:rPr lang="en-US" sz="12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200" b="0" i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Major Occupation Groups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5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High-Tech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-High-Tech</a:t>
                      </a: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Gender Wage Gap</a:t>
                      </a: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5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High-Tech</a:t>
                      </a:r>
                    </a:p>
                  </a:txBody>
                  <a:tcPr marL="73025" marR="7302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-High-Tech</a:t>
                      </a: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1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and Related Professions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$20.9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$16.5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$32.0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$25.9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$22.1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$17.8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$6.1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11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Middle-Skill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$14.7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$14.0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$1.5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1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$13.4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$19.8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$15.2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$13.6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16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Services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$13.4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$6.6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$12.3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$7.7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-$0.9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$0.3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161">
                <a:tc grid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Notes: 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 Census and ACS from IPUMS.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59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16639"/>
              </p:ext>
            </p:extLst>
          </p:nvPr>
        </p:nvGraphicFramePr>
        <p:xfrm>
          <a:off x="228599" y="957263"/>
          <a:ext cx="8534399" cy="431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691"/>
                <a:gridCol w="1025236"/>
                <a:gridCol w="1025236"/>
                <a:gridCol w="1025236"/>
                <a:gridCol w="1025236"/>
                <a:gridCol w="886691"/>
                <a:gridCol w="886691"/>
                <a:gridCol w="886691"/>
                <a:gridCol w="886691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NHT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NHT</a:t>
                      </a:r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$20.9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$12.8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$16.5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$12.1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$32.0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$25.9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$22.1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$17.8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Middle-Skill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$14.7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$9.8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$8.1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$14.0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$9.2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$9.9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$13.4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$9.1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$19.8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$15.2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$13.6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$10.8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$13.4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$9.0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$6.6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$12.3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$7.7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NHT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NHT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NHT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NHT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$4.4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$6.1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$4.2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Middle-Skill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$4.9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$2.6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$2.0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$1.5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$6.2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$4.3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$4.6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$2.9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74" marR="7474" marT="747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$1.6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-$0.9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$0.3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45720" marR="4572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25437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Table 2: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579</Words>
  <Application>Microsoft Office PowerPoint</Application>
  <PresentationFormat>On-screen Show (4:3)</PresentationFormat>
  <Paragraphs>322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A Johnston</cp:lastModifiedBy>
  <cp:revision>69</cp:revision>
  <cp:lastPrinted>2015-10-26T16:53:18Z</cp:lastPrinted>
  <dcterms:created xsi:type="dcterms:W3CDTF">2015-08-25T20:47:03Z</dcterms:created>
  <dcterms:modified xsi:type="dcterms:W3CDTF">2015-12-04T22:21:52Z</dcterms:modified>
</cp:coreProperties>
</file>