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Work\Research%20Triangle\General%20files\new%20calcs\completed\LQs%20formatted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Work\Research%20Triangle\General%20files\new%20calcs\completed\LQs%20formatted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868686868687"/>
          <c:y val="0.144378907182057"/>
          <c:w val="0.671506004931202"/>
          <c:h val="0.692227153424004"/>
        </c:manualLayout>
      </c:layout>
      <c:lineChart>
        <c:grouping val="standard"/>
        <c:varyColors val="0"/>
        <c:ser>
          <c:idx val="0"/>
          <c:order val="0"/>
          <c:tx>
            <c:strRef>
              <c:f>'LQ high tech'!$A$5</c:f>
              <c:strCache>
                <c:ptCount val="1"/>
                <c:pt idx="0">
                  <c:v>Austin</c:v>
                </c:pt>
              </c:strCache>
            </c:strRef>
          </c:tx>
          <c:cat>
            <c:strRef>
              <c:f>'LQ high tech'!$B$4:$F$4</c:f>
              <c:strCach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  <c:pt idx="4">
                  <c:v>2014-5y</c:v>
                </c:pt>
              </c:strCache>
            </c:strRef>
          </c:cat>
          <c:val>
            <c:numRef>
              <c:f>'LQ high tech'!$B$5:$F$5</c:f>
              <c:numCache>
                <c:formatCode>0.00</c:formatCode>
                <c:ptCount val="5"/>
                <c:pt idx="0">
                  <c:v>1.049253463745117</c:v>
                </c:pt>
                <c:pt idx="1">
                  <c:v>1.215996623039245</c:v>
                </c:pt>
                <c:pt idx="2">
                  <c:v>1.648731231689453</c:v>
                </c:pt>
                <c:pt idx="3">
                  <c:v>1.487443804740906</c:v>
                </c:pt>
                <c:pt idx="4">
                  <c:v>1.414689660072326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'LQ high tech'!$A$6</c:f>
              <c:strCache>
                <c:ptCount val="1"/>
                <c:pt idx="0">
                  <c:v>Research Triangle</c:v>
                </c:pt>
              </c:strCache>
            </c:strRef>
          </c:tx>
          <c:cat>
            <c:strRef>
              <c:f>'LQ high tech'!$B$4:$F$4</c:f>
              <c:strCach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  <c:pt idx="4">
                  <c:v>2014-5y</c:v>
                </c:pt>
              </c:strCache>
            </c:strRef>
          </c:cat>
          <c:val>
            <c:numRef>
              <c:f>'LQ high tech'!$B$6:$F$6</c:f>
              <c:numCache>
                <c:formatCode>0.00</c:formatCode>
                <c:ptCount val="5"/>
                <c:pt idx="0">
                  <c:v>1.037343621253967</c:v>
                </c:pt>
                <c:pt idx="1">
                  <c:v>1.309189319610596</c:v>
                </c:pt>
                <c:pt idx="2">
                  <c:v>1.668935418128967</c:v>
                </c:pt>
                <c:pt idx="3">
                  <c:v>1.638476014137268</c:v>
                </c:pt>
                <c:pt idx="4">
                  <c:v>1.556463837623596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840920"/>
        <c:axId val="2037915688"/>
      </c:lineChart>
      <c:catAx>
        <c:axId val="2117840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37915688"/>
        <c:crosses val="autoZero"/>
        <c:auto val="1"/>
        <c:lblAlgn val="ctr"/>
        <c:lblOffset val="100"/>
        <c:noMultiLvlLbl val="0"/>
      </c:catAx>
      <c:valAx>
        <c:axId val="2037915688"/>
        <c:scaling>
          <c:orientation val="minMax"/>
          <c:max val="1.8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Location Quotient</a:t>
                </a:r>
              </a:p>
            </c:rich>
          </c:tx>
          <c:layout>
            <c:manualLayout>
              <c:xMode val="edge"/>
              <c:yMode val="edge"/>
              <c:x val="0.0172520024645718"/>
              <c:y val="0.322374749580522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2117840920"/>
        <c:crosses val="autoZero"/>
        <c:crossBetween val="between"/>
        <c:maj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619565217391"/>
          <c:y val="0.149827167830436"/>
          <c:w val="0.64651189661075"/>
          <c:h val="0.680613083741891"/>
        </c:manualLayout>
      </c:layout>
      <c:lineChart>
        <c:grouping val="standard"/>
        <c:varyColors val="0"/>
        <c:ser>
          <c:idx val="0"/>
          <c:order val="0"/>
          <c:tx>
            <c:strRef>
              <c:f>'LQ SE high tech'!$A$5</c:f>
              <c:strCache>
                <c:ptCount val="1"/>
                <c:pt idx="0">
                  <c:v>Austin</c:v>
                </c:pt>
              </c:strCache>
            </c:strRef>
          </c:tx>
          <c:cat>
            <c:strRef>
              <c:f>'LQ SE high tech'!$B$4:$F$4</c:f>
              <c:strCach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  <c:pt idx="4">
                  <c:v>2014-5y</c:v>
                </c:pt>
              </c:strCache>
            </c:strRef>
          </c:cat>
          <c:val>
            <c:numRef>
              <c:f>'LQ SE high tech'!$B$5:$F$5</c:f>
              <c:numCache>
                <c:formatCode>0.00</c:formatCode>
                <c:ptCount val="5"/>
                <c:pt idx="0">
                  <c:v>1.384008169174194</c:v>
                </c:pt>
                <c:pt idx="1">
                  <c:v>1.699345588684082</c:v>
                </c:pt>
                <c:pt idx="2">
                  <c:v>1.703762650489807</c:v>
                </c:pt>
                <c:pt idx="3">
                  <c:v>1.525367736816406</c:v>
                </c:pt>
                <c:pt idx="4">
                  <c:v>1.573540210723877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'LQ SE high tech'!$A$6</c:f>
              <c:strCache>
                <c:ptCount val="1"/>
                <c:pt idx="0">
                  <c:v>Research Triangle</c:v>
                </c:pt>
              </c:strCache>
            </c:strRef>
          </c:tx>
          <c:cat>
            <c:strRef>
              <c:f>'LQ SE high tech'!$B$4:$F$4</c:f>
              <c:strCach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  <c:pt idx="4">
                  <c:v>2014-5y</c:v>
                </c:pt>
              </c:strCache>
            </c:strRef>
          </c:cat>
          <c:val>
            <c:numRef>
              <c:f>'LQ SE high tech'!$B$6:$F$6</c:f>
              <c:numCache>
                <c:formatCode>0.00</c:formatCode>
                <c:ptCount val="5"/>
                <c:pt idx="0">
                  <c:v>0.923356831073761</c:v>
                </c:pt>
                <c:pt idx="1">
                  <c:v>1.22390079498291</c:v>
                </c:pt>
                <c:pt idx="2">
                  <c:v>1.669214844703674</c:v>
                </c:pt>
                <c:pt idx="3">
                  <c:v>1.733602643013</c:v>
                </c:pt>
                <c:pt idx="4">
                  <c:v>1.477882027626038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670936"/>
        <c:axId val="2117652344"/>
      </c:lineChart>
      <c:catAx>
        <c:axId val="211767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7652344"/>
        <c:crosses val="autoZero"/>
        <c:auto val="1"/>
        <c:lblAlgn val="ctr"/>
        <c:lblOffset val="100"/>
        <c:noMultiLvlLbl val="0"/>
      </c:catAx>
      <c:valAx>
        <c:axId val="2117652344"/>
        <c:scaling>
          <c:orientation val="minMax"/>
          <c:max val="2.0"/>
          <c:min val="0.7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Location Quotient</a:t>
                </a:r>
              </a:p>
            </c:rich>
          </c:tx>
          <c:layout>
            <c:manualLayout>
              <c:xMode val="edge"/>
              <c:yMode val="edge"/>
              <c:x val="0.0172520024645718"/>
              <c:y val="0.322374749580522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2117670936"/>
        <c:crosses val="autoZero"/>
        <c:crossBetween val="between"/>
        <c:majorUnit val="0.25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0.16252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0" y="0"/>
          <a:ext cx="7543800" cy="6811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Figure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pPr algn="l" rtl="0"/>
          <a:r>
            <a:rPr lang="en-US" sz="1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Location quotient for </a:t>
          </a:r>
          <a:r>
            <a:rPr lang="en-US" sz="12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high-tech industry in </a:t>
          </a:r>
          <a:r>
            <a:rPr lang="en-US" sz="1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Austin and the Research Triangle, 1980 </a:t>
          </a:r>
          <a:r>
            <a:rPr lang="en-US" sz="12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to 2014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</cdr:x>
      <cdr:y>0.90909</cdr:y>
    </cdr:from>
    <cdr:to>
      <cdr:x>1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-609600" y="3810000"/>
          <a:ext cx="75438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Source:</a:t>
          </a:r>
          <a:r>
            <a:rPr lang="en-US" sz="10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0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Authors’ calculations using the US Census and ACS from IPUMS</a:t>
          </a:r>
          <a:r>
            <a:rPr lang="en-US" sz="1000" b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 xmlns:a="http://schemas.openxmlformats.org/drawingml/2006/main">
          <a:r>
            <a:rPr lang="en-US" sz="1000" b="0" i="1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Notes: </a:t>
          </a:r>
          <a:r>
            <a:rPr lang="en-US" sz="1000" i="0" dirty="0" smtClean="0">
              <a:latin typeface="Cambria Math"/>
            </a:rPr>
            <a:t>𝐿𝑄=</a:t>
          </a:r>
          <a:r>
            <a:rPr lang="en-US" sz="1000" i="0" dirty="0" smtClean="0">
              <a:solidFill>
                <a:schemeClr val="tx1"/>
              </a:solidFill>
              <a:latin typeface="Cambria Math"/>
            </a:rPr>
            <a:t>〖[𝐸_𝐻𝑇∕〖𝐸_𝑇𝐸]〗〗_𝑅𝑒𝑔𝑖𝑜𝑛/〖</a:t>
          </a:r>
          <a:r>
            <a:rPr lang="en-US" sz="1000" i="0" dirty="0" smtClean="0">
              <a:latin typeface="Cambria Math"/>
            </a:rPr>
            <a:t>[𝐸_𝐻𝑇∕〖𝐸_𝑇𝐸]〗〗_𝑁𝑎𝑡𝑖𝑜𝑛 </a:t>
          </a:r>
          <a:endParaRPr lang="en-US" sz="1000" dirty="0"/>
        </a:p>
        <a:p xmlns:a="http://schemas.openxmlformats.org/drawingml/2006/main">
          <a:endParaRPr lang="en-US" sz="1000" b="0" i="1" baseline="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endParaRPr lang="en-US" sz="1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0.15651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0" y="-609600"/>
          <a:ext cx="7010400" cy="6320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Figure 4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pPr algn="l" rtl="0"/>
          <a:r>
            <a:rPr lang="en-US" sz="1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Location quotient for </a:t>
          </a:r>
          <a:r>
            <a:rPr lang="en-US" sz="12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high-tech self-employment in </a:t>
          </a:r>
          <a:r>
            <a:rPr lang="en-US" sz="1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Austin and the Research Triangle, 1980 </a:t>
          </a:r>
          <a:r>
            <a:rPr lang="en-US" sz="12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to 2009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</cdr:x>
      <cdr:y>0.91352</cdr:y>
    </cdr:from>
    <cdr:to>
      <cdr:x>1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3689338"/>
          <a:ext cx="7010400" cy="3492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Source:</a:t>
          </a:r>
          <a:r>
            <a:rPr lang="en-US" sz="10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0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Authors’ calculations using the US Census and ACS from IPUMS</a:t>
          </a:r>
          <a:r>
            <a:rPr lang="en-US" sz="1000" b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 xmlns:a="http://schemas.openxmlformats.org/drawingml/2006/main">
          <a:r>
            <a:rPr lang="en-US" sz="1000" b="0" i="1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Notes: </a:t>
          </a:r>
          <a:r>
            <a:rPr lang="en-US" sz="1000" i="0" dirty="0">
              <a:latin typeface="Cambria Math"/>
            </a:rPr>
            <a:t>𝐿𝑄=</a:t>
          </a:r>
          <a:r>
            <a:rPr lang="en-US" sz="1000" i="0" dirty="0">
              <a:solidFill>
                <a:schemeClr val="tx1"/>
              </a:solidFill>
              <a:latin typeface="Cambria Math"/>
            </a:rPr>
            <a:t>〖[𝐸_</a:t>
          </a:r>
          <a:r>
            <a:rPr lang="en-US" sz="1000" b="0" i="0" dirty="0" smtClean="0">
              <a:solidFill>
                <a:schemeClr val="tx1"/>
              </a:solidFill>
              <a:latin typeface="Cambria Math"/>
            </a:rPr>
            <a:t>𝑆𝐸</a:t>
          </a:r>
          <a:r>
            <a:rPr lang="en-US" sz="1000" i="0" dirty="0">
              <a:solidFill>
                <a:schemeClr val="tx1"/>
              </a:solidFill>
              <a:latin typeface="Cambria Math"/>
            </a:rPr>
            <a:t>𝐻𝑇∕〖𝐸_</a:t>
          </a:r>
          <a:r>
            <a:rPr lang="en-US" sz="1000" b="0" i="0" dirty="0" smtClean="0">
              <a:solidFill>
                <a:schemeClr val="tx1"/>
              </a:solidFill>
              <a:latin typeface="Cambria Math"/>
            </a:rPr>
            <a:t>𝑇𝑆𝐸</a:t>
          </a:r>
          <a:r>
            <a:rPr lang="en-US" sz="1000" i="0" dirty="0">
              <a:solidFill>
                <a:schemeClr val="tx1"/>
              </a:solidFill>
              <a:latin typeface="Cambria Math"/>
            </a:rPr>
            <a:t>]〗〗_𝑅𝑒𝑔𝑖𝑜𝑛/〖</a:t>
          </a:r>
          <a:r>
            <a:rPr lang="en-US" sz="1000" i="0" dirty="0">
              <a:latin typeface="Cambria Math"/>
            </a:rPr>
            <a:t>[𝐸_</a:t>
          </a:r>
          <a:r>
            <a:rPr lang="en-US" sz="1000" b="0" i="0" dirty="0" smtClean="0">
              <a:latin typeface="Cambria Math"/>
            </a:rPr>
            <a:t>𝑆𝐸</a:t>
          </a:r>
          <a:r>
            <a:rPr lang="en-US" sz="1000" i="0" dirty="0">
              <a:latin typeface="Cambria Math"/>
            </a:rPr>
            <a:t>𝐻𝑇∕〖𝐸_𝑇</a:t>
          </a:r>
          <a:r>
            <a:rPr lang="en-US" sz="1000" b="0" i="0" dirty="0" smtClean="0">
              <a:latin typeface="Cambria Math"/>
            </a:rPr>
            <a:t>𝑆</a:t>
          </a:r>
          <a:r>
            <a:rPr lang="en-US" sz="1000" i="0" dirty="0">
              <a:latin typeface="Cambria Math"/>
            </a:rPr>
            <a:t>𝐸]〗〗_𝑁𝑎𝑡𝑖𝑜𝑛 </a:t>
          </a:r>
          <a:endParaRPr lang="en-US" sz="1000" dirty="0"/>
        </a:p>
        <a:p xmlns:a="http://schemas.openxmlformats.org/drawingml/2006/main">
          <a:endParaRPr lang="en-US" sz="1000" b="0" i="1" baseline="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endParaRPr lang="en-US" sz="1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5D3C-21D3-4C07-AC0B-BC5428E5DF3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B5AB1-05B6-47D3-9693-A9329389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924712"/>
              </p:ext>
            </p:extLst>
          </p:nvPr>
        </p:nvGraphicFramePr>
        <p:xfrm>
          <a:off x="228600" y="304800"/>
          <a:ext cx="8528636" cy="5227191"/>
        </p:xfrm>
        <a:graphic>
          <a:graphicData uri="http://schemas.openxmlformats.org/drawingml/2006/table">
            <a:tbl>
              <a:tblPr firstRow="1" firstCol="1" bandRow="1"/>
              <a:tblGrid>
                <a:gridCol w="481916"/>
                <a:gridCol w="3108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459628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Number of full-time, full-year workers for selected high-tech sectors in Austin, the Research Triangle, and the U.S. in 1980 and 2014-5y</a:t>
                      </a:r>
                      <a:endParaRPr lang="en-US" sz="11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Sectors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Research Triangle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United States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2014-5y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2014-5y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(Hundred Thousands)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2014-5y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(Hundred Thousands)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Semiconductor and electrical equipment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19.76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5.03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8.95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related equipment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13.26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3.11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Pharmaceutical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medicine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and data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 services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29.14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19.46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18.33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Architectural, engineering, and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related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8.90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11.68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research and development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8.80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and commercial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equipment and supply merchant wholesalers (Dell)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3.08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3.08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High-Tech Services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Management, scientific, and technical consulting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9.87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4.81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10.47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5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Telecommunication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and Internet service providers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2.62</a:t>
                      </a:r>
                    </a:p>
                  </a:txBody>
                  <a:tcPr marL="45720" marR="45720"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High-Tech Industry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28.72</a:t>
                      </a:r>
                    </a:p>
                  </a:txBody>
                  <a:tcPr marL="45720" marR="45720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128.42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32.14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105.36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144.26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712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r>
                        <a:rPr lang="en-US" sz="9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 Census and ACS from IPUMS.</a:t>
                      </a:r>
                      <a:endParaRPr lang="en-US" sz="900" i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50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43992"/>
              </p:ext>
            </p:extLst>
          </p:nvPr>
        </p:nvGraphicFramePr>
        <p:xfrm>
          <a:off x="228600" y="304800"/>
          <a:ext cx="8153401" cy="5051931"/>
        </p:xfrm>
        <a:graphic>
          <a:graphicData uri="http://schemas.openxmlformats.org/drawingml/2006/table">
            <a:tbl>
              <a:tblPr firstRow="1" firstCol="1" bandRow="1"/>
              <a:tblGrid>
                <a:gridCol w="492388"/>
                <a:gridCol w="3176517"/>
                <a:gridCol w="747416"/>
                <a:gridCol w="747416"/>
                <a:gridCol w="747416"/>
                <a:gridCol w="747416"/>
                <a:gridCol w="747416"/>
                <a:gridCol w="747416"/>
              </a:tblGrid>
              <a:tr h="459628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Number of full-time, full-year, self-employed workers per 100,000 for selected high-tech sectors in Austin, the Research Triangle, and the U.S. in 1980 and 2014-5y.</a:t>
                      </a:r>
                      <a:endParaRPr lang="en-US" sz="11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Sectors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Research Triangle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United States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2014-5y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2014-5y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2014-5y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Semiconductor and electrical equipment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22.66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8.49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11.39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related equipment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4.90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Pharmaceutical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medicine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24.69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and data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 services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265.67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244.54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22.70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144.77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Architectural, engineering, and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related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155.21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122.65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121.37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100.88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research and development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33.26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46.09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43.46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8.67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13.41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and commercial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equipment and supply merchant wholesalers (Dell)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23.12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16.97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17.90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High-Tech Services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Management, scientific, and technical consulting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346.37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68.56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249.43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220.20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5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Telecommunication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and Internet service providers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5720" marR="45720"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15.17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Self-Employed in High-Tech Industry per 100,000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609.76</a:t>
                      </a:r>
                    </a:p>
                  </a:txBody>
                  <a:tcPr marL="45720" marR="45720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1126.39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303.62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944.49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440.16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713.99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712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r>
                        <a:rPr lang="en-US" sz="9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 Census and ACS from IPUMS.</a:t>
                      </a:r>
                      <a:endParaRPr lang="en-US" sz="900" i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9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343412"/>
              </p:ext>
            </p:extLst>
          </p:nvPr>
        </p:nvGraphicFramePr>
        <p:xfrm>
          <a:off x="228601" y="304800"/>
          <a:ext cx="7010398" cy="4968619"/>
        </p:xfrm>
        <a:graphic>
          <a:graphicData uri="http://schemas.openxmlformats.org/drawingml/2006/table">
            <a:tbl>
              <a:tblPr firstRow="1" firstCol="1" bandRow="1"/>
              <a:tblGrid>
                <a:gridCol w="609599"/>
                <a:gridCol w="2667000"/>
                <a:gridCol w="1718621"/>
                <a:gridCol w="2015178"/>
              </a:tblGrid>
              <a:tr h="42389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2002 and 2012 NAICS codes for top 10 High-Tech sectors in terms of employment</a:t>
                      </a:r>
                      <a:endParaRPr lang="en-US" sz="11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7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Sectors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NAICS 2002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NAICS 2012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201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Semiconductor and electrical equipment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3344,</a:t>
                      </a:r>
                      <a:r>
                        <a:rPr lang="en-US" sz="1100" b="0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3346, 3353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3344,</a:t>
                      </a:r>
                      <a:r>
                        <a:rPr lang="en-US" sz="1100" b="0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3346, 3353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related equipment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3341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3341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Pharmaceutical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medicine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3254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3254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3342,</a:t>
                      </a:r>
                      <a:r>
                        <a:rPr lang="en-US" sz="1100" b="0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3343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3342,</a:t>
                      </a:r>
                      <a:r>
                        <a:rPr lang="en-US" sz="1100" b="0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3343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229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and data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 services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5182,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5112, 5415</a:t>
                      </a:r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5182,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5112, 5415</a:t>
                      </a:r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229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Architectural, engineering, and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related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5413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5413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229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research and development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5417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5417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229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and commercial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equipment and supply merchant wholesalers (Dell)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4234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4234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20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High-Tech Services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Management, scientific, and technical consulting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5416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5416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201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Telecommunication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and Internet service providers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5171,</a:t>
                      </a:r>
                      <a:r>
                        <a:rPr lang="en-US" sz="1100" b="0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5172, 5173, 5174, 5179, 5181, (5161)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5171,</a:t>
                      </a:r>
                      <a:r>
                        <a:rPr lang="en-US" sz="1100" b="0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5172, 5174, 5179, 5191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46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r>
                        <a:rPr lang="en-US" sz="9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 Census and ACS from IPUMS.</a:t>
                      </a:r>
                      <a:endParaRPr lang="en-US" sz="900" i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900" i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84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45241"/>
              </p:ext>
            </p:extLst>
          </p:nvPr>
        </p:nvGraphicFramePr>
        <p:xfrm>
          <a:off x="685800" y="4876800"/>
          <a:ext cx="5181600" cy="120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2009-5y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2014-5y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Austin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Silicon Valley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617157"/>
              </p:ext>
            </p:extLst>
          </p:nvPr>
        </p:nvGraphicFramePr>
        <p:xfrm>
          <a:off x="609600" y="533400"/>
          <a:ext cx="7543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583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31726"/>
              </p:ext>
            </p:extLst>
          </p:nvPr>
        </p:nvGraphicFramePr>
        <p:xfrm>
          <a:off x="762000" y="4953000"/>
          <a:ext cx="50292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4268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2009-5y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2014-5y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Research Triangle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Silicon Valley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589895"/>
              </p:ext>
            </p:extLst>
          </p:nvPr>
        </p:nvGraphicFramePr>
        <p:xfrm>
          <a:off x="685800" y="609600"/>
          <a:ext cx="7010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205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60189"/>
              </p:ext>
            </p:extLst>
          </p:nvPr>
        </p:nvGraphicFramePr>
        <p:xfrm>
          <a:off x="211605" y="304800"/>
          <a:ext cx="8627595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9283700" imgH="6477000" progId="Word.Document.12">
                  <p:embed/>
                </p:oleObj>
              </mc:Choice>
              <mc:Fallback>
                <p:oleObj name="Document" r:id="rId3" imgW="9283700" imgH="647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605" y="304800"/>
                        <a:ext cx="8627595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90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802</Words>
  <Application>Microsoft Macintosh PowerPoint</Application>
  <PresentationFormat>On-screen Show (4:3)</PresentationFormat>
  <Paragraphs>290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Johnston</dc:creator>
  <cp:lastModifiedBy>Evan Johnston</cp:lastModifiedBy>
  <cp:revision>9</cp:revision>
  <dcterms:created xsi:type="dcterms:W3CDTF">2016-03-07T20:59:54Z</dcterms:created>
  <dcterms:modified xsi:type="dcterms:W3CDTF">2016-03-11T15:49:15Z</dcterms:modified>
</cp:coreProperties>
</file>