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1510C7-7264-4656-A446-C536ADD8198F}">
  <a:tblStyle styleId="{F31510C7-7264-4656-A446-C536ADD819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c34c22e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c34c22e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c34c22e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c34c22e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dd8fa25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dd8fa25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dd8fa2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dd8fa2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dd8fa4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dd8fa4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dd8fa42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dd8fa42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dd90cb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dd90cb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dd90c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dd90c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608ca5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608ca5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c34c22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c34c22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d8fa2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d8fa2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dd90cb1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dd90cb1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dd90cb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dd90cb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dd90cb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8dd90cb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dd90cb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dd90cb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9838f4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9838f4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1c440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1c440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dd8fa2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dd8fa25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c34c22e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c34c22e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b646e1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b646e1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dd8fa2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dd8fa25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c34c22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c34c22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c34c22e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c34c22e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lt1"/>
                </a:solidFill>
                <a:highlight>
                  <a:schemeClr val="dk1"/>
                </a:highlight>
              </a:rPr>
              <a:t>Hotel Review Analysis</a:t>
            </a:r>
            <a:endParaRPr sz="5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Presented by: Hotelholics</a:t>
            </a:r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-43275" y="785225"/>
            <a:ext cx="9231300" cy="147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275"/>
            <a:ext cx="8839196" cy="1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971450" y="152400"/>
            <a:ext cx="728842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693150" y="116760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1652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3.86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.28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839413" y="143002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1323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3.80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554750" y="2515200"/>
            <a:ext cx="1797000" cy="70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  639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3.73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.23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72525" y="270667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2187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3.84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086275" y="95205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1289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3.59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.25</a:t>
            </a:r>
            <a:endParaRPr sz="1000" b="1"/>
          </a:p>
        </p:txBody>
      </p:sp>
      <p:sp>
        <p:nvSpPr>
          <p:cNvPr id="132" name="Google Shape;132;p22"/>
          <p:cNvSpPr txBox="1"/>
          <p:nvPr/>
        </p:nvSpPr>
        <p:spPr>
          <a:xfrm>
            <a:off x="2763300" y="194825"/>
            <a:ext cx="3617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chemeClr val="dk1"/>
                </a:highlight>
              </a:rPr>
              <a:t>Fall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971450" y="152400"/>
            <a:ext cx="728842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693150" y="116760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1348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3.91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839413" y="143002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976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3.78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554750" y="2515200"/>
            <a:ext cx="1797000" cy="70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  660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3.66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.23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772525" y="270667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2197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3.91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086275" y="95205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1015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.25</a:t>
            </a:r>
            <a:endParaRPr sz="1000" b="1"/>
          </a:p>
        </p:txBody>
      </p:sp>
      <p:sp>
        <p:nvSpPr>
          <p:cNvPr id="143" name="Google Shape;143;p23"/>
          <p:cNvSpPr txBox="1"/>
          <p:nvPr/>
        </p:nvSpPr>
        <p:spPr>
          <a:xfrm>
            <a:off x="2763300" y="194825"/>
            <a:ext cx="3617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chemeClr val="dk1"/>
                </a:highlight>
              </a:rPr>
              <a:t>Winter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 idx="4294967295"/>
          </p:nvPr>
        </p:nvSpPr>
        <p:spPr>
          <a:xfrm>
            <a:off x="2026800" y="2150850"/>
            <a:ext cx="5090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</a:rPr>
              <a:t>Best and Worst Hotels for Each Region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How we determined Best and Worst Hotels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Only hotels that had ≥ 100 reviews were considers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Best and Worst hotel were based on average of: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</a:rPr>
              <a:t>The Probability a hotel will receive a 5 Star Rating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</a:rPr>
              <a:t>The Probability a hotel will receive a Sentiment Rating between 0.50 and 1.00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  <a:highlight>
                  <a:srgbClr val="000000"/>
                </a:highlight>
              </a:rPr>
              <a:t>Norm.cdf function was used to achieve probability ratings</a:t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476" y="2820275"/>
            <a:ext cx="3830900" cy="2158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236500" y="28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Google Shape;161;p26"/>
          <p:cNvGraphicFramePr/>
          <p:nvPr/>
        </p:nvGraphicFramePr>
        <p:xfrm>
          <a:off x="1236500" y="41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36.52%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31.54%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l="2690" t="19306" r="79144" b="35426"/>
          <a:stretch/>
        </p:blipFill>
        <p:spPr>
          <a:xfrm>
            <a:off x="1004824" y="94350"/>
            <a:ext cx="1714500" cy="2837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016600" y="222325"/>
            <a:ext cx="2757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Best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West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991475" y="1228825"/>
            <a:ext cx="293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Simpson House Inn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Santa Barbara, CA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t="219" b="219"/>
          <a:stretch/>
        </p:blipFill>
        <p:spPr>
          <a:xfrm>
            <a:off x="656400" y="2744500"/>
            <a:ext cx="2118943" cy="2109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7"/>
          <p:cNvGraphicFramePr/>
          <p:nvPr/>
        </p:nvGraphicFramePr>
        <p:xfrm>
          <a:off x="3406250" y="285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1" name="Google Shape;171;p27"/>
          <p:cNvGraphicFramePr/>
          <p:nvPr/>
        </p:nvGraphicFramePr>
        <p:xfrm>
          <a:off x="3406250" y="406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12.20%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16.85%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2" name="Google Shape;172;p27"/>
          <p:cNvPicPr preferRelativeResize="0"/>
          <p:nvPr/>
        </p:nvPicPr>
        <p:blipFill rotWithShape="1">
          <a:blip r:embed="rId4">
            <a:alphaModFix/>
          </a:blip>
          <a:srcRect l="24994" t="33938" r="58486" b="46105"/>
          <a:stretch/>
        </p:blipFill>
        <p:spPr>
          <a:xfrm>
            <a:off x="4659957" y="100623"/>
            <a:ext cx="3027078" cy="242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711500" y="299350"/>
            <a:ext cx="2757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Worst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West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686375" y="1305850"/>
            <a:ext cx="293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Day’s Inn &amp; Suite Castle Rock,CO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8"/>
          <p:cNvGraphicFramePr/>
          <p:nvPr/>
        </p:nvGraphicFramePr>
        <p:xfrm>
          <a:off x="1236500" y="28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0" name="Google Shape;180;p28"/>
          <p:cNvGraphicFramePr/>
          <p:nvPr/>
        </p:nvGraphicFramePr>
        <p:xfrm>
          <a:off x="1236500" y="41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33.40%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29.88%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t="7468" b="7468"/>
          <a:stretch/>
        </p:blipFill>
        <p:spPr>
          <a:xfrm>
            <a:off x="4835600" y="2613575"/>
            <a:ext cx="3590324" cy="22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l="29341" t="49664" r="46223" b="14782"/>
          <a:stretch/>
        </p:blipFill>
        <p:spPr>
          <a:xfrm>
            <a:off x="1444600" y="211250"/>
            <a:ext cx="2781932" cy="268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4864700" y="211250"/>
            <a:ext cx="3668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Best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835600" y="1217750"/>
            <a:ext cx="3395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Lakeway Resort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Austin, TX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00" y="2658400"/>
            <a:ext cx="2673375" cy="234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9"/>
          <p:cNvGraphicFramePr/>
          <p:nvPr/>
        </p:nvGraphicFramePr>
        <p:xfrm>
          <a:off x="4536675" y="283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-.11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1" name="Google Shape;191;p29"/>
          <p:cNvGraphicFramePr/>
          <p:nvPr/>
        </p:nvGraphicFramePr>
        <p:xfrm>
          <a:off x="4536675" y="404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2" name="Google Shape;192;p29"/>
          <p:cNvPicPr preferRelativeResize="0"/>
          <p:nvPr/>
        </p:nvPicPr>
        <p:blipFill rotWithShape="1">
          <a:blip r:embed="rId4">
            <a:alphaModFix/>
          </a:blip>
          <a:srcRect l="29341" t="49664" r="46223" b="14782"/>
          <a:stretch/>
        </p:blipFill>
        <p:spPr>
          <a:xfrm>
            <a:off x="4744775" y="142825"/>
            <a:ext cx="2781931" cy="268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711500" y="299350"/>
            <a:ext cx="3728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Worst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686375" y="1305850"/>
            <a:ext cx="293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Fiesta Inn &amp; Suites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San Antonio, TX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0"/>
          <p:cNvGraphicFramePr/>
          <p:nvPr/>
        </p:nvGraphicFramePr>
        <p:xfrm>
          <a:off x="1141525" y="278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.38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0" name="Google Shape;200;p30"/>
          <p:cNvGraphicFramePr/>
          <p:nvPr/>
        </p:nvGraphicFramePr>
        <p:xfrm>
          <a:off x="1141525" y="399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34.85%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27.22%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l="47539" t="37420" r="40186" b="44851"/>
          <a:stretch/>
        </p:blipFill>
        <p:spPr>
          <a:xfrm>
            <a:off x="1459427" y="370674"/>
            <a:ext cx="2411627" cy="231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075" y="2683175"/>
            <a:ext cx="4145975" cy="21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4864700" y="211250"/>
            <a:ext cx="3668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Best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835600" y="1217750"/>
            <a:ext cx="3395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Four Seasons Hotel 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St. Louis, MO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31"/>
          <p:cNvGraphicFramePr/>
          <p:nvPr/>
        </p:nvGraphicFramePr>
        <p:xfrm>
          <a:off x="4998538" y="262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0" name="Google Shape;210;p31"/>
          <p:cNvGraphicFramePr/>
          <p:nvPr/>
        </p:nvGraphicFramePr>
        <p:xfrm>
          <a:off x="4998538" y="383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12.03%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l="46662" t="28144" r="41452" b="58836"/>
          <a:stretch/>
        </p:blipFill>
        <p:spPr>
          <a:xfrm>
            <a:off x="5155900" y="232495"/>
            <a:ext cx="2883424" cy="20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1135475" y="311925"/>
            <a:ext cx="3728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Worst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110350" y="1318425"/>
            <a:ext cx="293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Red Roof Inn 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Cedar Rapids, IA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t="12444" b="13437"/>
          <a:stretch/>
        </p:blipFill>
        <p:spPr>
          <a:xfrm>
            <a:off x="1110350" y="2571750"/>
            <a:ext cx="2931000" cy="217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Research Objectives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000000"/>
                </a:highlight>
              </a:rPr>
              <a:t>Our research analyzed hotel reviews and ratings based on regions of the United States</a:t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rgbClr val="000000"/>
                </a:highlight>
              </a:rPr>
              <a:t>Questions Include:</a:t>
            </a: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What is the average rating and average sentiment for each region?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What is the average rating and average sentiment for each region during each season?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Which Hotels are the best and worst for each region?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32"/>
          <p:cNvGraphicFramePr/>
          <p:nvPr/>
        </p:nvGraphicFramePr>
        <p:xfrm>
          <a:off x="1141525" y="278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4.48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0" name="Google Shape;220;p32"/>
          <p:cNvGraphicFramePr/>
          <p:nvPr/>
        </p:nvGraphicFramePr>
        <p:xfrm>
          <a:off x="1141525" y="399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26.12%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27.18%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1" name="Google Shape;221;p32"/>
          <p:cNvSpPr/>
          <p:nvPr/>
        </p:nvSpPr>
        <p:spPr>
          <a:xfrm>
            <a:off x="4854650" y="2732025"/>
            <a:ext cx="3585900" cy="214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25" y="2732025"/>
            <a:ext cx="3428439" cy="21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 rotWithShape="1">
          <a:blip r:embed="rId4">
            <a:alphaModFix/>
          </a:blip>
          <a:srcRect l="68068" t="37421" r="16962" b="49410"/>
          <a:stretch/>
        </p:blipFill>
        <p:spPr>
          <a:xfrm>
            <a:off x="1026364" y="408367"/>
            <a:ext cx="3428447" cy="200296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4864700" y="211250"/>
            <a:ext cx="3668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Best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835600" y="1217750"/>
            <a:ext cx="3395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The Alexandrian Alexandria, VA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3"/>
          <p:cNvGraphicFramePr/>
          <p:nvPr/>
        </p:nvGraphicFramePr>
        <p:xfrm>
          <a:off x="4998538" y="262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1" name="Google Shape;231;p33"/>
          <p:cNvGraphicFramePr/>
          <p:nvPr/>
        </p:nvGraphicFramePr>
        <p:xfrm>
          <a:off x="4998538" y="383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4.17%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9.98%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l="5076" r="5067"/>
          <a:stretch/>
        </p:blipFill>
        <p:spPr>
          <a:xfrm>
            <a:off x="885550" y="2571750"/>
            <a:ext cx="3372476" cy="21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l="57774" t="48213" r="27634" b="43378"/>
          <a:stretch/>
        </p:blipFill>
        <p:spPr>
          <a:xfrm>
            <a:off x="5149825" y="659549"/>
            <a:ext cx="3372475" cy="12906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843300" y="305650"/>
            <a:ext cx="3728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Worst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818175" y="1312150"/>
            <a:ext cx="3147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Microtel Inn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Knoxville, TN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4"/>
          <p:cNvGraphicFramePr/>
          <p:nvPr/>
        </p:nvGraphicFramePr>
        <p:xfrm>
          <a:off x="1141525" y="278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" name="Google Shape;241;p34"/>
          <p:cNvGraphicFramePr/>
          <p:nvPr/>
        </p:nvGraphicFramePr>
        <p:xfrm>
          <a:off x="1141525" y="399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26.10%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22.16%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550" y="2571750"/>
            <a:ext cx="2774225" cy="23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4">
            <a:alphaModFix/>
          </a:blip>
          <a:srcRect l="80515" t="24000" r="12084" b="69415"/>
          <a:stretch/>
        </p:blipFill>
        <p:spPr>
          <a:xfrm>
            <a:off x="1712099" y="772641"/>
            <a:ext cx="2056968" cy="121542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4864700" y="211250"/>
            <a:ext cx="3668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Best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835600" y="1217750"/>
            <a:ext cx="3395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Bayside Resort Hotel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West Yarmouth, MA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35"/>
          <p:cNvGraphicFramePr/>
          <p:nvPr/>
        </p:nvGraphicFramePr>
        <p:xfrm>
          <a:off x="4998538" y="262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Review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Rating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 Sentiment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1" name="Google Shape;251;p35"/>
          <p:cNvGraphicFramePr/>
          <p:nvPr/>
        </p:nvGraphicFramePr>
        <p:xfrm>
          <a:off x="4998538" y="383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{F31510C7-7264-4656-A446-C536ADD8198F}</a:tableStyleId>
              </a:tblPr>
              <a:tblGrid>
                <a:gridCol w="23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5 star 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Probability of good review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t="219" b="219"/>
          <a:stretch/>
        </p:blipFill>
        <p:spPr>
          <a:xfrm>
            <a:off x="1111650" y="2571750"/>
            <a:ext cx="2643975" cy="21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 rotWithShape="1">
          <a:blip r:embed="rId4">
            <a:alphaModFix/>
          </a:blip>
          <a:srcRect l="72543" t="19192" r="15028" b="63447"/>
          <a:stretch/>
        </p:blipFill>
        <p:spPr>
          <a:xfrm>
            <a:off x="5244263" y="109549"/>
            <a:ext cx="2706696" cy="2510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1136775" y="280650"/>
            <a:ext cx="37287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highlight>
                  <a:srgbClr val="000000"/>
                </a:highlight>
              </a:rPr>
              <a:t>Worst in the</a:t>
            </a:r>
            <a:endParaRPr sz="3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 Region:</a:t>
            </a:r>
            <a:endParaRPr sz="3000" b="1" u="sng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1111650" y="1287150"/>
            <a:ext cx="3147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Days Inn &amp; Suite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Albany, NY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2782500" y="2089950"/>
            <a:ext cx="35790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Conclusion</a:t>
            </a:r>
            <a:endParaRPr sz="4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971450" y="152400"/>
            <a:ext cx="728842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 rot="458252">
            <a:off x="2073683" y="1285840"/>
            <a:ext cx="794549" cy="45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WEST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 rot="278639">
            <a:off x="2861247" y="2726581"/>
            <a:ext cx="1359864" cy="45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SOUTHWEST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4100713" y="1467650"/>
            <a:ext cx="10299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MIDWEST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 rot="-1255389">
            <a:off x="5130698" y="2672291"/>
            <a:ext cx="1391987" cy="45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SOUTHEAST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 rot="-2700554">
            <a:off x="6208230" y="1285965"/>
            <a:ext cx="1315855" cy="45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NORTHEAST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3528475" y="152400"/>
            <a:ext cx="1911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Regions Considered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377125" y="2150850"/>
            <a:ext cx="6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</a:rPr>
              <a:t>Average Rating and Sentiment for Each Region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971450" y="152400"/>
            <a:ext cx="728842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693150" y="116760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Reviews  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8946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3.74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839413" y="143002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Reviews           6204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.25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554750" y="2515200"/>
            <a:ext cx="1797000" cy="70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Reviews           3325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3.57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.22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72525" y="270667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Reviews         11281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3.81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086275" y="95205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Reviews           6100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3.59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.25</a:t>
            </a:r>
            <a:endParaRPr sz="1000" b="1"/>
          </a:p>
        </p:txBody>
      </p:sp>
      <p:sp>
        <p:nvSpPr>
          <p:cNvPr id="89" name="Google Shape;89;p17"/>
          <p:cNvSpPr txBox="1"/>
          <p:nvPr/>
        </p:nvSpPr>
        <p:spPr>
          <a:xfrm>
            <a:off x="2763300" y="194825"/>
            <a:ext cx="3617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highlight>
                  <a:schemeClr val="dk1"/>
                </a:highlight>
              </a:rPr>
              <a:t>Values Based on Region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idx="4294967295"/>
          </p:nvPr>
        </p:nvSpPr>
        <p:spPr>
          <a:xfrm>
            <a:off x="1252800" y="2150850"/>
            <a:ext cx="663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</a:rPr>
              <a:t>Average Rating and Sentiment for Each Region During Each Season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971450" y="152400"/>
            <a:ext cx="728842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693150" y="116760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2676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839413" y="143002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1702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.24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554750" y="2515200"/>
            <a:ext cx="1797000" cy="70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1006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3.57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.23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772525" y="270667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3403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3.80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086275" y="95205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1629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3.62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.25</a:t>
            </a:r>
            <a:endParaRPr sz="1000" b="1"/>
          </a:p>
        </p:txBody>
      </p:sp>
      <p:sp>
        <p:nvSpPr>
          <p:cNvPr id="110" name="Google Shape;110;p20"/>
          <p:cNvSpPr txBox="1"/>
          <p:nvPr/>
        </p:nvSpPr>
        <p:spPr>
          <a:xfrm>
            <a:off x="2763300" y="194825"/>
            <a:ext cx="3617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rgbClr val="000000"/>
                </a:highlight>
              </a:rPr>
              <a:t>Spring</a:t>
            </a: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971450" y="152400"/>
            <a:ext cx="728842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693150" y="116760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3655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</a:t>
            </a: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</a:rPr>
              <a:t>3.68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.25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839413" y="143002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Mid-West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2331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3.67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.24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554750" y="2515200"/>
            <a:ext cx="1797000" cy="70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Southwest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1076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3.39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.20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772525" y="2706675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Southeast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3716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3.78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.26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086275" y="952050"/>
            <a:ext cx="1797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rgbClr val="FFFFFF"/>
                </a:solidFill>
                <a:highlight>
                  <a:srgbClr val="000000"/>
                </a:highlight>
              </a:rPr>
              <a:t>Northeast</a:t>
            </a:r>
            <a:endParaRPr sz="1000" b="1" u="sng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Total Hotels              2291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Rating         3.61</a:t>
            </a:r>
            <a:endParaRPr sz="1000" b="1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</a:rPr>
              <a:t>Average Sentiment     .24</a:t>
            </a:r>
            <a:endParaRPr sz="1000" b="1"/>
          </a:p>
        </p:txBody>
      </p:sp>
      <p:sp>
        <p:nvSpPr>
          <p:cNvPr id="121" name="Google Shape;121;p21"/>
          <p:cNvSpPr txBox="1"/>
          <p:nvPr/>
        </p:nvSpPr>
        <p:spPr>
          <a:xfrm>
            <a:off x="2763300" y="194825"/>
            <a:ext cx="3617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highlight>
                  <a:schemeClr val="dk1"/>
                </a:highlight>
              </a:rPr>
              <a:t>Summer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On-screen Show (16:9)</PresentationFormat>
  <Paragraphs>267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PowerPoint Presentation</vt:lpstr>
      <vt:lpstr>Research Objectives</vt:lpstr>
      <vt:lpstr>PowerPoint Presentation</vt:lpstr>
      <vt:lpstr>Average Rating and Sentiment for Each Region</vt:lpstr>
      <vt:lpstr>PowerPoint Presentation</vt:lpstr>
      <vt:lpstr>PowerPoint Presentation</vt:lpstr>
      <vt:lpstr>Average Rating and Sentiment for Each Region During Each Season</vt:lpstr>
      <vt:lpstr>PowerPoint Presentation</vt:lpstr>
      <vt:lpstr>PowerPoint Presentation</vt:lpstr>
      <vt:lpstr>PowerPoint Presentation</vt:lpstr>
      <vt:lpstr>PowerPoint Presentation</vt:lpstr>
      <vt:lpstr>Best and Worst Hotels for Each Region</vt:lpstr>
      <vt:lpstr>How we determined Best and Worst Hotels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Evan Allen</cp:lastModifiedBy>
  <cp:revision>1</cp:revision>
  <dcterms:modified xsi:type="dcterms:W3CDTF">2019-02-20T16:12:59Z</dcterms:modified>
</cp:coreProperties>
</file>