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6" r:id="rId21"/>
    <p:sldId id="282" r:id="rId22"/>
    <p:sldId id="287" r:id="rId23"/>
    <p:sldId id="283" r:id="rId24"/>
    <p:sldId id="288" r:id="rId25"/>
    <p:sldId id="285" r:id="rId26"/>
    <p:sldId id="289" r:id="rId27"/>
    <p:sldId id="280" r:id="rId28"/>
    <p:sldId id="281" r:id="rId29"/>
    <p:sldId id="290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240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04D6-98A2-4DE5-8C2D-788B661C0ABE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A6555-6320-45A6-AFBB-CE8378D33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58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5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08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0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38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21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915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21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532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31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6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7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593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92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704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3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41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337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35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48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52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123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35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618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05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29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42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1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9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A6555-6320-45A6-AFBB-CE8378D3396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5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288" y="932409"/>
            <a:ext cx="7772400" cy="2705866"/>
          </a:xfrm>
        </p:spPr>
        <p:txBody>
          <a:bodyPr>
            <a:normAutofit/>
          </a:bodyPr>
          <a:lstStyle/>
          <a:p>
            <a:r>
              <a:rPr err="1"/>
              <a:t>Unicité</a:t>
            </a:r>
            <a:r>
              <a:t> </a:t>
            </a:r>
            <a:r>
              <a:rPr err="1"/>
              <a:t>d’une</a:t>
            </a:r>
            <a:r>
              <a:t> solution de Sudoku</a:t>
            </a:r>
            <a:br>
              <a:rPr lang="fr-FR"/>
            </a:br>
            <a:r>
              <a:rPr lang="fr-F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 est le nombre minimal nécessaire de cases dévoilées dans un sudoku pour obtenir une unique solution ?</a:t>
            </a:r>
            <a:br>
              <a:rPr lang="fr-F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088" y="3408261"/>
            <a:ext cx="6400800" cy="1752600"/>
          </a:xfrm>
        </p:spPr>
        <p:txBody>
          <a:bodyPr/>
          <a:lstStyle/>
          <a:p>
            <a:r>
              <a:t>ALLOUCH EVAN</a:t>
            </a:r>
          </a:p>
          <a:p>
            <a:r>
              <a:t>SCEI : 45471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statistique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10/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5EB0E4-7A61-3D52-BA3C-93E3CE05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680707"/>
            <a:ext cx="8825948" cy="32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2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Réduction de la recherche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11/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2F56C2B-DD3C-C478-C692-38B555C3701C}"/>
                  </a:ext>
                </a:extLst>
              </p:cNvPr>
              <p:cNvSpPr txBox="1"/>
              <p:nvPr/>
            </p:nvSpPr>
            <p:spPr>
              <a:xfrm>
                <a:off x="348792" y="725864"/>
                <a:ext cx="678729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𝑃𝑒𝑟𝑚𝑢𝑡𝑎𝑡𝑖𝑜𝑛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fr-FR"/>
                  <a:t> chiffres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𝑃𝑒𝑟𝑚𝑢𝑡𝑎𝑡𝑖𝑜𝑛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𝑙𝑖𝑔𝑛𝑒𝑠</m:t>
                      </m:r>
                    </m:oMath>
                  </m:oMathPara>
                </a14:m>
                <a:endParaRPr lang="fr-FR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𝑃𝑒𝑟𝑚𝑢𝑡𝑎𝑡𝑖𝑜𝑛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𝑐𝑜𝑙𝑜𝑛𝑛𝑒𝑠</m:t>
                      </m:r>
                    </m:oMath>
                  </m:oMathPara>
                </a14:m>
                <a:endParaRPr lang="fr-FR" b="0">
                  <a:ea typeface="Cambria Math" panose="02040503050406030204" pitchFamily="18" charset="0"/>
                </a:endParaRPr>
              </a:p>
              <a:p>
                <a:r>
                  <a:rPr lang="fr-FR">
                    <a:ea typeface="Cambria Math" panose="02040503050406030204" pitchFamily="18" charset="0"/>
                  </a:rPr>
                  <a:t>H,G : Deux grilles </a:t>
                </a:r>
              </a:p>
              <a:p>
                <a:endParaRPr lang="fr-FR" b="0">
                  <a:ea typeface="Cambria Math" panose="02040503050406030204" pitchFamily="18" charset="0"/>
                </a:endParaRPr>
              </a:p>
              <a:p>
                <a:r>
                  <a:rPr lang="fr-FR">
                    <a:ea typeface="Cambria Math" panose="02040503050406030204" pitchFamily="18" charset="0"/>
                  </a:rPr>
                  <a:t>H et G sont équivalents</a:t>
                </a:r>
                <a:endParaRPr lang="fr-FR" b="0">
                  <a:ea typeface="Cambria Math" panose="02040503050406030204" pitchFamily="18" charset="0"/>
                </a:endParaRPr>
              </a:p>
              <a:p>
                <a:endParaRPr lang="fr-FR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2F56C2B-DD3C-C478-C692-38B555C3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2" y="725864"/>
                <a:ext cx="6787299" cy="2031325"/>
              </a:xfrm>
              <a:prstGeom prst="rect">
                <a:avLst/>
              </a:prstGeom>
              <a:blipFill>
                <a:blip r:embed="rId3"/>
                <a:stretch>
                  <a:fillRect l="-718" t="-15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7F6A7E66-61FC-62E6-9FAB-A9331030CD80}"/>
              </a:ext>
            </a:extLst>
          </p:cNvPr>
          <p:cNvSpPr/>
          <p:nvPr/>
        </p:nvSpPr>
        <p:spPr>
          <a:xfrm>
            <a:off x="2762054" y="2180024"/>
            <a:ext cx="556181" cy="1979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49E2150-A9E1-845E-FA2E-EF8EF1D6FE2B}"/>
                  </a:ext>
                </a:extLst>
              </p:cNvPr>
              <p:cNvSpPr txBox="1"/>
              <p:nvPr/>
            </p:nvSpPr>
            <p:spPr>
              <a:xfrm>
                <a:off x="3393649" y="2095927"/>
                <a:ext cx="5081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fr-FR"/>
                  <a:t> ou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/>
                  <a:t>)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49E2150-A9E1-845E-FA2E-EF8EF1D6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49" y="2095927"/>
                <a:ext cx="5081047" cy="369332"/>
              </a:xfrm>
              <a:prstGeom prst="rect">
                <a:avLst/>
              </a:prstGeom>
              <a:blipFill>
                <a:blip r:embed="rId4"/>
                <a:stretch>
                  <a:fillRect t="-10000" r="-192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7D7E202-839D-3D12-63C1-4FD8A8D9A3D3}"/>
                  </a:ext>
                </a:extLst>
              </p:cNvPr>
              <p:cNvSpPr txBox="1"/>
              <p:nvPr/>
            </p:nvSpPr>
            <p:spPr>
              <a:xfrm>
                <a:off x="250615" y="2528264"/>
                <a:ext cx="9018692" cy="593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>
                    <a:latin typeface="+mj-lt"/>
                  </a:rPr>
                  <a:t>Lemme 1 </a:t>
                </a:r>
                <a:r>
                  <a:rPr lang="fr-FR">
                    <a:latin typeface="+mj-lt"/>
                  </a:rPr>
                  <a:t>: Si une grille de solution de Sudoku G contient un puzzle avec 16 indices, alors toutes les grilles équivalentes à G contiennent également un puzzle avec 16 indices</a:t>
                </a:r>
              </a:p>
              <a:p>
                <a:endParaRPr lang="fr-FR">
                  <a:latin typeface="+mj-lt"/>
                </a:endParaRPr>
              </a:p>
              <a:p>
                <a:r>
                  <a:rPr lang="fr-FR" i="1" u="sng">
                    <a:latin typeface="+mj-lt"/>
                  </a:rPr>
                  <a:t>Preuve :</a:t>
                </a:r>
                <a:r>
                  <a:rPr lang="fr-FR">
                    <a:latin typeface="+mj-lt"/>
                  </a:rPr>
                  <a:t> </a:t>
                </a:r>
              </a:p>
              <a:p>
                <a:r>
                  <a:rPr lang="fr-FR">
                    <a:latin typeface="+mj-lt"/>
                  </a:rPr>
                  <a:t>	Soit P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fr-FR" b="0" i="0">
                    <a:latin typeface="+mj-lt"/>
                    <a:ea typeface="Cambria Math" panose="02040503050406030204" pitchFamily="18" charset="0"/>
                  </a:rPr>
                  <a:t> G un puzzle de 16 indices dans la grille G</a:t>
                </a:r>
                <a:endParaRPr lang="fr-FR" i="1" u="sng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>
                    <a:latin typeface="+mj-lt"/>
                  </a:rPr>
                  <a:t>est un puzzle de 16 indices dans la grille transposée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b="0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Si H est une grille de solution contenant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>
                    <a:latin typeface="+mj-lt"/>
                  </a:rPr>
                  <a:t> alors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fr-FR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Il s’ensuit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>
                    <a:latin typeface="+mj-lt"/>
                  </a:rPr>
                  <a:t> = G, c’est à dire 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FR">
                    <a:latin typeface="+mj-lt"/>
                  </a:rPr>
                  <a:t>(P) est un puzzle de 16 indices dans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FR">
                    <a:latin typeface="+mj-lt"/>
                  </a:rPr>
                  <a:t>(G)</a:t>
                </a:r>
              </a:p>
              <a:p>
                <a:r>
                  <a:rPr lang="fr-FR">
                    <a:latin typeface="+mj-lt"/>
                  </a:rPr>
                  <a:t>	Si H est une complétion de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FR">
                    <a:latin typeface="+mj-lt"/>
                  </a:rPr>
                  <a:t>(P) alors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FR">
                    <a:latin typeface="+mj-lt"/>
                  </a:rPr>
                  <a:t>(P))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fr-FR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Il s’ensuit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>
                    <a:latin typeface="+mj-lt"/>
                  </a:rPr>
                  <a:t> = G donc H =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FR">
                    <a:latin typeface="+mj-lt"/>
                  </a:rPr>
                  <a:t>(G)</a:t>
                </a:r>
              </a:p>
              <a:p>
                <a:r>
                  <a:rPr lang="fr-FR">
                    <a:latin typeface="+mj-lt"/>
                  </a:rPr>
                  <a:t>De même avec</a:t>
                </a:r>
                <a:r>
                  <a:rPr lang="fr-FR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>
                    <a:latin typeface="+mj-lt"/>
                  </a:rPr>
                  <a:t>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fr-FR">
                  <a:latin typeface="+mj-lt"/>
                </a:endParaRPr>
              </a:p>
              <a:p>
                <a:endParaRPr lang="fr-FR"/>
              </a:p>
              <a:p>
                <a:r>
                  <a:rPr lang="fr-FR"/>
                  <a:t>	</a:t>
                </a:r>
              </a:p>
              <a:p>
                <a:r>
                  <a:rPr lang="fr-FR"/>
                  <a:t>	</a:t>
                </a:r>
              </a:p>
              <a:p>
                <a:r>
                  <a:rPr lang="fr-FR"/>
                  <a:t>	</a:t>
                </a:r>
              </a:p>
              <a:p>
                <a:endParaRPr lang="fr-FR"/>
              </a:p>
              <a:p>
                <a:r>
                  <a:rPr lang="fr-FR" i="1"/>
                  <a:t>	</a:t>
                </a:r>
              </a:p>
              <a:p>
                <a:r>
                  <a:rPr lang="fr-FR" i="1"/>
                  <a:t>	</a:t>
                </a:r>
              </a:p>
              <a:p>
                <a:r>
                  <a:rPr lang="fr-FR"/>
                  <a:t>	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7D7E202-839D-3D12-63C1-4FD8A8D9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5" y="2528264"/>
                <a:ext cx="9018692" cy="5936562"/>
              </a:xfrm>
              <a:prstGeom prst="rect">
                <a:avLst/>
              </a:prstGeom>
              <a:blipFill>
                <a:blip r:embed="rId5"/>
                <a:stretch>
                  <a:fillRect l="-541" t="-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94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Réduction de la recherche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12/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8544A34-60F9-3828-29BF-86B58A3A8A6A}"/>
                  </a:ext>
                </a:extLst>
              </p:cNvPr>
              <p:cNvSpPr txBox="1"/>
              <p:nvPr/>
            </p:nvSpPr>
            <p:spPr>
              <a:xfrm>
                <a:off x="337828" y="1155281"/>
                <a:ext cx="8681528" cy="473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>
                    <a:latin typeface="+mj-lt"/>
                  </a:rPr>
                  <a:t>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∀ 1</m:t>
                        </m:r>
                        <m: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≤9,</m:t>
                        </m:r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 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 = 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 = 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>
                    <a:latin typeface="+mj-lt"/>
                  </a:rPr>
                  <a:t>card(T) = 1296</a:t>
                </a:r>
              </a:p>
              <a:p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Le groupe Sudoku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Isomorphisme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>
                    <a:latin typeface="+mj-lt"/>
                  </a:rPr>
                  <a:t> et T :</a:t>
                </a:r>
              </a:p>
              <a:p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⟼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fr-FR">
                    <a:latin typeface="+mj-lt"/>
                  </a:rPr>
                  <a:t> + 3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i="1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i="0">
                    <a:latin typeface="+mj-lt"/>
                    <a:ea typeface="Cambria Math" panose="02040503050406030204" pitchFamily="18" charset="0"/>
                  </a:rPr>
                  <a:t> Permutations des chiffres dans chaque bande</a:t>
                </a:r>
                <a:endParaRPr lang="fr-FR" b="0" i="1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b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i="1">
                    <a:latin typeface="+mj-lt"/>
                    <a:ea typeface="Cambria Math" panose="02040503050406030204" pitchFamily="18" charset="0"/>
                  </a:rPr>
                  <a:t> Permutation des bandes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>
                    <a:latin typeface="+mj-lt"/>
                  </a:rPr>
                  <a:t>b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Cette transformation permet de passer d'une configuration à une autre tout en préservant la structure des bandes.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8544A34-60F9-3828-29BF-86B58A3A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8" y="1155281"/>
                <a:ext cx="8681528" cy="4733155"/>
              </a:xfrm>
              <a:prstGeom prst="rect">
                <a:avLst/>
              </a:prstGeom>
              <a:blipFill>
                <a:blip r:embed="rId3"/>
                <a:stretch>
                  <a:fillRect l="-561" b="-11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1DAEAEC7-6030-BCA1-B6C6-C0C7AD47FFAB}"/>
              </a:ext>
            </a:extLst>
          </p:cNvPr>
          <p:cNvSpPr txBox="1"/>
          <p:nvPr/>
        </p:nvSpPr>
        <p:spPr>
          <a:xfrm>
            <a:off x="208722" y="665922"/>
            <a:ext cx="55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Définition de T et de son isomorphisme</a:t>
            </a:r>
          </a:p>
        </p:txBody>
      </p:sp>
    </p:spTree>
    <p:extLst>
      <p:ext uri="{BB962C8B-B14F-4D97-AF65-F5344CB8AC3E}">
        <p14:creationId xmlns:p14="http://schemas.microsoft.com/office/powerpoint/2010/main" val="267996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Réduction de la recherche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13/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/>
              <p:nvPr/>
            </p:nvSpPr>
            <p:spPr>
              <a:xfrm>
                <a:off x="198783" y="894522"/>
                <a:ext cx="8850390" cy="5132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i="1">
                    <a:latin typeface="Cambria Math" panose="02040503050406030204" pitchFamily="18" charset="0"/>
                  </a:rPr>
                  <a:t>Produit en couronne de</a:t>
                </a:r>
                <a:r>
                  <a:rPr lang="fr-FR" b="1" i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≀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fr-FR" b="1" i="1">
                  <a:latin typeface="Cambria Math" panose="02040503050406030204" pitchFamily="18" charset="0"/>
                </a:endParaRPr>
              </a:p>
              <a:p>
                <a:pPr algn="ctr"/>
                <a:endParaRPr lang="fr-FR" i="1">
                  <a:latin typeface="Cambria Math" panose="02040503050406030204" pitchFamily="18" charset="0"/>
                </a:endParaRPr>
              </a:p>
              <a:p>
                <a:pPr algn="ctr"/>
                <a:endParaRPr lang="fr-FR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/>
                  <a:t> isomorphe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≀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fr-FR" b="0" i="0">
                    <a:latin typeface="+mj-lt"/>
                  </a:rPr>
                  <a:t>Loi de composition :</a:t>
                </a:r>
                <a:endParaRPr lang="fr-FR" b="0"/>
              </a:p>
              <a:p>
                <a:pPr algn="ctr"/>
                <a:endParaRPr lang="fr-FR" b="0"/>
              </a:p>
              <a:p>
                <a:endParaRPr lang="fr-FR" b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fr-FR" b="0"/>
              </a:p>
              <a:p>
                <a:pPr algn="ctr"/>
                <a:endParaRPr lang="fr-FR"/>
              </a:p>
              <a:p>
                <a:pPr algn="ctr"/>
                <a:endParaRPr lang="fr-FR" b="0"/>
              </a:p>
              <a:p>
                <a:pPr algn="ctr"/>
                <a:endParaRPr lang="fr-FR"/>
              </a:p>
              <a:p>
                <a:r>
                  <a:rPr lang="fr-FR" b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fr-FR" i="0">
                    <a:latin typeface="+mj-lt"/>
                  </a:rPr>
                  <a:t> Le produit en couronne combine les permutations des chiffres au sein des bande</a:t>
                </a:r>
                <a:r>
                  <a:rPr lang="fr-FR" b="0" i="0">
                    <a:latin typeface="+mj-lt"/>
                  </a:rPr>
                  <a:t>s</a:t>
                </a:r>
                <a:endParaRPr lang="fr-FR" b="0" i="0">
                  <a:latin typeface="Cambria Math" panose="02040503050406030204" pitchFamily="18" charset="0"/>
                </a:endParaRPr>
              </a:p>
              <a:p>
                <a:r>
                  <a:rPr lang="fr-FR" i="0">
                    <a:latin typeface="+mj-lt"/>
                  </a:rPr>
                  <a:t>et les permutations des bandes elles-mêmes.</a:t>
                </a:r>
                <a:endParaRPr lang="fr-FR" b="0">
                  <a:ea typeface="Cambria Math" panose="02040503050406030204" pitchFamily="18" charset="0"/>
                </a:endParaRPr>
              </a:p>
              <a:p>
                <a:endParaRPr lang="fr-FR" b="0">
                  <a:ea typeface="Cambria Math" panose="02040503050406030204" pitchFamily="18" charset="0"/>
                </a:endParaRPr>
              </a:p>
              <a:p>
                <a:r>
                  <a:rPr lang="fr-FR"/>
                  <a:t>	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>
                    <a:latin typeface="+mj-lt"/>
                    <a:ea typeface="Cambria Math" panose="02040503050406030204" pitchFamily="18" charset="0"/>
                  </a:rPr>
                  <a:t>Importance du produit en couronne dans la compréhension des symétries de Sudoku</a:t>
                </a:r>
                <a:endParaRPr lang="fr-FR" b="0"/>
              </a:p>
              <a:p>
                <a:endParaRPr lang="fr-FR" b="0"/>
              </a:p>
              <a:p>
                <a:r>
                  <a:rPr lang="fr-FR"/>
                  <a:t>					</a:t>
                </a:r>
                <a:endParaRPr lang="fr-FR" b="0"/>
              </a:p>
              <a:p>
                <a:endParaRPr lang="fr-FR"/>
              </a:p>
              <a:p>
                <a:r>
                  <a:rPr lang="fr-FR"/>
                  <a:t>						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894522"/>
                <a:ext cx="8850390" cy="5132046"/>
              </a:xfrm>
              <a:prstGeom prst="rect">
                <a:avLst/>
              </a:prstGeom>
              <a:blipFill>
                <a:blip r:embed="rId3"/>
                <a:stretch>
                  <a:fillRect l="-620" t="-9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Réduction de la recherche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14/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/>
              <p:nvPr/>
            </p:nvSpPr>
            <p:spPr>
              <a:xfrm>
                <a:off x="198783" y="894522"/>
                <a:ext cx="8850390" cy="6211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i="1">
                    <a:latin typeface="+mj-lt"/>
                  </a:rPr>
                  <a:t>Produit semi-direct et produit en couronne</a:t>
                </a:r>
              </a:p>
              <a:p>
                <a:pPr algn="ctr"/>
                <a:endParaRPr lang="fr-FR" b="0">
                  <a:latin typeface="+mj-lt"/>
                </a:endParaRPr>
              </a:p>
              <a:p>
                <a:pPr algn="ctr"/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Produit semi-direct 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⋊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0">
                  <a:latin typeface="+mj-lt"/>
                </a:endParaRPr>
              </a:p>
              <a:p>
                <a:endParaRPr lang="fr-FR" b="0">
                  <a:latin typeface="+mj-lt"/>
                </a:endParaRPr>
              </a:p>
              <a:p>
                <a:r>
                  <a:rPr lang="fr-FR" b="0">
                    <a:latin typeface="+mj-lt"/>
                  </a:rPr>
                  <a:t>				  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>
                  <a:latin typeface="+mj-lt"/>
                </a:endParaRPr>
              </a:p>
              <a:p>
                <a:endParaRPr lang="fr-FR" b="0">
                  <a:latin typeface="+mj-lt"/>
                </a:endParaRPr>
              </a:p>
              <a:p>
                <a:endParaRPr lang="fr-FR" b="0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Produit en couronne comme cas particulier :</a:t>
                </a:r>
              </a:p>
              <a:p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			                    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>
                        <a:latin typeface="+mj-lt"/>
                      </a:rPr>
                      <m:t>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>
                    <a:latin typeface="+mj-lt"/>
                  </a:rPr>
                  <a:t> = 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⋊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i="0">
                    <a:latin typeface="+mj-lt"/>
                    <a:ea typeface="Cambria Math" panose="02040503050406030204" pitchFamily="18" charset="0"/>
                  </a:rPr>
                  <a:t>Exemple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fr-FR" b="0" i="0">
                    <a:latin typeface="+mj-lt"/>
                    <a:ea typeface="Cambria Math" panose="02040503050406030204" pitchFamily="18" charset="0"/>
                  </a:rPr>
                  <a:t> Utilisation dans le groupe de Sudoku pour structurer les permutations de manière systématique</a:t>
                </a:r>
                <a:r>
                  <a:rPr lang="fr-FR" i="0">
                    <a:latin typeface="+mj-lt"/>
                  </a:rPr>
                  <a:t>	</a:t>
                </a:r>
                <a:endParaRPr lang="fr-FR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			</a:t>
                </a:r>
              </a:p>
              <a:p>
                <a:r>
                  <a:rPr lang="fr-FR" b="0"/>
                  <a:t>		</a:t>
                </a:r>
              </a:p>
              <a:p>
                <a:r>
                  <a:rPr lang="fr-FR"/>
                  <a:t>					</a:t>
                </a:r>
                <a:endParaRPr lang="fr-FR" b="0"/>
              </a:p>
              <a:p>
                <a:endParaRPr lang="fr-FR"/>
              </a:p>
              <a:p>
                <a:r>
                  <a:rPr lang="fr-FR"/>
                  <a:t>						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894522"/>
                <a:ext cx="8850390" cy="6211059"/>
              </a:xfrm>
              <a:prstGeom prst="rect">
                <a:avLst/>
              </a:prstGeom>
              <a:blipFill>
                <a:blip r:embed="rId3"/>
                <a:stretch>
                  <a:fillRect l="-620" t="-5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Réduction de la recherche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15/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/>
              <p:nvPr/>
            </p:nvSpPr>
            <p:spPr>
              <a:xfrm>
                <a:off x="198783" y="894522"/>
                <a:ext cx="8850390" cy="5103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i="1">
                    <a:latin typeface="+mj-lt"/>
                  </a:rPr>
                  <a:t>Définiton complète du groupe de Sudoku</a:t>
                </a:r>
              </a:p>
              <a:p>
                <a:endParaRPr lang="fr-FR" b="1" i="1">
                  <a:latin typeface="+mj-lt"/>
                </a:endParaRPr>
              </a:p>
              <a:p>
                <a:r>
                  <a:rPr lang="fr-FR" b="1" i="1">
                    <a:latin typeface="+mj-lt"/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fr-FR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⋊</m:t>
                        </m:r>
                      </m:e>
                      <m:sub>
                        <m: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fr-FR" i="1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fr-FR" i="1">
                    <a:latin typeface="+mj-lt"/>
                  </a:rPr>
                  <a:t>   </a:t>
                </a:r>
                <a:r>
                  <a:rPr lang="fr-FR" i="0">
                    <a:latin typeface="+mj-lt"/>
                  </a:rPr>
                  <a:t>avec un ordre : 9!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endParaRPr lang="fr-FR" b="0" i="1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i="1">
                    <a:latin typeface="+mj-lt"/>
                    <a:ea typeface="Cambria Math" panose="02040503050406030204" pitchFamily="18" charset="0"/>
                  </a:rPr>
                  <a:t>	</a:t>
                </a:r>
              </a:p>
              <a:p>
                <a:endParaRPr lang="fr-FR" b="0" i="1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i="1">
                    <a:latin typeface="+mj-lt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>
                    <a:latin typeface="+mj-lt"/>
                    <a:ea typeface="Cambria Math" panose="02040503050406030204" pitchFamily="18" charset="0"/>
                  </a:rPr>
                  <a:t>Combinaison des permutations des chiffres, des lignes, des colonnes et de la transposition.</a:t>
                </a:r>
              </a:p>
              <a:p>
                <a:endParaRPr lang="fr-FR" i="1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i="1">
                    <a:latin typeface="+mj-lt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	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>
                    <a:latin typeface="+mj-lt"/>
                  </a:rPr>
                  <a:t> </a:t>
                </a:r>
                <a:r>
                  <a:rPr lang="fr-FR">
                    <a:latin typeface="+mj-lt"/>
                  </a:rPr>
                  <a:t>gère la transposition des grilles</a:t>
                </a:r>
              </a:p>
              <a:p>
                <a:endParaRPr lang="fr-FR" i="1">
                  <a:latin typeface="+mj-lt"/>
                </a:endParaRPr>
              </a:p>
              <a:p>
                <a:r>
                  <a:rPr lang="fr-FR" i="1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>
                    <a:latin typeface="+mj-lt"/>
                  </a:rPr>
                  <a:t> Importance de chaque composant pour la symétrie et la classification des grilles de Sudoku.</a:t>
                </a:r>
                <a:endParaRPr lang="fr-FR" i="1">
                  <a:latin typeface="+mj-lt"/>
                </a:endParaRPr>
              </a:p>
              <a:p>
                <a:endParaRPr lang="fr-FR" b="1">
                  <a:latin typeface="+mj-lt"/>
                </a:endParaRPr>
              </a:p>
              <a:p>
                <a:r>
                  <a:rPr lang="fr-FR" b="1">
                    <a:latin typeface="+mj-lt"/>
                  </a:rPr>
                  <a:t>				</a:t>
                </a:r>
                <a:endParaRPr lang="fr-FR">
                  <a:latin typeface="+mj-lt"/>
                </a:endParaRPr>
              </a:p>
              <a:p>
                <a:r>
                  <a:rPr lang="fr-FR" b="0"/>
                  <a:t>		</a:t>
                </a:r>
              </a:p>
              <a:p>
                <a:r>
                  <a:rPr lang="fr-FR"/>
                  <a:t>					</a:t>
                </a:r>
                <a:endParaRPr lang="fr-FR" b="0"/>
              </a:p>
              <a:p>
                <a:endParaRPr lang="fr-FR"/>
              </a:p>
              <a:p>
                <a:r>
                  <a:rPr lang="fr-FR"/>
                  <a:t>						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894522"/>
                <a:ext cx="8850390" cy="5103192"/>
              </a:xfrm>
              <a:prstGeom prst="rect">
                <a:avLst/>
              </a:prstGeom>
              <a:blipFill>
                <a:blip r:embed="rId3"/>
                <a:stretch>
                  <a:fillRect l="-620" t="-7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Réduction de la recherche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16/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/>
              <p:nvPr/>
            </p:nvSpPr>
            <p:spPr>
              <a:xfrm>
                <a:off x="198783" y="894522"/>
                <a:ext cx="8850390" cy="50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i="1">
                    <a:latin typeface="+mj-lt"/>
                  </a:rPr>
                  <a:t>Action du groupe de Sudoku sur les grilles</a:t>
                </a:r>
              </a:p>
              <a:p>
                <a:endParaRPr lang="fr-FR" b="1" i="1">
                  <a:latin typeface="+mj-lt"/>
                </a:endParaRPr>
              </a:p>
              <a:p>
                <a:r>
                  <a:rPr lang="fr-FR" b="1" i="1">
                    <a:latin typeface="+mj-lt"/>
                  </a:rPr>
                  <a:t>	</a:t>
                </a:r>
                <a:r>
                  <a:rPr lang="fr-FR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fr-FR">
                    <a:latin typeface="+mj-lt"/>
                  </a:rPr>
                  <a:t>Représentation d’une grille comme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×9</m:t>
                    </m:r>
                  </m:oMath>
                </a14:m>
                <a:endParaRPr lang="fr-FR" b="0">
                  <a:latin typeface="+mj-lt"/>
                  <a:ea typeface="Cambria Math" panose="02040503050406030204" pitchFamily="18" charset="0"/>
                </a:endParaRPr>
              </a:p>
              <a:p>
                <a:endParaRPr lang="fr-FR" b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>
                    <a:latin typeface="+mj-lt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fr-FR">
                    <a:latin typeface="+mj-lt"/>
                    <a:ea typeface="Cambria Math" panose="02040503050406030204" pitchFamily="18" charset="0"/>
                  </a:rPr>
                  <a:t> Action d’un élément (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: </m:t>
                    </m:r>
                  </m:oMath>
                </a14:m>
                <a:endParaRPr lang="fr-FR" b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b="0">
                    <a:latin typeface="+mj-lt"/>
                    <a:ea typeface="Cambria Math" panose="02040503050406030204" pitchFamily="18" charset="0"/>
                  </a:rPr>
                  <a:t>						</a:t>
                </a:r>
              </a:p>
              <a:p>
                <a:r>
                  <a:rPr lang="fr-FR">
                    <a:latin typeface="+mj-lt"/>
                    <a:ea typeface="Cambria Math" panose="02040503050406030204" pitchFamily="18" charset="0"/>
                  </a:rPr>
                  <a:t>					 (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𝑠𝑖𝑛𝑜𝑛</m:t>
                            </m:r>
                          </m:e>
                        </m:eqArr>
                      </m:e>
                    </m:d>
                  </m:oMath>
                </a14:m>
                <a:endParaRPr lang="fr-FR" b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>
                    <a:latin typeface="+mj-lt"/>
                  </a:rPr>
                  <a:t>	</a:t>
                </a:r>
              </a:p>
              <a:p>
                <a:r>
                  <a:rPr lang="fr-FR">
                    <a:latin typeface="+mj-lt"/>
                  </a:rPr>
                  <a:t>	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i="1">
                  <a:latin typeface="+mj-lt"/>
                </a:endParaRPr>
              </a:p>
              <a:p>
                <a:r>
                  <a:rPr lang="fr-FR" b="1">
                    <a:latin typeface="+mj-lt"/>
                  </a:rPr>
                  <a:t>            </a:t>
                </a:r>
              </a:p>
              <a:p>
                <a:r>
                  <a:rPr lang="fr-FR" b="1">
                    <a:latin typeface="+mj-lt"/>
                  </a:rPr>
                  <a:t>				</a:t>
                </a:r>
                <a:endParaRPr lang="fr-FR">
                  <a:latin typeface="+mj-lt"/>
                </a:endParaRPr>
              </a:p>
              <a:p>
                <a:r>
                  <a:rPr lang="fr-FR" b="0"/>
                  <a:t>		</a:t>
                </a:r>
              </a:p>
              <a:p>
                <a:r>
                  <a:rPr lang="fr-FR"/>
                  <a:t>					</a:t>
                </a:r>
                <a:endParaRPr lang="fr-FR" b="0"/>
              </a:p>
              <a:p>
                <a:endParaRPr lang="fr-FR"/>
              </a:p>
              <a:p>
                <a:r>
                  <a:rPr lang="fr-FR"/>
                  <a:t>						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894522"/>
                <a:ext cx="8850390" cy="5052217"/>
              </a:xfrm>
              <a:prstGeom prst="rect">
                <a:avLst/>
              </a:prstGeom>
              <a:blipFill>
                <a:blip r:embed="rId3"/>
                <a:stretch>
                  <a:fillRect l="-620" t="-7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8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Réduction de la recherche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17/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/>
              <p:nvPr/>
            </p:nvSpPr>
            <p:spPr>
              <a:xfrm>
                <a:off x="198783" y="894522"/>
                <a:ext cx="8850390" cy="4120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i="1">
                    <a:latin typeface="+mj-lt"/>
                  </a:rPr>
                  <a:t>Comptage des classes d’équivalence</a:t>
                </a:r>
              </a:p>
              <a:p>
                <a:endParaRPr lang="fr-FR" b="1">
                  <a:latin typeface="+mj-lt"/>
                </a:endParaRPr>
              </a:p>
              <a:p>
                <a:r>
                  <a:rPr lang="fr-FR">
                    <a:latin typeface="+mj-lt"/>
                  </a:rPr>
                  <a:t>	Formule du lemme de Burnside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fr-FR">
                  <a:latin typeface="+mj-lt"/>
                </a:endParaRPr>
              </a:p>
              <a:p>
                <a:endParaRPr lang="fr-FR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>
                    <a:latin typeface="+mj-lt"/>
                  </a:rPr>
                  <a:t>-&gt; Nombre d’orbites (classes d’équivalence)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fr-FR">
                    <a:latin typeface="+mj-lt"/>
                  </a:rPr>
                  <a:t> -&gt; Ordre du groupe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fr-FR">
                    <a:latin typeface="+mj-lt"/>
                  </a:rPr>
                  <a:t> -&gt; Ensemble des points fixes par l’élément g du groupe G</a:t>
                </a:r>
              </a:p>
              <a:p>
                <a:endParaRPr lang="fr-FR">
                  <a:latin typeface="+mj-lt"/>
                </a:endParaRPr>
              </a:p>
              <a:p>
                <a:r>
                  <a:rPr lang="fr-FR" b="1">
                    <a:latin typeface="+mj-lt"/>
                  </a:rPr>
                  <a:t>					</a:t>
                </a:r>
                <a:endParaRPr lang="fr-FR">
                  <a:latin typeface="+mj-lt"/>
                </a:endParaRPr>
              </a:p>
              <a:p>
                <a:pPr algn="ctr"/>
                <a:r>
                  <a:rPr lang="fr-FR" b="0"/>
                  <a:t>	</a:t>
                </a:r>
                <a:r>
                  <a:rPr lang="fr-FR"/>
                  <a:t> Ed Russell et Frazer Jarvis ont prouvé en 2006 qu'il y a exactement 5,472,730,538 classes d'équivalence de grilles de Sudoku.</a:t>
                </a:r>
                <a:endParaRPr lang="fr-FR" b="0"/>
              </a:p>
              <a:p>
                <a:r>
                  <a:rPr lang="fr-FR"/>
                  <a:t>					</a:t>
                </a:r>
                <a:endParaRPr lang="fr-FR" b="0"/>
              </a:p>
              <a:p>
                <a:endParaRPr lang="fr-FR"/>
              </a:p>
              <a:p>
                <a:r>
                  <a:rPr lang="fr-FR"/>
                  <a:t>						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C579E9F-823F-5C8A-8089-6DB8C998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894522"/>
                <a:ext cx="8850390" cy="4120680"/>
              </a:xfrm>
              <a:prstGeom prst="rect">
                <a:avLst/>
              </a:prstGeom>
              <a:blipFill>
                <a:blip r:embed="rId3"/>
                <a:stretch>
                  <a:fillRect l="-1172" t="-8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68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18/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Générer des grilles de Sudokus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AB1643-618C-5DD7-0DD4-57888A19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88" y="735495"/>
            <a:ext cx="4563630" cy="54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5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19/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Générer des grilles de Sudokus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E9F3E7-9AE9-B7A3-FFD3-A72D2F33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7" y="1473266"/>
            <a:ext cx="8521806" cy="40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613" y="287031"/>
            <a:ext cx="7772400" cy="1470025"/>
          </a:xfrm>
        </p:spPr>
        <p:txBody>
          <a:bodyPr/>
          <a:lstStyle/>
          <a:p>
            <a:r>
              <a:rPr lang="fr-FR"/>
              <a:t>Introduction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2/</a:t>
            </a:r>
            <a:endParaRPr/>
          </a:p>
        </p:txBody>
      </p:sp>
      <p:pic>
        <p:nvPicPr>
          <p:cNvPr id="5" name="Espace réservé du contenu 15">
            <a:extLst>
              <a:ext uri="{FF2B5EF4-FFF2-40B4-BE49-F238E27FC236}">
                <a16:creationId xmlns:a16="http://schemas.microsoft.com/office/drawing/2014/main" id="{0ABDE887-D935-848D-AC18-BFF82368D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67" y="1416619"/>
            <a:ext cx="5167564" cy="46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20/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Générer des grilles de Sudokus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11D4C58-17A8-5C73-3600-08812EF5C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976" y="1232101"/>
            <a:ext cx="4116003" cy="41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69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21/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Réduction lexicographique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7E38365-8706-7B42-B8E2-FD320C40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4" y="1424524"/>
            <a:ext cx="8331628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22/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Réduction lexicographique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5035F83-2A03-403B-D0F5-F7ABDF7F1766}"/>
              </a:ext>
            </a:extLst>
          </p:cNvPr>
          <p:cNvSpPr/>
          <p:nvPr/>
        </p:nvSpPr>
        <p:spPr>
          <a:xfrm>
            <a:off x="3849462" y="2686846"/>
            <a:ext cx="1371600" cy="10582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D2217E4-DF01-FB36-980F-A64C83DC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7" y="2644327"/>
            <a:ext cx="3411674" cy="113471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569FB09-B6B8-1E69-7B7A-FD9722F2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211" y="2626625"/>
            <a:ext cx="3516137" cy="11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23/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Utilisation des ensembles inévitables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13471C-8734-24B4-A12F-35ECFAC5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61" y="661692"/>
            <a:ext cx="3944886" cy="55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24/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Utilisation des ensembles inévitables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54554-6CBA-CDEC-5933-6B0DF5C3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6" y="1976879"/>
            <a:ext cx="2895749" cy="288304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3C6DADA-0BB2-D1BD-9EDD-F2BB54068B69}"/>
              </a:ext>
            </a:extLst>
          </p:cNvPr>
          <p:cNvSpPr/>
          <p:nvPr/>
        </p:nvSpPr>
        <p:spPr>
          <a:xfrm>
            <a:off x="3647661" y="2914223"/>
            <a:ext cx="1411356" cy="850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C13609-3552-1AA1-E92E-BC58DCCBF6D3}"/>
              </a:ext>
            </a:extLst>
          </p:cNvPr>
          <p:cNvSpPr txBox="1"/>
          <p:nvPr/>
        </p:nvSpPr>
        <p:spPr>
          <a:xfrm>
            <a:off x="6013173" y="3194638"/>
            <a:ext cx="18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((0, 0), (0, 1))</a:t>
            </a:r>
          </a:p>
        </p:txBody>
      </p:sp>
    </p:spTree>
    <p:extLst>
      <p:ext uri="{BB962C8B-B14F-4D97-AF65-F5344CB8AC3E}">
        <p14:creationId xmlns:p14="http://schemas.microsoft.com/office/powerpoint/2010/main" val="3986359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25/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Suppression d’indices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770B68-18D5-34E8-C993-4A1F2D6B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37" y="1263854"/>
            <a:ext cx="5757682" cy="43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46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26/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Suppression d’indices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0FF9C-AE0C-94E7-5E23-7A4F7EB1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5" y="1817852"/>
            <a:ext cx="2902099" cy="287669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23B33A5-6137-5C64-3294-CA355ECE97C3}"/>
              </a:ext>
            </a:extLst>
          </p:cNvPr>
          <p:cNvSpPr/>
          <p:nvPr/>
        </p:nvSpPr>
        <p:spPr>
          <a:xfrm>
            <a:off x="3687418" y="2768728"/>
            <a:ext cx="1212574" cy="7553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B42BA9-FD59-CA96-C912-08C78764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37" y="1798801"/>
            <a:ext cx="2902099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27/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Résoudre des grilles de Sudokus</a:t>
            </a:r>
          </a:p>
          <a:p>
            <a:r>
              <a:rPr lang="fr-FR" b="1" i="1"/>
              <a:t>Méthode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DE3A2E-0472-C2B0-DB12-FD9AF12A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67" y="715617"/>
            <a:ext cx="3995027" cy="5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28/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Résoudre des grilles de Sudokus</a:t>
            </a:r>
          </a:p>
          <a:p>
            <a:r>
              <a:rPr lang="fr-FR" b="1" i="1"/>
              <a:t>Méthode 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021E3-6260-8F97-1FAD-AE58AEF8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91" y="592992"/>
            <a:ext cx="3463901" cy="56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2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29/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Résolution Sudoku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5713E5-8C95-4CC0-4920-88097D63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1663661"/>
            <a:ext cx="3330894" cy="3266147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7EC148D-4183-1F0D-30ED-C69A901A1E4D}"/>
              </a:ext>
            </a:extLst>
          </p:cNvPr>
          <p:cNvSpPr/>
          <p:nvPr/>
        </p:nvSpPr>
        <p:spPr>
          <a:xfrm>
            <a:off x="3728460" y="2652922"/>
            <a:ext cx="1350436" cy="9233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3A73F6-867C-4273-694B-8AB060896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056" y="1663661"/>
            <a:ext cx="3266147" cy="32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8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3/</a:t>
            </a:r>
            <a:endParaRPr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C1F610FC-55EA-B3CA-9F58-F010D3C7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347" y="388869"/>
            <a:ext cx="7772400" cy="1470025"/>
          </a:xfrm>
        </p:spPr>
        <p:txBody>
          <a:bodyPr/>
          <a:lstStyle/>
          <a:p>
            <a:r>
              <a:rPr lang="fr-FR"/>
              <a:t>Plan de l’étude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605BBE-CE05-77E5-C45B-A5AE40DF5E76}"/>
              </a:ext>
            </a:extLst>
          </p:cNvPr>
          <p:cNvSpPr txBox="1"/>
          <p:nvPr/>
        </p:nvSpPr>
        <p:spPr>
          <a:xfrm>
            <a:off x="245943" y="1790562"/>
            <a:ext cx="81350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>
                <a:latin typeface="+mj-lt"/>
                <a:cs typeface="Times New Roman" panose="02020603050405020304" pitchFamily="18" charset="0"/>
              </a:rPr>
              <a:t>I/ </a:t>
            </a:r>
            <a:r>
              <a:rPr lang="fr-FR" sz="2800" b="1" ker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Approche Théorique</a:t>
            </a:r>
          </a:p>
          <a:p>
            <a:pPr lvl="1"/>
            <a:r>
              <a:rPr lang="fr-FR" sz="2800" ker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A/ Nombre de grilles de Sudoku valides</a:t>
            </a:r>
          </a:p>
          <a:p>
            <a:pPr lvl="1"/>
            <a:r>
              <a:rPr lang="fr-FR" sz="2800" ker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B/ Approche statistique </a:t>
            </a:r>
          </a:p>
          <a:p>
            <a:pPr lvl="1"/>
            <a:r>
              <a:rPr lang="fr-FR" sz="2800" ker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C/ Réduction de la recherche</a:t>
            </a:r>
          </a:p>
          <a:p>
            <a:pPr lvl="1"/>
            <a:endParaRPr lang="fr-FR" sz="2800" ker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b="1">
                <a:latin typeface="+mj-lt"/>
                <a:cs typeface="Times New Roman" panose="02020603050405020304" pitchFamily="18" charset="0"/>
              </a:rPr>
              <a:t>II/ </a:t>
            </a:r>
            <a:r>
              <a:rPr lang="fr-FR" sz="2800" b="1" ker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Approche Pratique</a:t>
            </a:r>
          </a:p>
          <a:p>
            <a:pPr lvl="1"/>
            <a:r>
              <a:rPr lang="fr-FR" sz="2800" ker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A/ Générer et résoudre des grilles de Sudoku valides</a:t>
            </a:r>
          </a:p>
          <a:p>
            <a:pPr lvl="1"/>
            <a:r>
              <a:rPr lang="fr-FR" sz="2800" ker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B/ Analyse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927428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Approche pratique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30/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579E9F-823F-5C8A-8089-6DB8C99820DA}"/>
              </a:ext>
            </a:extLst>
          </p:cNvPr>
          <p:cNvSpPr txBox="1"/>
          <p:nvPr/>
        </p:nvSpPr>
        <p:spPr>
          <a:xfrm>
            <a:off x="198783" y="894522"/>
            <a:ext cx="885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					</a:t>
            </a:r>
            <a:endParaRPr lang="fr-FR" b="0"/>
          </a:p>
          <a:p>
            <a:endParaRPr lang="fr-FR"/>
          </a:p>
          <a:p>
            <a:r>
              <a:rPr lang="fr-FR"/>
              <a:t>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7D3534-2AFE-028C-0927-29657933A306}"/>
              </a:ext>
            </a:extLst>
          </p:cNvPr>
          <p:cNvSpPr txBox="1"/>
          <p:nvPr/>
        </p:nvSpPr>
        <p:spPr>
          <a:xfrm>
            <a:off x="125307" y="735495"/>
            <a:ext cx="29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Unicité solution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0B0FEDE-A7B8-418A-351E-135394D1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23" y="649125"/>
            <a:ext cx="5151910" cy="55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Nombre de grilles de Sudoku valides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4/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re 7">
                <a:extLst>
                  <a:ext uri="{FF2B5EF4-FFF2-40B4-BE49-F238E27FC236}">
                    <a16:creationId xmlns:a16="http://schemas.microsoft.com/office/drawing/2014/main" id="{C96DF1CD-D90F-D6BD-1F6C-98E5059263F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-859221" y="4764898"/>
                <a:ext cx="7772400" cy="14700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fr-FR"/>
                  <a:t> = {1,2,3,4,5,6,7,8,9}</a:t>
                </a:r>
              </a:p>
            </p:txBody>
          </p:sp>
        </mc:Choice>
        <mc:Fallback xmlns="">
          <p:sp>
            <p:nvSpPr>
              <p:cNvPr id="8" name="Titre 7">
                <a:extLst>
                  <a:ext uri="{FF2B5EF4-FFF2-40B4-BE49-F238E27FC236}">
                    <a16:creationId xmlns:a16="http://schemas.microsoft.com/office/drawing/2014/main" id="{C96DF1CD-D90F-D6BD-1F6C-98E505926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-859221" y="4764898"/>
                <a:ext cx="7772400" cy="14700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CDCB1566-676D-F254-CD08-3F8E1B0C6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31" y="1315887"/>
            <a:ext cx="2857647" cy="2876698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528BD1E-5D5F-82E5-B86E-FE83D734C5EE}"/>
              </a:ext>
            </a:extLst>
          </p:cNvPr>
          <p:cNvSpPr/>
          <p:nvPr/>
        </p:nvSpPr>
        <p:spPr>
          <a:xfrm>
            <a:off x="3742841" y="2022529"/>
            <a:ext cx="2216257" cy="11933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A4B7E3D-2069-2231-44E1-C3B018D24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716" y="1315886"/>
            <a:ext cx="2889457" cy="28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9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Nombre de grilles de Sudoku valides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5/</a:t>
            </a:r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B51B62-F891-1FDD-1233-8C2FB7F5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7" y="548640"/>
            <a:ext cx="4262030" cy="42509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72B94DD-4C67-12FD-9FEA-222FA0CE7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763" y="1799980"/>
            <a:ext cx="2246634" cy="2261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EC02D4D-7E70-7670-18E8-8557C5DEE6A3}"/>
                  </a:ext>
                </a:extLst>
              </p:cNvPr>
              <p:cNvSpPr txBox="1"/>
              <p:nvPr/>
            </p:nvSpPr>
            <p:spPr>
              <a:xfrm>
                <a:off x="79514" y="5034463"/>
                <a:ext cx="89584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>
                    <a:latin typeface="+mj-lt"/>
                  </a:rPr>
                  <a:t>Fixation de B1 et remplissage de B2/B3 à l’aide de la deuxième et troisième ligne de B1 :</a:t>
                </a:r>
              </a:p>
              <a:p>
                <a:endParaRPr lang="fr-F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(3!)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+18×3×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(3!)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=2 612 736 </m:t>
                    </m:r>
                  </m:oMath>
                </a14:m>
                <a:r>
                  <a:rPr lang="fr-FR" b="0" i="0">
                    <a:latin typeface="+mj-lt"/>
                    <a:ea typeface="Cambria Math" panose="02040503050406030204" pitchFamily="18" charset="0"/>
                  </a:rPr>
                  <a:t>configurati</a:t>
                </a:r>
                <a:r>
                  <a:rPr lang="fr-FR">
                    <a:latin typeface="+mj-lt"/>
                  </a:rPr>
                  <a:t>ons possibles pour B2/B3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EC02D4D-7E70-7670-18E8-8557C5DE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" y="5034463"/>
                <a:ext cx="8958469" cy="923330"/>
              </a:xfrm>
              <a:prstGeom prst="rect">
                <a:avLst/>
              </a:prstGeom>
              <a:blipFill>
                <a:blip r:embed="rId5"/>
                <a:stretch>
                  <a:fillRect l="-544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38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Nombre de grilles de Sudoku valides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6/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61E9A9-CAFC-58CC-ED3B-71B76968B206}"/>
              </a:ext>
            </a:extLst>
          </p:cNvPr>
          <p:cNvSpPr txBox="1"/>
          <p:nvPr/>
        </p:nvSpPr>
        <p:spPr>
          <a:xfrm>
            <a:off x="214231" y="679269"/>
            <a:ext cx="4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Réduction léxicographique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9EF7DD-8E12-4734-DE18-82E8550A1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78"/>
          <a:stretch/>
        </p:blipFill>
        <p:spPr>
          <a:xfrm>
            <a:off x="214231" y="1526999"/>
            <a:ext cx="3387351" cy="1129421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990BB2F-7E46-5CE9-45D5-1DE41BA01E06}"/>
              </a:ext>
            </a:extLst>
          </p:cNvPr>
          <p:cNvSpPr/>
          <p:nvPr/>
        </p:nvSpPr>
        <p:spPr>
          <a:xfrm>
            <a:off x="3804633" y="1616394"/>
            <a:ext cx="1572768" cy="8957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7AA891E-9B68-B14F-8CF2-9C1F4ECB821A}"/>
                  </a:ext>
                </a:extLst>
              </p:cNvPr>
              <p:cNvSpPr txBox="1"/>
              <p:nvPr/>
            </p:nvSpPr>
            <p:spPr>
              <a:xfrm>
                <a:off x="286994" y="3418885"/>
                <a:ext cx="8357385" cy="4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>
                    <a:latin typeface="+mj-lt"/>
                  </a:rPr>
                  <a:t>Réduction par un facteur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(3!)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=72</m:t>
                    </m:r>
                  </m:oMath>
                </a14:m>
                <a:r>
                  <a:rPr lang="fr-FR">
                    <a:latin typeface="+mj-lt"/>
                  </a:rPr>
                  <a:t> ce qui donne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2,612,736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</m:oMath>
                </a14:m>
                <a:r>
                  <a:rPr lang="fr-FR">
                    <a:latin typeface="+mj-lt"/>
                  </a:rPr>
                  <a:t> = 36288 possibilitées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7AA891E-9B68-B14F-8CF2-9C1F4ECB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4" y="3418885"/>
                <a:ext cx="8357385" cy="491673"/>
              </a:xfrm>
              <a:prstGeom prst="rect">
                <a:avLst/>
              </a:prstGeom>
              <a:blipFill>
                <a:blip r:embed="rId4"/>
                <a:stretch>
                  <a:fillRect l="-584" b="-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9CB8DB9F-3ECD-3248-4C1B-64119476E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452" y="1519775"/>
            <a:ext cx="3387351" cy="11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Nombre de grilles de Sudoku valides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7/</a:t>
            </a:r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25BC69-AD4F-2344-5DC2-032377C28459}"/>
              </a:ext>
            </a:extLst>
          </p:cNvPr>
          <p:cNvSpPr txBox="1"/>
          <p:nvPr/>
        </p:nvSpPr>
        <p:spPr>
          <a:xfrm>
            <a:off x="358219" y="838986"/>
            <a:ext cx="86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Permuter les colonnes au sein des 3 trois -&gt; Permuter les trois blocs -&gt; Réetiqueter pour retrouver B1 sous forme standard -&gt; Réduction lexicographique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C32776-7555-5C08-9CCE-A26B9E5A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7" y="2354145"/>
            <a:ext cx="2463927" cy="8445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C6A645-3B0A-33E6-56D7-9514C5F01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271" y="2354145"/>
            <a:ext cx="2463927" cy="8445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6F38843-D44B-7528-D7FC-A9C46003B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87" y="3955175"/>
            <a:ext cx="2482978" cy="84459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409ADD5-14E1-3FC9-2697-06D2C793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271" y="3955175"/>
            <a:ext cx="2463927" cy="876345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0E050190-9F8E-90B0-D3CA-13F2B313A00D}"/>
              </a:ext>
            </a:extLst>
          </p:cNvPr>
          <p:cNvSpPr/>
          <p:nvPr/>
        </p:nvSpPr>
        <p:spPr>
          <a:xfrm>
            <a:off x="3583659" y="2354145"/>
            <a:ext cx="1395167" cy="8445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6F6287F-E4CD-85AA-F964-A465586C114F}"/>
              </a:ext>
            </a:extLst>
          </p:cNvPr>
          <p:cNvSpPr/>
          <p:nvPr/>
        </p:nvSpPr>
        <p:spPr>
          <a:xfrm>
            <a:off x="3583658" y="3954892"/>
            <a:ext cx="1395167" cy="8445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56D80B3-FE17-05F5-D261-452C8C8C2FDC}"/>
              </a:ext>
            </a:extLst>
          </p:cNvPr>
          <p:cNvSpPr txBox="1"/>
          <p:nvPr/>
        </p:nvSpPr>
        <p:spPr>
          <a:xfrm>
            <a:off x="358219" y="5391314"/>
            <a:ext cx="82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En faisant de même pour les lignes, un calcul exhaustif donne 416 paires B2/B3 </a:t>
            </a:r>
          </a:p>
        </p:txBody>
      </p:sp>
    </p:spTree>
    <p:extLst>
      <p:ext uri="{BB962C8B-B14F-4D97-AF65-F5344CB8AC3E}">
        <p14:creationId xmlns:p14="http://schemas.microsoft.com/office/powerpoint/2010/main" val="360581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Nombre de grilles de Sudoku valides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8/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F17FEA-16D5-EEB9-CBF8-47D2DE27D0BD}"/>
              </a:ext>
            </a:extLst>
          </p:cNvPr>
          <p:cNvSpPr txBox="1"/>
          <p:nvPr/>
        </p:nvSpPr>
        <p:spPr>
          <a:xfrm>
            <a:off x="206395" y="887632"/>
            <a:ext cx="453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Utilisation des sous-rectangles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29DCBC-2084-E871-FA47-FCF7138E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5" y="1599183"/>
            <a:ext cx="4032750" cy="401581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F3B68E2-A9AD-E518-1C1A-2B530F68BE29}"/>
              </a:ext>
            </a:extLst>
          </p:cNvPr>
          <p:cNvCxnSpPr>
            <a:cxnSpLocks/>
          </p:cNvCxnSpPr>
          <p:nvPr/>
        </p:nvCxnSpPr>
        <p:spPr>
          <a:xfrm>
            <a:off x="1126671" y="2947307"/>
            <a:ext cx="1751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053182F-D588-D1B7-96CA-D81641C0269B}"/>
              </a:ext>
            </a:extLst>
          </p:cNvPr>
          <p:cNvCxnSpPr>
            <a:cxnSpLocks/>
          </p:cNvCxnSpPr>
          <p:nvPr/>
        </p:nvCxnSpPr>
        <p:spPr>
          <a:xfrm>
            <a:off x="2877911" y="2947307"/>
            <a:ext cx="0" cy="902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12DF6BB-4DF9-1319-C1A2-A52153C864E9}"/>
              </a:ext>
            </a:extLst>
          </p:cNvPr>
          <p:cNvCxnSpPr/>
          <p:nvPr/>
        </p:nvCxnSpPr>
        <p:spPr>
          <a:xfrm>
            <a:off x="1126671" y="2947307"/>
            <a:ext cx="0" cy="902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9571FBE-5A44-449F-D649-1D464810CC8F}"/>
              </a:ext>
            </a:extLst>
          </p:cNvPr>
          <p:cNvCxnSpPr/>
          <p:nvPr/>
        </p:nvCxnSpPr>
        <p:spPr>
          <a:xfrm flipH="1">
            <a:off x="1126671" y="3849461"/>
            <a:ext cx="1751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5254F9D-455E-856E-F63E-87F3CCD7ACAA}"/>
              </a:ext>
            </a:extLst>
          </p:cNvPr>
          <p:cNvSpPr txBox="1"/>
          <p:nvPr/>
        </p:nvSpPr>
        <p:spPr>
          <a:xfrm>
            <a:off x="4421171" y="1762812"/>
            <a:ext cx="430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L’utilisation des sous-rectangles et des calculs exhaustifs permettent de réduire B2/B3 à 44 paires</a:t>
            </a:r>
          </a:p>
        </p:txBody>
      </p:sp>
    </p:spTree>
    <p:extLst>
      <p:ext uri="{BB962C8B-B14F-4D97-AF65-F5344CB8AC3E}">
        <p14:creationId xmlns:p14="http://schemas.microsoft.com/office/powerpoint/2010/main" val="336724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Nombre de grilles de Sudoku valides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5307" y="6492240"/>
            <a:ext cx="8923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fr-FR"/>
              <a:t>Allouch Evan           45471                          Unicité d’une solution de sudoku                        TIPE 2024                     9/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F17FEA-16D5-EEB9-CBF8-47D2DE27D0BD}"/>
              </a:ext>
            </a:extLst>
          </p:cNvPr>
          <p:cNvSpPr txBox="1"/>
          <p:nvPr/>
        </p:nvSpPr>
        <p:spPr>
          <a:xfrm>
            <a:off x="206395" y="887632"/>
            <a:ext cx="453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/>
              <a:t>Calcul 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EAF309E-FFF2-B803-F6C6-95FB3CEDF99C}"/>
                  </a:ext>
                </a:extLst>
              </p:cNvPr>
              <p:cNvSpPr txBox="1"/>
              <p:nvPr/>
            </p:nvSpPr>
            <p:spPr>
              <a:xfrm>
                <a:off x="527900" y="1536569"/>
                <a:ext cx="7918515" cy="2425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fr-FR"/>
                  <a:t>: Nombre de grilles valides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fr-FR"/>
                  <a:t> Nombre de manières de compléter une grille à partir des blocs B1/B2/B3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/>
                  <a:t> : Nombre de grilles d’une classe B2/B3</a:t>
                </a:r>
              </a:p>
              <a:p>
                <a:endParaRPr lang="fr-F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=9!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/>
              </a:p>
              <a:p>
                <a:endParaRPr lang="fr-FR"/>
              </a:p>
              <a:p>
                <a:r>
                  <a:rPr lang="fr-FR"/>
                  <a:t>Calcul exhaustif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/>
                  <a:t>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6,671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endParaRPr lang="fr-FR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EAF309E-FFF2-B803-F6C6-95FB3CEDF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1536569"/>
                <a:ext cx="7918515" cy="2425087"/>
              </a:xfrm>
              <a:prstGeom prst="rect">
                <a:avLst/>
              </a:prstGeom>
              <a:blipFill>
                <a:blip r:embed="rId3"/>
                <a:stretch>
                  <a:fillRect l="-693" t="-1256" b="-30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9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1670</Words>
  <Application>Microsoft Office PowerPoint</Application>
  <PresentationFormat>Affichage à l'écran (4:3)</PresentationFormat>
  <Paragraphs>298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Unicité d’une solution de Sudoku Quel est le nombre minimal nécessaire de cases dévoilées dans un sudoku pour obtenir une unique solution ? </vt:lpstr>
      <vt:lpstr>Introduction</vt:lpstr>
      <vt:lpstr>Plan de l’étude</vt:lpstr>
      <vt:lpstr>S_9 = {1,2,3,4,5,6,7,8,9}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evan allouch</dc:creator>
  <cp:keywords/>
  <dc:description>generated using python-pptx</dc:description>
  <cp:lastModifiedBy>evan allouch</cp:lastModifiedBy>
  <cp:revision>24</cp:revision>
  <dcterms:created xsi:type="dcterms:W3CDTF">2013-01-27T09:14:16Z</dcterms:created>
  <dcterms:modified xsi:type="dcterms:W3CDTF">2024-06-10T10:49:09Z</dcterms:modified>
  <cp:category/>
</cp:coreProperties>
</file>