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Roboto Mono Medium"/>
      <p:regular r:id="rId27"/>
      <p:bold r:id="rId28"/>
      <p:italic r:id="rId29"/>
      <p:boldItalic r:id="rId30"/>
    </p:embeddedFont>
    <p:embeddedFont>
      <p:font typeface="Roboto Mono Light"/>
      <p:regular r:id="rId31"/>
      <p:bold r:id="rId32"/>
      <p:italic r:id="rId33"/>
      <p:boldItalic r:id="rId34"/>
    </p:embeddedFont>
    <p:embeddedFont>
      <p:font typeface="Montserrat Light"/>
      <p:regular r:id="rId35"/>
      <p:bold r:id="rId36"/>
      <p:italic r:id="rId37"/>
      <p:boldItalic r:id="rId38"/>
    </p:embeddedFont>
    <p:embeddedFont>
      <p:font typeface="Sora"/>
      <p:regular r:id="rId39"/>
      <p:bold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5" roundtripDataSignature="AMtx7mjdF+r/YlnKdDCcvOVSxSWlmaoX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ra-bold.fntdata"/><Relationship Id="rId20" Type="http://schemas.openxmlformats.org/officeDocument/2006/relationships/slide" Target="slides/slide14.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6.xml"/><Relationship Id="rId44" Type="http://schemas.openxmlformats.org/officeDocument/2006/relationships/font" Target="fonts/RobotoMono-boldItalic.fntdata"/><Relationship Id="rId21" Type="http://schemas.openxmlformats.org/officeDocument/2006/relationships/slide" Target="slides/slide15.xml"/><Relationship Id="rId43"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Medium-bold.fntdata"/><Relationship Id="rId27" Type="http://schemas.openxmlformats.org/officeDocument/2006/relationships/font" Target="fonts/RobotoMono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ono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Light-regular.fntdata"/><Relationship Id="rId30" Type="http://schemas.openxmlformats.org/officeDocument/2006/relationships/font" Target="fonts/RobotoMonoMedium-boldItalic.fntdata"/><Relationship Id="rId11" Type="http://schemas.openxmlformats.org/officeDocument/2006/relationships/slide" Target="slides/slide5.xml"/><Relationship Id="rId33" Type="http://schemas.openxmlformats.org/officeDocument/2006/relationships/font" Target="fonts/RobotoMonoLight-italic.fntdata"/><Relationship Id="rId10" Type="http://schemas.openxmlformats.org/officeDocument/2006/relationships/slide" Target="slides/slide4.xml"/><Relationship Id="rId32" Type="http://schemas.openxmlformats.org/officeDocument/2006/relationships/font" Target="fonts/RobotoMonoLight-bold.fntdata"/><Relationship Id="rId13" Type="http://schemas.openxmlformats.org/officeDocument/2006/relationships/slide" Target="slides/slide7.xml"/><Relationship Id="rId35" Type="http://schemas.openxmlformats.org/officeDocument/2006/relationships/font" Target="fonts/MontserratLight-regular.fntdata"/><Relationship Id="rId12" Type="http://schemas.openxmlformats.org/officeDocument/2006/relationships/slide" Target="slides/slide6.xml"/><Relationship Id="rId34" Type="http://schemas.openxmlformats.org/officeDocument/2006/relationships/font" Target="fonts/RobotoMonoLight-boldItalic.fntdata"/><Relationship Id="rId15" Type="http://schemas.openxmlformats.org/officeDocument/2006/relationships/slide" Target="slides/slide9.xml"/><Relationship Id="rId37" Type="http://schemas.openxmlformats.org/officeDocument/2006/relationships/font" Target="fonts/MontserratLight-italic.fntdata"/><Relationship Id="rId14" Type="http://schemas.openxmlformats.org/officeDocument/2006/relationships/slide" Target="slides/slide8.xml"/><Relationship Id="rId36" Type="http://schemas.openxmlformats.org/officeDocument/2006/relationships/font" Target="fonts/MontserratLight-bold.fntdata"/><Relationship Id="rId17" Type="http://schemas.openxmlformats.org/officeDocument/2006/relationships/slide" Target="slides/slide11.xml"/><Relationship Id="rId39" Type="http://schemas.openxmlformats.org/officeDocument/2006/relationships/font" Target="fonts/Sora-regular.fntdata"/><Relationship Id="rId16" Type="http://schemas.openxmlformats.org/officeDocument/2006/relationships/slide" Target="slides/slide10.xml"/><Relationship Id="rId38" Type="http://schemas.openxmlformats.org/officeDocument/2006/relationships/font" Target="fonts/Montserrat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e67fc8c54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2e67fc8c5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7f9680eb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2d7f9680eb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55" name="Google Shape;255;g22d7f9680eb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e67fc8c54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22e67fc8c54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e67fc8c54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22e67fc8c54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e67fc8c54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2e67fc8c54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e67fc8c54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2e67fc8c54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d7f9680eb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2d7f9680eb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97" name="Google Shape;297;g22d7f9680eb_0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d7f9680eb_0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22d7f9680eb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d7f9680eb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22d7f9680eb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09" name="Google Shape;309;g22d7f9680eb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d7f9680eb_0_1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22d7f9680eb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02" name="Google Shape;20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2ad2f6649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142ad2f6649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15" name="Google Shape;215;g142ad2f6649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2ad2f6649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42ad2f6649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e6723137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22e6723137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28" name="Google Shape;228;g22e67231373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e67231373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22e6723137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e67fc8c54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2e67fc8c5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7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3" name="Google Shape;93;p73"/>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94" name="Google Shape;94;p73"/>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9" name="Shape 99"/>
        <p:cNvGrpSpPr/>
        <p:nvPr/>
      </p:nvGrpSpPr>
      <p:grpSpPr>
        <a:xfrm>
          <a:off x="0" y="0"/>
          <a:ext cx="0" cy="0"/>
          <a:chOff x="0" y="0"/>
          <a:chExt cx="0" cy="0"/>
        </a:xfrm>
      </p:grpSpPr>
      <p:sp>
        <p:nvSpPr>
          <p:cNvPr id="100" name="Google Shape;100;p74"/>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1" name="Google Shape;101;p74"/>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02" name="Google Shape;102;p74"/>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7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72"/>
          <p:cNvSpPr txBox="1"/>
          <p:nvPr>
            <p:ph idx="1" type="body"/>
          </p:nvPr>
        </p:nvSpPr>
        <p:spPr>
          <a:xfrm>
            <a:off x="388943" y="1825625"/>
            <a:ext cx="1150998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0" name="Google Shape;110;p7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1" name="Google Shape;111;p7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5"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8" name="Google Shape;118;p75"/>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76"/>
          <p:cNvSpPr txBox="1"/>
          <p:nvPr>
            <p:ph type="title"/>
          </p:nvPr>
        </p:nvSpPr>
        <p:spPr>
          <a:xfrm>
            <a:off x="388943" y="365125"/>
            <a:ext cx="11419126"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76"/>
          <p:cNvSpPr txBox="1"/>
          <p:nvPr>
            <p:ph idx="1" type="body"/>
          </p:nvPr>
        </p:nvSpPr>
        <p:spPr>
          <a:xfrm>
            <a:off x="388943" y="1825625"/>
            <a:ext cx="58547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76"/>
          <p:cNvSpPr txBox="1"/>
          <p:nvPr>
            <p:ph idx="2" type="body"/>
          </p:nvPr>
        </p:nvSpPr>
        <p:spPr>
          <a:xfrm>
            <a:off x="6172199" y="1825625"/>
            <a:ext cx="5630857"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5" name="Google Shape;125;p76"/>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26" name="Google Shape;126;p76"/>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77"/>
          <p:cNvSpPr txBox="1"/>
          <p:nvPr>
            <p:ph type="title"/>
          </p:nvPr>
        </p:nvSpPr>
        <p:spPr>
          <a:xfrm>
            <a:off x="388943" y="365125"/>
            <a:ext cx="1139188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7"/>
          <p:cNvSpPr txBox="1"/>
          <p:nvPr>
            <p:ph idx="1" type="body"/>
          </p:nvPr>
        </p:nvSpPr>
        <p:spPr>
          <a:xfrm>
            <a:off x="388944"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77"/>
          <p:cNvSpPr txBox="1"/>
          <p:nvPr>
            <p:ph idx="2" type="body"/>
          </p:nvPr>
        </p:nvSpPr>
        <p:spPr>
          <a:xfrm>
            <a:off x="388944"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77"/>
          <p:cNvSpPr txBox="1"/>
          <p:nvPr>
            <p:ph idx="3" type="body"/>
          </p:nvPr>
        </p:nvSpPr>
        <p:spPr>
          <a:xfrm>
            <a:off x="6172200"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77"/>
          <p:cNvSpPr txBox="1"/>
          <p:nvPr>
            <p:ph idx="4" type="body"/>
          </p:nvPr>
        </p:nvSpPr>
        <p:spPr>
          <a:xfrm>
            <a:off x="6172200"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6" name="Google Shape;136;p77"/>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37" name="Google Shape;137;p77"/>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43" name="Google Shape;143;p78"/>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7" name="Shape 147"/>
        <p:cNvGrpSpPr/>
        <p:nvPr/>
      </p:nvGrpSpPr>
      <p:grpSpPr>
        <a:xfrm>
          <a:off x="0" y="0"/>
          <a:ext cx="0" cy="0"/>
          <a:chOff x="0" y="0"/>
          <a:chExt cx="0" cy="0"/>
        </a:xfrm>
      </p:grpSpPr>
      <p:sp>
        <p:nvSpPr>
          <p:cNvPr id="148" name="Google Shape;148;p79"/>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79"/>
          <p:cNvSpPr txBox="1"/>
          <p:nvPr>
            <p:ph idx="1" type="body"/>
          </p:nvPr>
        </p:nvSpPr>
        <p:spPr>
          <a:xfrm>
            <a:off x="5183188" y="987425"/>
            <a:ext cx="6619868"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indent="-381000" lvl="1" marL="9144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indent="-355600" lvl="2" marL="1371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indent="-342900" lvl="3" marL="18288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indent="-342900" lvl="4" marL="22860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0" name="Google Shape;150;p79"/>
          <p:cNvSpPr txBox="1"/>
          <p:nvPr>
            <p:ph idx="2"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51" name="Google Shape;151;p79"/>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52" name="Google Shape;152;p79"/>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80"/>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80"/>
          <p:cNvSpPr/>
          <p:nvPr>
            <p:ph idx="2" type="pic"/>
          </p:nvPr>
        </p:nvSpPr>
        <p:spPr>
          <a:xfrm>
            <a:off x="5183188" y="457201"/>
            <a:ext cx="6619868" cy="5403850"/>
          </a:xfrm>
          <a:prstGeom prst="rect">
            <a:avLst/>
          </a:prstGeom>
          <a:noFill/>
          <a:ln>
            <a:noFill/>
          </a:ln>
        </p:spPr>
      </p:sp>
      <p:sp>
        <p:nvSpPr>
          <p:cNvPr id="159" name="Google Shape;159;p80"/>
          <p:cNvSpPr txBox="1"/>
          <p:nvPr>
            <p:ph idx="1"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60" name="Google Shape;160;p80"/>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1" name="Google Shape;161;p80"/>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5" name="Shape 165"/>
        <p:cNvGrpSpPr/>
        <p:nvPr/>
      </p:nvGrpSpPr>
      <p:grpSpPr>
        <a:xfrm>
          <a:off x="0" y="0"/>
          <a:ext cx="0" cy="0"/>
          <a:chOff x="0" y="0"/>
          <a:chExt cx="0" cy="0"/>
        </a:xfrm>
      </p:grpSpPr>
      <p:sp>
        <p:nvSpPr>
          <p:cNvPr id="166" name="Google Shape;166;p81"/>
          <p:cNvSpPr txBox="1"/>
          <p:nvPr>
            <p:ph type="title"/>
          </p:nvPr>
        </p:nvSpPr>
        <p:spPr>
          <a:xfrm>
            <a:off x="388943" y="365125"/>
            <a:ext cx="1141411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81"/>
          <p:cNvSpPr txBox="1"/>
          <p:nvPr>
            <p:ph idx="1" type="body"/>
          </p:nvPr>
        </p:nvSpPr>
        <p:spPr>
          <a:xfrm rot="5400000">
            <a:off x="3920330" y="-1705762"/>
            <a:ext cx="4351338" cy="1141411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8" name="Google Shape;168;p8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9" name="Google Shape;169;p8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3" name="Shape 173"/>
        <p:cNvGrpSpPr/>
        <p:nvPr/>
      </p:nvGrpSpPr>
      <p:grpSpPr>
        <a:xfrm>
          <a:off x="0" y="0"/>
          <a:ext cx="0" cy="0"/>
          <a:chOff x="0" y="0"/>
          <a:chExt cx="0" cy="0"/>
        </a:xfrm>
      </p:grpSpPr>
      <p:sp>
        <p:nvSpPr>
          <p:cNvPr id="174" name="Google Shape;174;p82"/>
          <p:cNvSpPr txBox="1"/>
          <p:nvPr>
            <p:ph type="title"/>
          </p:nvPr>
        </p:nvSpPr>
        <p:spPr>
          <a:xfrm rot="5400000">
            <a:off x="7563391" y="1841431"/>
            <a:ext cx="5497039" cy="31740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82"/>
          <p:cNvSpPr txBox="1"/>
          <p:nvPr>
            <p:ph idx="1" type="body"/>
          </p:nvPr>
        </p:nvSpPr>
        <p:spPr>
          <a:xfrm rot="5400000">
            <a:off x="1732201" y="-663336"/>
            <a:ext cx="5497040" cy="81835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6" name="Google Shape;176;p8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77" name="Google Shape;177;p8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0"/>
          <p:cNvSpPr/>
          <p:nvPr>
            <p:ph idx="2" type="pic"/>
          </p:nvPr>
        </p:nvSpPr>
        <p:spPr>
          <a:xfrm>
            <a:off x="5183188" y="987425"/>
            <a:ext cx="6172200" cy="4873625"/>
          </a:xfrm>
          <a:prstGeom prst="rect">
            <a:avLst/>
          </a:prstGeom>
          <a:noFill/>
          <a:ln>
            <a:noFill/>
          </a:ln>
        </p:spPr>
      </p:sp>
      <p:sp>
        <p:nvSpPr>
          <p:cNvPr id="68" name="Google Shape;68;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71"/>
          <p:cNvSpPr txBox="1"/>
          <p:nvPr>
            <p:ph type="title"/>
          </p:nvPr>
        </p:nvSpPr>
        <p:spPr>
          <a:xfrm>
            <a:off x="388943" y="365125"/>
            <a:ext cx="11392749"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03864"/>
              </a:buClr>
              <a:buSzPts val="3200"/>
              <a:buFont typeface="Sora"/>
              <a:buNone/>
              <a:defRPr b="0" i="0" sz="3200" u="none" cap="none" strike="noStrike">
                <a:solidFill>
                  <a:srgbClr val="103864"/>
                </a:solidFill>
                <a:latin typeface="Sora"/>
                <a:ea typeface="Sora"/>
                <a:cs typeface="Sora"/>
                <a:sym typeface="So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71"/>
          <p:cNvSpPr txBox="1"/>
          <p:nvPr>
            <p:ph idx="1" type="body"/>
          </p:nvPr>
        </p:nvSpPr>
        <p:spPr>
          <a:xfrm>
            <a:off x="388943" y="1825625"/>
            <a:ext cx="11392749"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90000"/>
              </a:lnSpc>
              <a:spcBef>
                <a:spcPts val="1000"/>
              </a:spcBef>
              <a:spcAft>
                <a:spcPts val="0"/>
              </a:spcAft>
              <a:buClr>
                <a:srgbClr val="103864"/>
              </a:buClr>
              <a:buSzPts val="3200"/>
              <a:buFont typeface="Arial"/>
              <a:buChar char="•"/>
              <a:defRPr b="0" i="0" sz="3200" u="none" cap="none" strike="noStrike">
                <a:solidFill>
                  <a:srgbClr val="103864"/>
                </a:solidFill>
                <a:latin typeface="Sora"/>
                <a:ea typeface="Sora"/>
                <a:cs typeface="Sora"/>
                <a:sym typeface="Sora"/>
              </a:defRPr>
            </a:lvl1pPr>
            <a:lvl2pPr indent="-406400" lvl="1" marL="914400" marR="0" rtl="0" algn="l">
              <a:lnSpc>
                <a:spcPct val="90000"/>
              </a:lnSpc>
              <a:spcBef>
                <a:spcPts val="500"/>
              </a:spcBef>
              <a:spcAft>
                <a:spcPts val="0"/>
              </a:spcAft>
              <a:buClr>
                <a:srgbClr val="103864"/>
              </a:buClr>
              <a:buSzPts val="2800"/>
              <a:buFont typeface="Arial"/>
              <a:buChar char="•"/>
              <a:defRPr b="0" i="0" sz="2800" u="none" cap="none" strike="noStrike">
                <a:solidFill>
                  <a:srgbClr val="103864"/>
                </a:solidFill>
                <a:latin typeface="Sora"/>
                <a:ea typeface="Sora"/>
                <a:cs typeface="Sora"/>
                <a:sym typeface="Sora"/>
              </a:defRPr>
            </a:lvl2pPr>
            <a:lvl3pPr indent="-381000" lvl="2" marL="1371600" marR="0" rtl="0" algn="l">
              <a:lnSpc>
                <a:spcPct val="90000"/>
              </a:lnSpc>
              <a:spcBef>
                <a:spcPts val="500"/>
              </a:spcBef>
              <a:spcAft>
                <a:spcPts val="0"/>
              </a:spcAft>
              <a:buClr>
                <a:srgbClr val="103864"/>
              </a:buClr>
              <a:buSzPts val="2400"/>
              <a:buFont typeface="Arial"/>
              <a:buChar char="•"/>
              <a:defRPr b="0" i="0" sz="2400" u="none" cap="none" strike="noStrike">
                <a:solidFill>
                  <a:srgbClr val="103864"/>
                </a:solidFill>
                <a:latin typeface="Sora"/>
                <a:ea typeface="Sora"/>
                <a:cs typeface="Sora"/>
                <a:sym typeface="Sora"/>
              </a:defRPr>
            </a:lvl3pPr>
            <a:lvl4pPr indent="-355600" lvl="3" marL="18288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4pPr>
            <a:lvl5pPr indent="-355600" lvl="4" marL="22860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7" name="Google Shape;87;p71"/>
          <p:cNvPicPr preferRelativeResize="0"/>
          <p:nvPr/>
        </p:nvPicPr>
        <p:blipFill rotWithShape="1">
          <a:blip r:embed="rId1">
            <a:alphaModFix/>
          </a:blip>
          <a:srcRect b="0" l="0" r="0" t="0"/>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89" name="Google Shape;89;p7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grpSp>
        <p:nvGrpSpPr>
          <p:cNvPr id="186" name="Google Shape;186;p1"/>
          <p:cNvGrpSpPr/>
          <p:nvPr/>
        </p:nvGrpSpPr>
        <p:grpSpPr>
          <a:xfrm>
            <a:off x="1352100" y="1721138"/>
            <a:ext cx="9487800" cy="2570899"/>
            <a:chOff x="1352101" y="876183"/>
            <a:chExt cx="9487800" cy="2570899"/>
          </a:xfrm>
        </p:grpSpPr>
        <p:sp>
          <p:nvSpPr>
            <p:cNvPr id="187" name="Google Shape;187;p1"/>
            <p:cNvSpPr txBox="1"/>
            <p:nvPr/>
          </p:nvSpPr>
          <p:spPr>
            <a:xfrm>
              <a:off x="1352101" y="876183"/>
              <a:ext cx="9487800" cy="212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400"/>
                <a:buFont typeface="Sora"/>
                <a:buNone/>
              </a:pPr>
              <a:r>
                <a:rPr lang="en-US" sz="4400">
                  <a:solidFill>
                    <a:srgbClr val="FFFFFF"/>
                  </a:solidFill>
                  <a:latin typeface="Sora"/>
                  <a:ea typeface="Sora"/>
                  <a:cs typeface="Sora"/>
                  <a:sym typeface="Sora"/>
                </a:rPr>
                <a:t>A/B Testing pada Iklan untuk Agensi Periklanan: Kasus AdSmart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306290" y="3044482"/>
              <a:ext cx="5579400" cy="402600"/>
            </a:xfrm>
            <a:prstGeom prst="roundRect">
              <a:avLst>
                <a:gd fmla="val 50000" name="adj"/>
              </a:avLst>
            </a:prstGeom>
            <a:solidFill>
              <a:srgbClr val="F3C1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03864"/>
                </a:buClr>
                <a:buSzPts val="1800"/>
                <a:buFont typeface="Sora"/>
                <a:buNone/>
              </a:pPr>
              <a:r>
                <a:rPr lang="en-US" sz="1800">
                  <a:solidFill>
                    <a:srgbClr val="103864"/>
                  </a:solidFill>
                  <a:latin typeface="Sora"/>
                  <a:ea typeface="Sora"/>
                  <a:cs typeface="Sora"/>
                  <a:sym typeface="Sora"/>
                </a:rPr>
                <a:t>A/B Testing</a:t>
              </a:r>
              <a:endParaRPr b="0" i="0" sz="1800" u="none" cap="none" strike="noStrike">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b="0" l="0" r="0" t="0"/>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cap="flat" cmpd="sng" w="9525">
            <a:solidFill>
              <a:schemeClr val="lt1"/>
            </a:solidFill>
            <a:prstDash val="solid"/>
            <a:miter lim="800000"/>
            <a:headEnd len="sm" w="sm" type="none"/>
            <a:tailEnd len="med" w="med" type="stealth"/>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2e67fc8c54_0_12"/>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Desain Eksperimen (cont’d)</a:t>
            </a:r>
            <a:endParaRPr/>
          </a:p>
        </p:txBody>
      </p:sp>
      <p:sp>
        <p:nvSpPr>
          <p:cNvPr id="251" name="Google Shape;251;g22e67fc8c54_0_12"/>
          <p:cNvSpPr txBox="1"/>
          <p:nvPr/>
        </p:nvSpPr>
        <p:spPr>
          <a:xfrm>
            <a:off x="388955" y="1474875"/>
            <a:ext cx="11401500" cy="25998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Mengecek Observasi yang Tidak Merespon Kuesioner</a:t>
            </a:r>
            <a:endParaRPr b="1" i="0" sz="1800" u="none" cap="none" strike="noStrike">
              <a:solidFill>
                <a:srgbClr val="103864"/>
              </a:solidFill>
              <a:latin typeface="Sora"/>
              <a:ea typeface="Sora"/>
              <a:cs typeface="Sora"/>
              <a:sym typeface="Sora"/>
            </a:endParaRPr>
          </a:p>
          <a:p>
            <a:pPr indent="0" lvl="0" marL="457200" marR="0" rtl="0" algn="l">
              <a:lnSpc>
                <a:spcPct val="115000"/>
              </a:lnSpc>
              <a:spcBef>
                <a:spcPts val="0"/>
              </a:spcBef>
              <a:spcAft>
                <a:spcPts val="0"/>
              </a:spcAft>
              <a:buNone/>
            </a:pPr>
            <a:r>
              <a:rPr lang="en-US" sz="1800">
                <a:solidFill>
                  <a:srgbClr val="103864"/>
                </a:solidFill>
                <a:latin typeface="Sora"/>
                <a:ea typeface="Sora"/>
                <a:cs typeface="Sora"/>
                <a:sym typeface="Sora"/>
              </a:rPr>
              <a:t>Seorang user dapat memilih untuk tidak menjawab 'Yes' atau 'No' ketika </a:t>
            </a:r>
            <a:endParaRPr sz="1800">
              <a:solidFill>
                <a:srgbClr val="103864"/>
              </a:solidFill>
              <a:latin typeface="Sora"/>
              <a:ea typeface="Sora"/>
              <a:cs typeface="Sora"/>
              <a:sym typeface="Sora"/>
            </a:endParaRPr>
          </a:p>
          <a:p>
            <a:pPr indent="0" lvl="0" marL="457200" marR="0" rtl="0" algn="l">
              <a:lnSpc>
                <a:spcPct val="115000"/>
              </a:lnSpc>
              <a:spcBef>
                <a:spcPts val="0"/>
              </a:spcBef>
              <a:spcAft>
                <a:spcPts val="0"/>
              </a:spcAft>
              <a:buNone/>
            </a:pPr>
            <a:r>
              <a:rPr lang="en-US" sz="1800">
                <a:solidFill>
                  <a:srgbClr val="103864"/>
                </a:solidFill>
                <a:latin typeface="Sora"/>
                <a:ea typeface="Sora"/>
                <a:cs typeface="Sora"/>
                <a:sym typeface="Sora"/>
              </a:rPr>
              <a:t>diperlihatkan kuesioner melalui advertisement. Karena eksperimen ini ingin melihat conversion rate, kita perlu menghapus observasi non-respon tersebut.</a:t>
            </a:r>
            <a:endParaRPr sz="1800">
              <a:solidFill>
                <a:srgbClr val="103864"/>
              </a:solidFill>
              <a:latin typeface="Sora"/>
              <a:ea typeface="Sora"/>
              <a:cs typeface="Sora"/>
              <a:sym typeface="Sora"/>
            </a:endParaRPr>
          </a:p>
          <a:p>
            <a:pPr indent="-342900" lvl="0" marL="45720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Mengambil Sampel</a:t>
            </a:r>
            <a:endParaRPr b="1" sz="1800">
              <a:solidFill>
                <a:srgbClr val="103864"/>
              </a:solidFill>
              <a:latin typeface="Sora"/>
              <a:ea typeface="Sora"/>
              <a:cs typeface="Sora"/>
              <a:sym typeface="Sora"/>
            </a:endParaRPr>
          </a:p>
          <a:p>
            <a:pPr indent="0" lvl="0" marL="457200" rtl="0" algn="l">
              <a:lnSpc>
                <a:spcPct val="115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Tiap variant akan disampel secara random sebanyak 256 users sesuai dengan jumlah minimum sampel yang dibutuhkan</a:t>
            </a:r>
            <a:endParaRPr sz="1800">
              <a:solidFill>
                <a:srgbClr val="103864"/>
              </a:solidFill>
              <a:latin typeface="Sora"/>
              <a:ea typeface="Sora"/>
              <a:cs typeface="Sora"/>
              <a:sym typeface="Sora"/>
            </a:endParaRPr>
          </a:p>
          <a:p>
            <a:pPr indent="0" lvl="0" marL="457200" marR="0" rtl="0" algn="l">
              <a:lnSpc>
                <a:spcPct val="115000"/>
              </a:lnSpc>
              <a:spcBef>
                <a:spcPts val="0"/>
              </a:spcBef>
              <a:spcAft>
                <a:spcPts val="0"/>
              </a:spcAft>
              <a:buNone/>
            </a:pPr>
            <a:r>
              <a:t/>
            </a:r>
            <a:endParaRPr sz="1800">
              <a:solidFill>
                <a:srgbClr val="103864"/>
              </a:solidFill>
              <a:latin typeface="Sora"/>
              <a:ea typeface="Sora"/>
              <a:cs typeface="Sora"/>
              <a:sym typeface="S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2d7f9680eb_0_21"/>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Analisis dan Interpretasi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Analisis dan Interpretasi Data</a:t>
            </a:r>
            <a:endParaRPr/>
          </a:p>
        </p:txBody>
      </p:sp>
      <p:sp>
        <p:nvSpPr>
          <p:cNvPr id="263" name="Google Shape;263;p2"/>
          <p:cNvSpPr txBox="1"/>
          <p:nvPr/>
        </p:nvSpPr>
        <p:spPr>
          <a:xfrm>
            <a:off x="401525" y="1584375"/>
            <a:ext cx="10596600" cy="2878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2000">
                <a:solidFill>
                  <a:srgbClr val="103864"/>
                </a:solidFill>
                <a:latin typeface="Sora"/>
                <a:ea typeface="Sora"/>
                <a:cs typeface="Sora"/>
                <a:sym typeface="Sora"/>
              </a:rPr>
              <a:t>Pada bagian ini, kita akan memastikan data yang kita gunakan sudah baik dengan cara melihat </a:t>
            </a:r>
            <a:r>
              <a:rPr lang="en-US" sz="2000">
                <a:solidFill>
                  <a:srgbClr val="103864"/>
                </a:solidFill>
                <a:latin typeface="Sora"/>
                <a:ea typeface="Sora"/>
                <a:cs typeface="Sora"/>
                <a:sym typeface="Sora"/>
              </a:rPr>
              <a:t>missing value, data duplikat, mengubah kolom, dan mengecek sample ratio mismatch.</a:t>
            </a:r>
            <a:endParaRPr sz="20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2000">
                <a:solidFill>
                  <a:srgbClr val="103864"/>
                </a:solidFill>
                <a:latin typeface="Sora"/>
                <a:ea typeface="Sora"/>
                <a:cs typeface="Sora"/>
                <a:sym typeface="Sora"/>
              </a:rPr>
              <a:t>Berdasarkan hasil perhitungan, nilai chi statistics lebih besar dari nilai chi critical dan nilai p-value juga lebih rendah dari nilai alpha sebesar 1%. Artinya tidak ada SRM dalam data. Dataset yang digunakan juga tidak terindikasi adanya missing value dan data duplikat sehingga data sudah dapat digunakan</a:t>
            </a:r>
            <a:endParaRPr sz="2000">
              <a:solidFill>
                <a:srgbClr val="103864"/>
              </a:solidFill>
              <a:latin typeface="Sora"/>
              <a:ea typeface="Sora"/>
              <a:cs typeface="Sora"/>
              <a:sym typeface="S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2e67fc8c54_0_74"/>
          <p:cNvSpPr txBox="1"/>
          <p:nvPr>
            <p:ph type="title"/>
          </p:nvPr>
        </p:nvSpPr>
        <p:spPr>
          <a:xfrm>
            <a:off x="388943" y="365125"/>
            <a:ext cx="11510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Analisis dan Interpretasi Data (cont’d)</a:t>
            </a:r>
            <a:endParaRPr/>
          </a:p>
        </p:txBody>
      </p:sp>
      <p:pic>
        <p:nvPicPr>
          <p:cNvPr id="269" name="Google Shape;269;g22e67fc8c54_0_74"/>
          <p:cNvPicPr preferRelativeResize="0"/>
          <p:nvPr/>
        </p:nvPicPr>
        <p:blipFill>
          <a:blip r:embed="rId3">
            <a:alphaModFix/>
          </a:blip>
          <a:stretch>
            <a:fillRect/>
          </a:stretch>
        </p:blipFill>
        <p:spPr>
          <a:xfrm>
            <a:off x="477850" y="1690836"/>
            <a:ext cx="5135550" cy="1255675"/>
          </a:xfrm>
          <a:prstGeom prst="rect">
            <a:avLst/>
          </a:prstGeom>
          <a:noFill/>
          <a:ln>
            <a:noFill/>
          </a:ln>
        </p:spPr>
      </p:pic>
      <p:pic>
        <p:nvPicPr>
          <p:cNvPr id="270" name="Google Shape;270;g22e67fc8c54_0_74"/>
          <p:cNvPicPr preferRelativeResize="0"/>
          <p:nvPr/>
        </p:nvPicPr>
        <p:blipFill>
          <a:blip r:embed="rId4">
            <a:alphaModFix/>
          </a:blip>
          <a:stretch>
            <a:fillRect/>
          </a:stretch>
        </p:blipFill>
        <p:spPr>
          <a:xfrm>
            <a:off x="6350024" y="1779725"/>
            <a:ext cx="5503849" cy="3705499"/>
          </a:xfrm>
          <a:prstGeom prst="rect">
            <a:avLst/>
          </a:prstGeom>
          <a:noFill/>
          <a:ln>
            <a:noFill/>
          </a:ln>
        </p:spPr>
      </p:pic>
      <p:sp>
        <p:nvSpPr>
          <p:cNvPr id="271" name="Google Shape;271;g22e67fc8c54_0_74"/>
          <p:cNvSpPr txBox="1"/>
          <p:nvPr/>
        </p:nvSpPr>
        <p:spPr>
          <a:xfrm>
            <a:off x="299925" y="3318325"/>
            <a:ext cx="6050100" cy="2281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Secara visual dan perhitungan, control variant memiliki conversion rate lebih tinggi dibandingkan dengan treatment variant. Untuk memastikan bahwa keputusan yang diambil tidak salah, perlu dilakukan uji statistik untuk membuktikan apakah perbedaan conversion rate 2 kelompok tersebut signifikan secara statistik</a:t>
            </a:r>
            <a:endParaRPr sz="1800">
              <a:solidFill>
                <a:srgbClr val="103864"/>
              </a:solidFill>
              <a:latin typeface="Sora"/>
              <a:ea typeface="Sora"/>
              <a:cs typeface="Sora"/>
              <a:sym typeface="S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2e67fc8c54_0_84"/>
          <p:cNvSpPr txBox="1"/>
          <p:nvPr>
            <p:ph type="title"/>
          </p:nvPr>
        </p:nvSpPr>
        <p:spPr>
          <a:xfrm>
            <a:off x="388943" y="365125"/>
            <a:ext cx="11510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Analisis dan Interpretasi Data (cont’d)</a:t>
            </a:r>
            <a:endParaRPr/>
          </a:p>
        </p:txBody>
      </p:sp>
      <p:sp>
        <p:nvSpPr>
          <p:cNvPr id="277" name="Google Shape;277;g22e67fc8c54_0_84"/>
          <p:cNvSpPr txBox="1"/>
          <p:nvPr/>
        </p:nvSpPr>
        <p:spPr>
          <a:xfrm>
            <a:off x="388950" y="1489525"/>
            <a:ext cx="11510100" cy="1006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Kita ingin membuktikan conversion rate user yang terekspos dengan interactive ad lebih besar dari conversion rate user yang terekspos dengan dummy ad. Maka kita bisa mendefinisikan Null hypothesis dan Alternative hypothesis sebagai berikut.</a:t>
            </a:r>
            <a:endParaRPr sz="1800">
              <a:solidFill>
                <a:srgbClr val="103864"/>
              </a:solidFill>
              <a:latin typeface="Sora"/>
              <a:ea typeface="Sora"/>
              <a:cs typeface="Sora"/>
              <a:sym typeface="Sora"/>
            </a:endParaRPr>
          </a:p>
        </p:txBody>
      </p:sp>
      <p:pic>
        <p:nvPicPr>
          <p:cNvPr id="278" name="Google Shape;278;g22e67fc8c54_0_84"/>
          <p:cNvPicPr preferRelativeResize="0"/>
          <p:nvPr/>
        </p:nvPicPr>
        <p:blipFill>
          <a:blip r:embed="rId3">
            <a:alphaModFix/>
          </a:blip>
          <a:stretch>
            <a:fillRect/>
          </a:stretch>
        </p:blipFill>
        <p:spPr>
          <a:xfrm>
            <a:off x="388950" y="2610325"/>
            <a:ext cx="1979506" cy="818675"/>
          </a:xfrm>
          <a:prstGeom prst="rect">
            <a:avLst/>
          </a:prstGeom>
          <a:noFill/>
          <a:ln>
            <a:noFill/>
          </a:ln>
        </p:spPr>
      </p:pic>
      <p:sp>
        <p:nvSpPr>
          <p:cNvPr id="279" name="Google Shape;279;g22e67fc8c54_0_84"/>
          <p:cNvSpPr txBox="1"/>
          <p:nvPr/>
        </p:nvSpPr>
        <p:spPr>
          <a:xfrm>
            <a:off x="388950" y="3543300"/>
            <a:ext cx="11510100" cy="2599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Berdasarkan hasil uji statistik didapatkan kesimpulan berikut.</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p-value (0.8349) &gt; alpha (0.05) → Gagal menolak H0</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z-statistics (-0.9735) &lt; z tabel (1.644) → Gagal menolak H0</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Interactive ad kurang dari atau sama dengan static ad. Dengan kata lain, interactive ad tidak meningkatkan conversion rate.</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2e67fc8c54_0_98"/>
          <p:cNvSpPr txBox="1"/>
          <p:nvPr>
            <p:ph type="title"/>
          </p:nvPr>
        </p:nvSpPr>
        <p:spPr>
          <a:xfrm>
            <a:off x="388943" y="365125"/>
            <a:ext cx="11510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Analisis dan Interpretasi Data (cont’d)</a:t>
            </a:r>
            <a:endParaRPr/>
          </a:p>
        </p:txBody>
      </p:sp>
      <p:sp>
        <p:nvSpPr>
          <p:cNvPr id="285" name="Google Shape;285;g22e67fc8c54_0_98"/>
          <p:cNvSpPr txBox="1"/>
          <p:nvPr/>
        </p:nvSpPr>
        <p:spPr>
          <a:xfrm>
            <a:off x="388950" y="1489525"/>
            <a:ext cx="11510100" cy="1006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Kita ingin membuktikan conversion rate user yang terekspos dengan interactive ad lebih besar dari conversion rate user yang terekspos dengan dummy ad. Maka kita bisa mendefinisikan Null hypothesis dan Alternative hypothesis sebagai berikut.</a:t>
            </a:r>
            <a:endParaRPr sz="1800">
              <a:solidFill>
                <a:srgbClr val="103864"/>
              </a:solidFill>
              <a:latin typeface="Sora"/>
              <a:ea typeface="Sora"/>
              <a:cs typeface="Sora"/>
              <a:sym typeface="Sora"/>
            </a:endParaRPr>
          </a:p>
        </p:txBody>
      </p:sp>
      <p:pic>
        <p:nvPicPr>
          <p:cNvPr id="286" name="Google Shape;286;g22e67fc8c54_0_98"/>
          <p:cNvPicPr preferRelativeResize="0"/>
          <p:nvPr/>
        </p:nvPicPr>
        <p:blipFill>
          <a:blip r:embed="rId3">
            <a:alphaModFix/>
          </a:blip>
          <a:stretch>
            <a:fillRect/>
          </a:stretch>
        </p:blipFill>
        <p:spPr>
          <a:xfrm>
            <a:off x="388950" y="2610325"/>
            <a:ext cx="1979506" cy="818675"/>
          </a:xfrm>
          <a:prstGeom prst="rect">
            <a:avLst/>
          </a:prstGeom>
          <a:noFill/>
          <a:ln>
            <a:noFill/>
          </a:ln>
        </p:spPr>
      </p:pic>
      <p:sp>
        <p:nvSpPr>
          <p:cNvPr id="287" name="Google Shape;287;g22e67fc8c54_0_98"/>
          <p:cNvSpPr txBox="1"/>
          <p:nvPr/>
        </p:nvSpPr>
        <p:spPr>
          <a:xfrm>
            <a:off x="388950" y="3543300"/>
            <a:ext cx="11510100" cy="2599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Berdasarkan hasil uji statistik didapatkan kesimpulan berikut.</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p-value (0.8349) &gt; alpha (0.05) → Gagal menolak H0</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z-statistics (-0.9735) &lt; z tabel (1.644) → Gagal menolak H0</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Interactive ad kurang dari atau sama dengan static ad. Dengan kata lain, interactive ad tidak meningkatkan conversion rate.</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2e67fc8c54_0_105"/>
          <p:cNvSpPr txBox="1"/>
          <p:nvPr>
            <p:ph type="title"/>
          </p:nvPr>
        </p:nvSpPr>
        <p:spPr>
          <a:xfrm>
            <a:off x="388943" y="365125"/>
            <a:ext cx="11510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Analisis dan Interpretasi Data (cont’d)</a:t>
            </a:r>
            <a:endParaRPr/>
          </a:p>
        </p:txBody>
      </p:sp>
      <p:sp>
        <p:nvSpPr>
          <p:cNvPr id="293" name="Google Shape;293;g22e67fc8c54_0_105"/>
          <p:cNvSpPr txBox="1"/>
          <p:nvPr/>
        </p:nvSpPr>
        <p:spPr>
          <a:xfrm>
            <a:off x="388950" y="1489525"/>
            <a:ext cx="11510100" cy="2918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Untuk melihat rentang perbedaan conversion rate antara control dengan treatment kita dapat menggunakan confidence interval.</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Berdasarkan hasil perhitungan confidence interval, kita yakin 95% bahwa selisih user yang convert pada treatment variant dan control variant terletak antara -0.12  dan 0.04.</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Dengan kata lain penerapan interactive ads dapat menurunkan conversion rate sebesar -0.12 atau meningkatkan conversion rate sebesar 0.04</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2d7f9680eb_0_172"/>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Kesimpulan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2d7f9680eb_0_182"/>
          <p:cNvSpPr txBox="1"/>
          <p:nvPr>
            <p:ph type="title"/>
          </p:nvPr>
        </p:nvSpPr>
        <p:spPr>
          <a:xfrm>
            <a:off x="388943" y="365125"/>
            <a:ext cx="11510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Kesimpulan</a:t>
            </a:r>
            <a:endParaRPr/>
          </a:p>
        </p:txBody>
      </p:sp>
      <p:sp>
        <p:nvSpPr>
          <p:cNvPr id="305" name="Google Shape;305;g22d7f9680eb_0_182"/>
          <p:cNvSpPr txBox="1"/>
          <p:nvPr/>
        </p:nvSpPr>
        <p:spPr>
          <a:xfrm>
            <a:off x="401525" y="1584375"/>
            <a:ext cx="10019100" cy="4511400"/>
          </a:xfrm>
          <a:prstGeom prst="rect">
            <a:avLst/>
          </a:prstGeom>
          <a:noFill/>
          <a:ln>
            <a:noFill/>
          </a:ln>
        </p:spPr>
        <p:txBody>
          <a:bodyPr anchorCtr="0" anchor="t" bIns="45700" lIns="91425" spcFirstLastPara="1" rIns="91425" wrap="square" tIns="45700">
            <a:spAutoFit/>
          </a:bodyPr>
          <a:lstStyle/>
          <a:p>
            <a:pPr indent="-273050" lvl="0" marL="28575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Hasil uji signifikansi menunjukkan hasil yang tidak signifikan baik melihat perbandingan z-statistik dengan z-critical ataupun p-value dengan alpha. Artinya eksperimen ini belum memiliki cukup bukti untuk mengatakan bahwa advertisement yang baru dapat meningkatkan conversion rate</a:t>
            </a:r>
            <a:endParaRPr sz="1800">
              <a:solidFill>
                <a:srgbClr val="103864"/>
              </a:solidFill>
              <a:latin typeface="Sora"/>
              <a:ea typeface="Sora"/>
              <a:cs typeface="Sora"/>
              <a:sym typeface="Sora"/>
            </a:endParaRPr>
          </a:p>
          <a:p>
            <a:pPr indent="-273050" lvl="0" marL="28575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Besaran penurunan yang diestimasi menggunakan confidence interval kita yakin 95% bahwa selisih user yang convert pada treatment variant dan control variant terletak antara -0.12  dan 0.04.</a:t>
            </a:r>
            <a:endParaRPr sz="1800">
              <a:solidFill>
                <a:srgbClr val="103864"/>
              </a:solidFill>
              <a:latin typeface="Sora"/>
              <a:ea typeface="Sora"/>
              <a:cs typeface="Sora"/>
              <a:sym typeface="Sora"/>
            </a:endParaRPr>
          </a:p>
          <a:p>
            <a:pPr indent="-273050" lvl="0" marL="28575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Selain tidak signifikan, penggunaan advertisement baru (interactive ad) dikhawatirkan dapat meningkatkan loading time (latency) atau error per page yang mana nantinya akan mengganggu conversion rate dalam mengisi kuesioner.</a:t>
            </a:r>
            <a:endParaRPr sz="1800">
              <a:solidFill>
                <a:srgbClr val="103864"/>
              </a:solidFill>
              <a:latin typeface="Sora"/>
              <a:ea typeface="Sora"/>
              <a:cs typeface="Sora"/>
              <a:sym typeface="Sora"/>
            </a:endParaRPr>
          </a:p>
          <a:p>
            <a:pPr indent="-273050" lvl="0" marL="28575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Eksperimen selanjutnya dapat melakukan A/B Testing lebih mendetail seperti contohnya melakukan A/B Testing berdasarkan browser atau jenis device untuk melihat kemungkinan penerapan interactive ads pada browser atau jenis device tertentu.</a:t>
            </a:r>
            <a:endParaRPr sz="1800">
              <a:solidFill>
                <a:srgbClr val="103864"/>
              </a:solidFill>
              <a:latin typeface="Sora"/>
              <a:ea typeface="Sora"/>
              <a:cs typeface="Sora"/>
              <a:sym typeface="S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2d7f9680eb_0_18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Referensi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1939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Latar Belakang</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Rumusan Masalah</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Desain Eksperimen</a:t>
            </a:r>
            <a:endParaRPr sz="2000">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Analisis dan Interpretasi Data</a:t>
            </a:r>
            <a:endParaRPr sz="2000">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Kesimpulan dan Rekomendasi</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Referensi</a:t>
            </a:r>
            <a:endParaRPr b="0" i="0" sz="2000" u="none" cap="none" strike="noStrike">
              <a:solidFill>
                <a:srgbClr val="103864"/>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2d7f9680eb_0_194"/>
          <p:cNvSpPr txBox="1"/>
          <p:nvPr>
            <p:ph type="title"/>
          </p:nvPr>
        </p:nvSpPr>
        <p:spPr>
          <a:xfrm>
            <a:off x="388943" y="365125"/>
            <a:ext cx="11510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Referensi</a:t>
            </a:r>
            <a:endParaRPr/>
          </a:p>
        </p:txBody>
      </p:sp>
      <p:sp>
        <p:nvSpPr>
          <p:cNvPr id="317" name="Google Shape;317;g22d7f9680eb_0_194"/>
          <p:cNvSpPr txBox="1"/>
          <p:nvPr/>
        </p:nvSpPr>
        <p:spPr>
          <a:xfrm>
            <a:off x="401525" y="1584375"/>
            <a:ext cx="11510100" cy="217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103864"/>
              </a:buClr>
              <a:buSzPts val="2000"/>
              <a:buFont typeface="Sora"/>
              <a:buAutoNum type="arabicPeriod"/>
            </a:pPr>
            <a:r>
              <a:rPr lang="en-US" sz="2000">
                <a:solidFill>
                  <a:srgbClr val="103864"/>
                </a:solidFill>
                <a:latin typeface="Sora"/>
                <a:ea typeface="Sora"/>
                <a:cs typeface="Sora"/>
                <a:sym typeface="Sora"/>
              </a:rPr>
              <a:t>Ali, Iqbal. 2021. The essential guide to Sample Ratio Mismatch for your A/B tests. https://towardsdatascience.com/the-essential-guide-to-sample-ratio-mismatch-for-your-a-b-tests-96a4db81d7a4</a:t>
            </a:r>
            <a:endParaRPr sz="2000">
              <a:solidFill>
                <a:srgbClr val="103864"/>
              </a:solidFill>
              <a:latin typeface="Sora"/>
              <a:ea typeface="Sora"/>
              <a:cs typeface="Sora"/>
              <a:sym typeface="Sora"/>
            </a:endParaRPr>
          </a:p>
          <a:p>
            <a:pPr indent="-285750" lvl="0" marL="285750" marR="0" rtl="0" algn="l">
              <a:lnSpc>
                <a:spcPct val="115000"/>
              </a:lnSpc>
              <a:spcBef>
                <a:spcPts val="0"/>
              </a:spcBef>
              <a:spcAft>
                <a:spcPts val="0"/>
              </a:spcAft>
              <a:buClr>
                <a:srgbClr val="103864"/>
              </a:buClr>
              <a:buSzPts val="2000"/>
              <a:buFont typeface="Sora"/>
              <a:buAutoNum type="arabicPeriod"/>
            </a:pPr>
            <a:r>
              <a:rPr lang="en-US" sz="2000">
                <a:solidFill>
                  <a:srgbClr val="103864"/>
                </a:solidFill>
                <a:latin typeface="Sora"/>
                <a:ea typeface="Sora"/>
                <a:cs typeface="Sora"/>
                <a:sym typeface="Sora"/>
              </a:rPr>
              <a:t>Davis</a:t>
            </a:r>
            <a:r>
              <a:rPr b="0" i="0" lang="en-US" sz="2000" u="none" cap="none" strike="noStrike">
                <a:solidFill>
                  <a:srgbClr val="103864"/>
                </a:solidFill>
                <a:latin typeface="Sora"/>
                <a:ea typeface="Sora"/>
                <a:cs typeface="Sora"/>
                <a:sym typeface="Sora"/>
              </a:rPr>
              <a:t>. 2</a:t>
            </a:r>
            <a:r>
              <a:rPr lang="en-US" sz="2000">
                <a:solidFill>
                  <a:srgbClr val="103864"/>
                </a:solidFill>
                <a:latin typeface="Sora"/>
                <a:ea typeface="Sora"/>
                <a:cs typeface="Sora"/>
                <a:sym typeface="Sora"/>
              </a:rPr>
              <a:t>022. A/B Testing</a:t>
            </a:r>
            <a:r>
              <a:rPr b="0" i="0" lang="en-US" sz="2000" u="none" cap="none" strike="noStrike">
                <a:solidFill>
                  <a:srgbClr val="103864"/>
                </a:solidFill>
                <a:latin typeface="Sora"/>
                <a:ea typeface="Sora"/>
                <a:cs typeface="Sora"/>
                <a:sym typeface="Sora"/>
              </a:rPr>
              <a:t>. https://www.kaggle.com/code/idaviss/a-b-testing</a:t>
            </a:r>
            <a:endParaRPr b="0" i="0" sz="2000" u="none" cap="none" strike="noStrike">
              <a:solidFill>
                <a:srgbClr val="103864"/>
              </a:solidFill>
              <a:latin typeface="Sora"/>
              <a:ea typeface="Sora"/>
              <a:cs typeface="Sora"/>
              <a:sym typeface="Sora"/>
            </a:endParaRPr>
          </a:p>
          <a:p>
            <a:pPr indent="-285750" lvl="0" marL="285750" marR="0" rtl="0" algn="l">
              <a:lnSpc>
                <a:spcPct val="115000"/>
              </a:lnSpc>
              <a:spcBef>
                <a:spcPts val="0"/>
              </a:spcBef>
              <a:spcAft>
                <a:spcPts val="0"/>
              </a:spcAft>
              <a:buClr>
                <a:srgbClr val="103864"/>
              </a:buClr>
              <a:buSzPts val="2000"/>
              <a:buFont typeface="Sora"/>
              <a:buAutoNum type="arabicPeriod"/>
            </a:pPr>
            <a:r>
              <a:rPr lang="en-US" sz="2000">
                <a:solidFill>
                  <a:srgbClr val="103864"/>
                </a:solidFill>
                <a:latin typeface="Sora"/>
                <a:ea typeface="Sora"/>
                <a:cs typeface="Sora"/>
                <a:sym typeface="Sora"/>
              </a:rPr>
              <a:t>Tturker. 2022. An Ad A-B Testing with Z-Test. https://www.kaggle.com/code/drindeng/an-ad-a-b-testing-with-z-test</a:t>
            </a:r>
            <a:endParaRPr b="0" i="0" sz="2000" u="none" cap="none" strike="noStrike">
              <a:solidFill>
                <a:srgbClr val="103864"/>
              </a:solidFill>
              <a:latin typeface="Sora"/>
              <a:ea typeface="Sora"/>
              <a:cs typeface="Sora"/>
              <a:sym typeface="S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Latar Belakang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Latar Belakang</a:t>
            </a:r>
            <a:endParaRPr/>
          </a:p>
        </p:txBody>
      </p:sp>
      <p:sp>
        <p:nvSpPr>
          <p:cNvPr id="210" name="Google Shape;210;p3"/>
          <p:cNvSpPr txBox="1"/>
          <p:nvPr/>
        </p:nvSpPr>
        <p:spPr>
          <a:xfrm>
            <a:off x="388950" y="1810500"/>
            <a:ext cx="6888300" cy="35556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Sebuah biro iklan bekerja sama dengan merek bernama SmartAD untuk mengembangkan iklan interaktif. Iklan baru ini diharapkan dapat menarik banyak pengguna untuk mengisi kuesioner mereka. </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Untuk menentukan apakah iklan interaktif menghasilkan lebih banyak tanggapan terhadap kuesioner mereka, mereka melakukan pengujian A/B. Beberapa pengguna diperlihatkan iklan baru dan yang lainnya diperlihatkan iklan tiruan. </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Project ini akan membantu perusahaan menginterpretasikan hasil pengujian A/B.</a:t>
            </a:r>
            <a:endParaRPr b="0" i="0" sz="1800" u="none" cap="none" strike="noStrike">
              <a:solidFill>
                <a:srgbClr val="103864"/>
              </a:solidFill>
              <a:latin typeface="Sora"/>
              <a:ea typeface="Sora"/>
              <a:cs typeface="Sora"/>
              <a:sym typeface="Sora"/>
            </a:endParaRPr>
          </a:p>
        </p:txBody>
      </p:sp>
      <p:pic>
        <p:nvPicPr>
          <p:cNvPr id="211" name="Google Shape;211;p3"/>
          <p:cNvPicPr preferRelativeResize="0"/>
          <p:nvPr/>
        </p:nvPicPr>
        <p:blipFill>
          <a:blip r:embed="rId3">
            <a:alphaModFix/>
          </a:blip>
          <a:stretch>
            <a:fillRect/>
          </a:stretch>
        </p:blipFill>
        <p:spPr>
          <a:xfrm>
            <a:off x="7436751" y="2124288"/>
            <a:ext cx="4552049" cy="2609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42ad2f6649_0_1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Rumusan Masalah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42ad2f6649_0_13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Rumusan Masalah</a:t>
            </a:r>
            <a:endParaRPr/>
          </a:p>
        </p:txBody>
      </p:sp>
      <p:sp>
        <p:nvSpPr>
          <p:cNvPr id="223" name="Google Shape;223;g142ad2f6649_0_139"/>
          <p:cNvSpPr txBox="1"/>
          <p:nvPr/>
        </p:nvSpPr>
        <p:spPr>
          <a:xfrm>
            <a:off x="388945" y="1474875"/>
            <a:ext cx="5694600" cy="45114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Tujuan Eksperimen</a:t>
            </a:r>
            <a:endParaRPr b="1" i="0" sz="1800" u="none" cap="none" strike="noStrike">
              <a:solidFill>
                <a:srgbClr val="103864"/>
              </a:solidFill>
              <a:latin typeface="Sora"/>
              <a:ea typeface="Sora"/>
              <a:cs typeface="Sora"/>
              <a:sym typeface="Sora"/>
            </a:endParaRPr>
          </a:p>
          <a:p>
            <a:pPr indent="0" lvl="0" marL="457200" marR="0" rtl="0" algn="l">
              <a:lnSpc>
                <a:spcPct val="115000"/>
              </a:lnSpc>
              <a:spcBef>
                <a:spcPts val="0"/>
              </a:spcBef>
              <a:spcAft>
                <a:spcPts val="0"/>
              </a:spcAft>
              <a:buClr>
                <a:srgbClr val="000000"/>
              </a:buClr>
              <a:buSzPts val="1800"/>
              <a:buFont typeface="Arial"/>
              <a:buNone/>
            </a:pPr>
            <a:r>
              <a:rPr lang="en-US" sz="1800">
                <a:solidFill>
                  <a:srgbClr val="103864"/>
                </a:solidFill>
                <a:latin typeface="Sora"/>
                <a:ea typeface="Sora"/>
                <a:cs typeface="Sora"/>
                <a:sym typeface="Sora"/>
              </a:rPr>
              <a:t>Eksperimen ini bertujuan untuk melihat apakah interactive advertising mempengaruhi perilaku user dalam merespon kuesioner BIO.</a:t>
            </a:r>
            <a:endParaRPr b="0" i="0" sz="1800" u="none" cap="none" strike="noStrike">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Memilih Metrics</a:t>
            </a:r>
            <a:endParaRPr b="1" sz="1800">
              <a:solidFill>
                <a:srgbClr val="103864"/>
              </a:solidFill>
              <a:latin typeface="Sora"/>
              <a:ea typeface="Sora"/>
              <a:cs typeface="Sora"/>
              <a:sym typeface="Sora"/>
            </a:endParaRPr>
          </a:p>
          <a:p>
            <a:pPr indent="-342900" lvl="1" marL="91440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Driver metrics</a:t>
            </a:r>
            <a:endParaRPr b="1" sz="1800">
              <a:solidFill>
                <a:srgbClr val="103864"/>
              </a:solidFill>
              <a:latin typeface="Sora"/>
              <a:ea typeface="Sora"/>
              <a:cs typeface="Sora"/>
              <a:sym typeface="Sora"/>
            </a:endParaRPr>
          </a:p>
          <a:p>
            <a:pPr indent="-342900" lvl="0" marL="137160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Conversion rate</a:t>
            </a:r>
            <a:endParaRPr sz="1800">
              <a:solidFill>
                <a:srgbClr val="103864"/>
              </a:solidFill>
              <a:latin typeface="Sora"/>
              <a:ea typeface="Sora"/>
              <a:cs typeface="Sora"/>
              <a:sym typeface="Sora"/>
            </a:endParaRPr>
          </a:p>
          <a:p>
            <a:pPr indent="-342900" lvl="1" marL="91440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Guardrail Metrics</a:t>
            </a: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342900" lvl="0" marL="137160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Loading time</a:t>
            </a:r>
            <a:endParaRPr sz="1800">
              <a:solidFill>
                <a:srgbClr val="103864"/>
              </a:solidFill>
              <a:latin typeface="Sora"/>
              <a:ea typeface="Sora"/>
              <a:cs typeface="Sora"/>
              <a:sym typeface="Sora"/>
            </a:endParaRPr>
          </a:p>
          <a:p>
            <a:pPr indent="-342900" lvl="0" marL="137160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Error per page</a:t>
            </a:r>
            <a:endParaRPr b="1"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Menentukan Variant</a:t>
            </a:r>
            <a:endParaRPr b="1" sz="1800">
              <a:solidFill>
                <a:srgbClr val="103864"/>
              </a:solidFill>
              <a:latin typeface="Sora"/>
              <a:ea typeface="Sora"/>
              <a:cs typeface="Sora"/>
              <a:sym typeface="Sora"/>
            </a:endParaRPr>
          </a:p>
          <a:p>
            <a:pPr indent="-342900" lvl="1" marL="91440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Control:</a:t>
            </a:r>
            <a:r>
              <a:rPr b="1" lang="en-US" sz="1800">
                <a:solidFill>
                  <a:srgbClr val="103864"/>
                </a:solidFill>
                <a:latin typeface="Sora"/>
                <a:ea typeface="Sora"/>
                <a:cs typeface="Sora"/>
                <a:sym typeface="Sora"/>
              </a:rPr>
              <a:t> </a:t>
            </a:r>
            <a:r>
              <a:rPr lang="en-US" sz="1800">
                <a:solidFill>
                  <a:srgbClr val="103864"/>
                </a:solidFill>
                <a:latin typeface="Sora"/>
                <a:ea typeface="Sora"/>
                <a:cs typeface="Sora"/>
                <a:sym typeface="Sora"/>
              </a:rPr>
              <a:t>Static Ad</a:t>
            </a:r>
            <a:endParaRPr sz="1800">
              <a:solidFill>
                <a:srgbClr val="103864"/>
              </a:solidFill>
              <a:latin typeface="Sora"/>
              <a:ea typeface="Sora"/>
              <a:cs typeface="Sora"/>
              <a:sym typeface="Sora"/>
            </a:endParaRPr>
          </a:p>
          <a:p>
            <a:pPr indent="-342900" lvl="1" marL="91440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Treatment: Interactive Ad		</a:t>
            </a:r>
            <a:endParaRPr i="0" sz="1800" u="none" cap="none" strike="noStrike">
              <a:solidFill>
                <a:srgbClr val="103864"/>
              </a:solidFill>
              <a:latin typeface="Sora"/>
              <a:ea typeface="Sora"/>
              <a:cs typeface="Sora"/>
              <a:sym typeface="Sora"/>
            </a:endParaRPr>
          </a:p>
        </p:txBody>
      </p:sp>
      <p:sp>
        <p:nvSpPr>
          <p:cNvPr id="224" name="Google Shape;224;g142ad2f6649_0_139"/>
          <p:cNvSpPr txBox="1"/>
          <p:nvPr/>
        </p:nvSpPr>
        <p:spPr>
          <a:xfrm>
            <a:off x="6497395" y="1474875"/>
            <a:ext cx="5694600" cy="10398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Menentukan Hipotesis</a:t>
            </a:r>
            <a:endParaRPr b="1" sz="1800">
              <a:solidFill>
                <a:srgbClr val="103864"/>
              </a:solidFill>
              <a:latin typeface="Sora"/>
              <a:ea typeface="Sora"/>
              <a:cs typeface="Sora"/>
              <a:sym typeface="Sora"/>
            </a:endParaRPr>
          </a:p>
          <a:p>
            <a:pPr indent="0" lvl="0" marL="0" rtl="0" algn="ctr">
              <a:lnSpc>
                <a:spcPct val="115000"/>
              </a:lnSpc>
              <a:spcBef>
                <a:spcPts val="0"/>
              </a:spcBef>
              <a:spcAft>
                <a:spcPts val="0"/>
              </a:spcAft>
              <a:buNone/>
            </a:pPr>
            <a:r>
              <a:rPr lang="en-US" sz="1900">
                <a:solidFill>
                  <a:schemeClr val="dk1"/>
                </a:solidFill>
              </a:rPr>
              <a:t>𝐻0: </a:t>
            </a:r>
            <a:r>
              <a:rPr i="1" lang="en-US" sz="1900">
                <a:solidFill>
                  <a:schemeClr val="dk1"/>
                </a:solidFill>
              </a:rPr>
              <a:t>CR</a:t>
            </a:r>
            <a:r>
              <a:rPr lang="en-US" sz="1900">
                <a:solidFill>
                  <a:schemeClr val="dk1"/>
                </a:solidFill>
              </a:rPr>
              <a:t>𝑛𝑒𝑤 − </a:t>
            </a:r>
            <a:r>
              <a:rPr i="1" lang="en-US" sz="1900">
                <a:solidFill>
                  <a:schemeClr val="dk1"/>
                </a:solidFill>
              </a:rPr>
              <a:t>CR</a:t>
            </a:r>
            <a:r>
              <a:rPr lang="en-US" sz="1900">
                <a:solidFill>
                  <a:schemeClr val="dk1"/>
                </a:solidFill>
              </a:rPr>
              <a:t>𝑜𝑙𝑑 ≤ </a:t>
            </a:r>
            <a:r>
              <a:rPr lang="en-US" sz="1900">
                <a:solidFill>
                  <a:schemeClr val="dk1"/>
                </a:solidFill>
              </a:rPr>
              <a:t> </a:t>
            </a:r>
            <a:r>
              <a:rPr lang="en-US" sz="1900">
                <a:solidFill>
                  <a:schemeClr val="dk1"/>
                </a:solidFill>
              </a:rPr>
              <a:t>0 </a:t>
            </a:r>
            <a:endParaRPr sz="1900">
              <a:solidFill>
                <a:schemeClr val="dk1"/>
              </a:solidFill>
            </a:endParaRPr>
          </a:p>
          <a:p>
            <a:pPr indent="0" lvl="0" marL="0" rtl="0" algn="ctr">
              <a:lnSpc>
                <a:spcPct val="115000"/>
              </a:lnSpc>
              <a:spcBef>
                <a:spcPts val="0"/>
              </a:spcBef>
              <a:spcAft>
                <a:spcPts val="0"/>
              </a:spcAft>
              <a:buNone/>
            </a:pPr>
            <a:r>
              <a:rPr lang="en-US" sz="1900">
                <a:solidFill>
                  <a:schemeClr val="dk1"/>
                </a:solidFill>
              </a:rPr>
              <a:t>𝐻1: </a:t>
            </a:r>
            <a:r>
              <a:rPr i="1" lang="en-US" sz="1900">
                <a:solidFill>
                  <a:schemeClr val="dk1"/>
                </a:solidFill>
              </a:rPr>
              <a:t>CR</a:t>
            </a:r>
            <a:r>
              <a:rPr lang="en-US" sz="1900">
                <a:solidFill>
                  <a:schemeClr val="dk1"/>
                </a:solidFill>
              </a:rPr>
              <a:t>𝑛𝑒𝑤 − </a:t>
            </a:r>
            <a:r>
              <a:rPr i="1" lang="en-US" sz="1900">
                <a:solidFill>
                  <a:schemeClr val="dk1"/>
                </a:solidFill>
              </a:rPr>
              <a:t>CR</a:t>
            </a:r>
            <a:r>
              <a:rPr lang="en-US" sz="1900">
                <a:solidFill>
                  <a:schemeClr val="dk1"/>
                </a:solidFill>
              </a:rPr>
              <a:t>𝑜𝑙𝑑 &gt; 0</a:t>
            </a:r>
            <a:endParaRPr b="1" i="0" sz="1800" u="none" cap="none" strike="noStrike">
              <a:solidFill>
                <a:srgbClr val="103864"/>
              </a:solidFill>
              <a:latin typeface="Sora"/>
              <a:ea typeface="Sora"/>
              <a:cs typeface="Sora"/>
              <a:sym typeface="S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2e67231373_0_6"/>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Desain Eksperimen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2e67231373_0_11"/>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Desain Eksperimen</a:t>
            </a:r>
            <a:endParaRPr/>
          </a:p>
        </p:txBody>
      </p:sp>
      <p:sp>
        <p:nvSpPr>
          <p:cNvPr id="236" name="Google Shape;236;g22e67231373_0_11"/>
          <p:cNvSpPr txBox="1"/>
          <p:nvPr/>
        </p:nvSpPr>
        <p:spPr>
          <a:xfrm>
            <a:off x="388955" y="1474875"/>
            <a:ext cx="11401500" cy="4332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Randomization Unit</a:t>
            </a:r>
            <a:endParaRPr b="1" i="0" sz="1800" u="none" cap="none" strike="noStrike">
              <a:solidFill>
                <a:srgbClr val="103864"/>
              </a:solidFill>
              <a:latin typeface="Sora"/>
              <a:ea typeface="Sora"/>
              <a:cs typeface="Sora"/>
              <a:sym typeface="Sora"/>
            </a:endParaRPr>
          </a:p>
          <a:p>
            <a:pPr indent="0" lvl="0" marL="457200" marR="0" rtl="0" algn="l">
              <a:lnSpc>
                <a:spcPct val="115000"/>
              </a:lnSpc>
              <a:spcBef>
                <a:spcPts val="0"/>
              </a:spcBef>
              <a:spcAft>
                <a:spcPts val="0"/>
              </a:spcAft>
              <a:buClr>
                <a:srgbClr val="000000"/>
              </a:buClr>
              <a:buSzPts val="1800"/>
              <a:buFont typeface="Arial"/>
              <a:buNone/>
            </a:pPr>
            <a:r>
              <a:rPr lang="en-US" sz="1800">
                <a:solidFill>
                  <a:srgbClr val="103864"/>
                </a:solidFill>
                <a:latin typeface="Sora"/>
                <a:ea typeface="Sora"/>
                <a:cs typeface="Sora"/>
                <a:sym typeface="Sora"/>
              </a:rPr>
              <a:t>User</a:t>
            </a:r>
            <a:endParaRPr b="0" i="0" sz="1800" u="none" cap="none" strike="noStrike">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Target Randomization Unit</a:t>
            </a:r>
            <a:endParaRPr b="1" sz="1800">
              <a:solidFill>
                <a:srgbClr val="103864"/>
              </a:solidFill>
              <a:latin typeface="Sora"/>
              <a:ea typeface="Sora"/>
              <a:cs typeface="Sora"/>
              <a:sym typeface="Sora"/>
            </a:endParaRPr>
          </a:p>
          <a:p>
            <a:pPr indent="0" lvl="0" marL="457200" rtl="0" algn="l">
              <a:lnSpc>
                <a:spcPct val="115000"/>
              </a:lnSpc>
              <a:spcBef>
                <a:spcPts val="0"/>
              </a:spcBef>
              <a:spcAft>
                <a:spcPts val="0"/>
              </a:spcAft>
              <a:buNone/>
            </a:pPr>
            <a:r>
              <a:rPr lang="en-US" sz="1800">
                <a:solidFill>
                  <a:srgbClr val="103864"/>
                </a:solidFill>
                <a:latin typeface="Sora"/>
                <a:ea typeface="Sora"/>
                <a:cs typeface="Sora"/>
                <a:sym typeface="Sora"/>
              </a:rPr>
              <a:t>User yang terekspos dengan ad</a:t>
            </a:r>
            <a:endParaRPr b="1"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b="1" lang="en-US" sz="1800">
                <a:solidFill>
                  <a:srgbClr val="103864"/>
                </a:solidFill>
                <a:latin typeface="Sora"/>
                <a:ea typeface="Sora"/>
                <a:cs typeface="Sora"/>
                <a:sym typeface="Sora"/>
              </a:rPr>
              <a:t>Sample Size</a:t>
            </a:r>
            <a:endParaRPr b="1" sz="1800">
              <a:solidFill>
                <a:srgbClr val="103864"/>
              </a:solidFill>
              <a:latin typeface="Sora"/>
              <a:ea typeface="Sora"/>
              <a:cs typeface="Sora"/>
              <a:sym typeface="Sora"/>
            </a:endParaRPr>
          </a:p>
          <a:p>
            <a:pPr indent="0" lvl="0" marL="457200" marR="0" rtl="0" algn="l">
              <a:lnSpc>
                <a:spcPct val="115000"/>
              </a:lnSpc>
              <a:spcBef>
                <a:spcPts val="0"/>
              </a:spcBef>
              <a:spcAft>
                <a:spcPts val="0"/>
              </a:spcAft>
              <a:buNone/>
            </a:pPr>
            <a:r>
              <a:rPr lang="en-US" sz="1800">
                <a:solidFill>
                  <a:srgbClr val="103864"/>
                </a:solidFill>
                <a:latin typeface="Sora"/>
                <a:ea typeface="Sora"/>
                <a:cs typeface="Sora"/>
                <a:sym typeface="Sora"/>
              </a:rPr>
              <a:t>Di A/B Testing, kita dapat menggunakan formula berikut ini untuk menghitung jumlah sampel minimum.</a:t>
            </a:r>
            <a:endParaRPr sz="1800">
              <a:solidFill>
                <a:srgbClr val="103864"/>
              </a:solidFill>
              <a:latin typeface="Sora"/>
              <a:ea typeface="Sora"/>
              <a:cs typeface="Sora"/>
              <a:sym typeface="Sora"/>
            </a:endParaRPr>
          </a:p>
          <a:p>
            <a:pPr indent="0" lvl="0" marL="457200" rtl="0" algn="l">
              <a:lnSpc>
                <a:spcPct val="115000"/>
              </a:lnSpc>
              <a:spcBef>
                <a:spcPts val="600"/>
              </a:spcBef>
              <a:spcAft>
                <a:spcPts val="0"/>
              </a:spcAft>
              <a:buNone/>
            </a:pPr>
            <a:r>
              <a:rPr lang="en-US" sz="1450">
                <a:solidFill>
                  <a:srgbClr val="103864"/>
                </a:solidFill>
                <a:highlight>
                  <a:srgbClr val="FFFFFF"/>
                </a:highlight>
                <a:latin typeface="Sora"/>
                <a:ea typeface="Sora"/>
                <a:cs typeface="Sora"/>
                <a:sym typeface="Sora"/>
              </a:rPr>
              <a:t>𝑛</a:t>
            </a:r>
            <a:r>
              <a:rPr lang="en-US" sz="1200">
                <a:solidFill>
                  <a:srgbClr val="103864"/>
                </a:solidFill>
                <a:highlight>
                  <a:srgbClr val="FFFFFF"/>
                </a:highlight>
                <a:latin typeface="Sora"/>
                <a:ea typeface="Sora"/>
                <a:cs typeface="Sora"/>
                <a:sym typeface="Sora"/>
              </a:rPr>
              <a:t>: sample size di tiap kelompok</a:t>
            </a:r>
            <a:endParaRPr sz="1200">
              <a:solidFill>
                <a:srgbClr val="103864"/>
              </a:solidFill>
              <a:highlight>
                <a:srgbClr val="FFFFFF"/>
              </a:highlight>
              <a:latin typeface="Sora"/>
              <a:ea typeface="Sora"/>
              <a:cs typeface="Sora"/>
              <a:sym typeface="Sora"/>
            </a:endParaRPr>
          </a:p>
          <a:p>
            <a:pPr indent="0" lvl="0" marL="457200" rtl="0" algn="l">
              <a:lnSpc>
                <a:spcPct val="115000"/>
              </a:lnSpc>
              <a:spcBef>
                <a:spcPts val="600"/>
              </a:spcBef>
              <a:spcAft>
                <a:spcPts val="0"/>
              </a:spcAft>
              <a:buNone/>
            </a:pPr>
            <a:r>
              <a:rPr lang="en-US" sz="1450">
                <a:solidFill>
                  <a:srgbClr val="103864"/>
                </a:solidFill>
                <a:highlight>
                  <a:srgbClr val="FFFFFF"/>
                </a:highlight>
                <a:latin typeface="Sora"/>
                <a:ea typeface="Sora"/>
                <a:cs typeface="Sora"/>
                <a:sym typeface="Sora"/>
              </a:rPr>
              <a:t>σ</a:t>
            </a:r>
            <a:r>
              <a:rPr lang="en-US" sz="1200">
                <a:solidFill>
                  <a:srgbClr val="103864"/>
                </a:solidFill>
                <a:highlight>
                  <a:srgbClr val="FFFFFF"/>
                </a:highlight>
                <a:latin typeface="Sora"/>
                <a:ea typeface="Sora"/>
                <a:cs typeface="Sora"/>
                <a:sym typeface="Sora"/>
              </a:rPr>
              <a:t>: standar deviasi dari outcome variable</a:t>
            </a:r>
            <a:endParaRPr sz="1200">
              <a:solidFill>
                <a:srgbClr val="103864"/>
              </a:solidFill>
              <a:highlight>
                <a:srgbClr val="FFFFFF"/>
              </a:highlight>
              <a:latin typeface="Sora"/>
              <a:ea typeface="Sora"/>
              <a:cs typeface="Sora"/>
              <a:sym typeface="Sora"/>
            </a:endParaRPr>
          </a:p>
          <a:p>
            <a:pPr indent="0" lvl="0" marL="457200" rtl="0" algn="l">
              <a:lnSpc>
                <a:spcPct val="115000"/>
              </a:lnSpc>
              <a:spcBef>
                <a:spcPts val="600"/>
              </a:spcBef>
              <a:spcAft>
                <a:spcPts val="0"/>
              </a:spcAft>
              <a:buNone/>
            </a:pPr>
            <a:r>
              <a:rPr lang="en-US" sz="1450">
                <a:solidFill>
                  <a:srgbClr val="103864"/>
                </a:solidFill>
                <a:highlight>
                  <a:srgbClr val="FFFFFF"/>
                </a:highlight>
                <a:latin typeface="Sora"/>
                <a:ea typeface="Sora"/>
                <a:cs typeface="Sora"/>
                <a:sym typeface="Sora"/>
              </a:rPr>
              <a:t>δ</a:t>
            </a:r>
            <a:r>
              <a:rPr lang="en-US" sz="1200">
                <a:solidFill>
                  <a:srgbClr val="103864"/>
                </a:solidFill>
                <a:highlight>
                  <a:srgbClr val="FFFFFF"/>
                </a:highlight>
                <a:latin typeface="Sora"/>
                <a:ea typeface="Sora"/>
                <a:cs typeface="Sora"/>
                <a:sym typeface="Sora"/>
              </a:rPr>
              <a:t>: peningkatan outcome variable yang diinginkan</a:t>
            </a:r>
            <a:endParaRPr sz="1200">
              <a:solidFill>
                <a:srgbClr val="103864"/>
              </a:solidFill>
              <a:highlight>
                <a:srgbClr val="FFFFFF"/>
              </a:highlight>
              <a:latin typeface="Sora"/>
              <a:ea typeface="Sora"/>
              <a:cs typeface="Sora"/>
              <a:sym typeface="Sora"/>
            </a:endParaRPr>
          </a:p>
          <a:p>
            <a:pPr indent="0" lvl="0" marL="457200" rtl="0" algn="l">
              <a:lnSpc>
                <a:spcPct val="115000"/>
              </a:lnSpc>
              <a:spcBef>
                <a:spcPts val="600"/>
              </a:spcBef>
              <a:spcAft>
                <a:spcPts val="0"/>
              </a:spcAft>
              <a:buNone/>
            </a:pPr>
            <a:r>
              <a:rPr lang="en-US" sz="1450">
                <a:solidFill>
                  <a:srgbClr val="103864"/>
                </a:solidFill>
                <a:highlight>
                  <a:srgbClr val="FFFFFF"/>
                </a:highlight>
                <a:latin typeface="Sora"/>
                <a:ea typeface="Sora"/>
                <a:cs typeface="Sora"/>
                <a:sym typeface="Sora"/>
              </a:rPr>
              <a:t>𝑧</a:t>
            </a:r>
            <a:r>
              <a:rPr lang="en-US" sz="1050">
                <a:solidFill>
                  <a:srgbClr val="103864"/>
                </a:solidFill>
                <a:highlight>
                  <a:srgbClr val="FFFFFF"/>
                </a:highlight>
                <a:latin typeface="Sora"/>
                <a:ea typeface="Sora"/>
                <a:cs typeface="Sora"/>
                <a:sym typeface="Sora"/>
              </a:rPr>
              <a:t>1−α/2</a:t>
            </a:r>
            <a:r>
              <a:rPr lang="en-US" sz="1200">
                <a:solidFill>
                  <a:srgbClr val="103864"/>
                </a:solidFill>
                <a:highlight>
                  <a:srgbClr val="FFFFFF"/>
                </a:highlight>
                <a:latin typeface="Sora"/>
                <a:ea typeface="Sora"/>
                <a:cs typeface="Sora"/>
                <a:sym typeface="Sora"/>
              </a:rPr>
              <a:t>: tingkat statistical significance yang diinginkan</a:t>
            </a:r>
            <a:endParaRPr sz="1200">
              <a:solidFill>
                <a:srgbClr val="103864"/>
              </a:solidFill>
              <a:highlight>
                <a:srgbClr val="FFFFFF"/>
              </a:highlight>
              <a:latin typeface="Sora"/>
              <a:ea typeface="Sora"/>
              <a:cs typeface="Sora"/>
              <a:sym typeface="Sora"/>
            </a:endParaRPr>
          </a:p>
          <a:p>
            <a:pPr indent="0" lvl="0" marL="457200" rtl="0" algn="l">
              <a:lnSpc>
                <a:spcPct val="115000"/>
              </a:lnSpc>
              <a:spcBef>
                <a:spcPts val="600"/>
              </a:spcBef>
              <a:spcAft>
                <a:spcPts val="0"/>
              </a:spcAft>
              <a:buNone/>
            </a:pPr>
            <a:r>
              <a:rPr lang="en-US" sz="1450">
                <a:solidFill>
                  <a:srgbClr val="103864"/>
                </a:solidFill>
                <a:highlight>
                  <a:srgbClr val="FFFFFF"/>
                </a:highlight>
                <a:latin typeface="Sora"/>
                <a:ea typeface="Sora"/>
                <a:cs typeface="Sora"/>
                <a:sym typeface="Sora"/>
              </a:rPr>
              <a:t>𝑧</a:t>
            </a:r>
            <a:r>
              <a:rPr lang="en-US" sz="1050">
                <a:solidFill>
                  <a:srgbClr val="103864"/>
                </a:solidFill>
                <a:highlight>
                  <a:srgbClr val="FFFFFF"/>
                </a:highlight>
                <a:latin typeface="Sora"/>
                <a:ea typeface="Sora"/>
                <a:cs typeface="Sora"/>
                <a:sym typeface="Sora"/>
              </a:rPr>
              <a:t>1−β</a:t>
            </a:r>
            <a:r>
              <a:rPr lang="en-US" sz="1200">
                <a:solidFill>
                  <a:srgbClr val="103864"/>
                </a:solidFill>
                <a:highlight>
                  <a:srgbClr val="FFFFFF"/>
                </a:highlight>
                <a:latin typeface="Sora"/>
                <a:ea typeface="Sora"/>
                <a:cs typeface="Sora"/>
                <a:sym typeface="Sora"/>
              </a:rPr>
              <a:t>: tingkat power yang diinginkan</a:t>
            </a:r>
            <a:endParaRPr sz="1200">
              <a:solidFill>
                <a:srgbClr val="103864"/>
              </a:solidFill>
              <a:highlight>
                <a:srgbClr val="FFFFFF"/>
              </a:highlight>
              <a:latin typeface="Sora"/>
              <a:ea typeface="Sora"/>
              <a:cs typeface="Sora"/>
              <a:sym typeface="Sora"/>
            </a:endParaRPr>
          </a:p>
          <a:p>
            <a:pPr indent="0" lvl="0" marL="457200" marR="0" rtl="0" algn="l">
              <a:lnSpc>
                <a:spcPct val="115000"/>
              </a:lnSpc>
              <a:spcBef>
                <a:spcPts val="500"/>
              </a:spcBef>
              <a:spcAft>
                <a:spcPts val="0"/>
              </a:spcAft>
              <a:buNone/>
            </a:pPr>
            <a:r>
              <a:t/>
            </a:r>
            <a:endParaRPr sz="1800">
              <a:solidFill>
                <a:srgbClr val="103864"/>
              </a:solidFill>
              <a:latin typeface="Sora"/>
              <a:ea typeface="Sora"/>
              <a:cs typeface="Sora"/>
              <a:sym typeface="Sora"/>
            </a:endParaRPr>
          </a:p>
        </p:txBody>
      </p:sp>
      <p:pic>
        <p:nvPicPr>
          <p:cNvPr id="237" name="Google Shape;237;g22e67231373_0_11"/>
          <p:cNvPicPr preferRelativeResize="0"/>
          <p:nvPr/>
        </p:nvPicPr>
        <p:blipFill>
          <a:blip r:embed="rId3">
            <a:alphaModFix/>
          </a:blip>
          <a:stretch>
            <a:fillRect/>
          </a:stretch>
        </p:blipFill>
        <p:spPr>
          <a:xfrm>
            <a:off x="6794488" y="4137075"/>
            <a:ext cx="3139875" cy="95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2e67fc8c54_0_3"/>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Desain Eksperimen (cont’d)</a:t>
            </a:r>
            <a:endParaRPr/>
          </a:p>
        </p:txBody>
      </p:sp>
      <p:sp>
        <p:nvSpPr>
          <p:cNvPr id="243" name="Google Shape;243;g22e67fc8c54_0_3"/>
          <p:cNvSpPr txBox="1"/>
          <p:nvPr/>
        </p:nvSpPr>
        <p:spPr>
          <a:xfrm>
            <a:off x="388955" y="1474875"/>
            <a:ext cx="11401500" cy="1006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Jika kita tentukan nilai alpha 5% dan power level 80% seperti standar industri, maka formula di atas dapat kita sederhanakan:</a:t>
            </a:r>
            <a:endParaRPr sz="1200">
              <a:solidFill>
                <a:srgbClr val="103864"/>
              </a:solidFill>
              <a:highlight>
                <a:srgbClr val="FFFFFF"/>
              </a:highlight>
              <a:latin typeface="Sora"/>
              <a:ea typeface="Sora"/>
              <a:cs typeface="Sora"/>
              <a:sym typeface="Sora"/>
            </a:endParaRPr>
          </a:p>
          <a:p>
            <a:pPr indent="0" lvl="0" marL="457200" marR="0" rtl="0" algn="l">
              <a:lnSpc>
                <a:spcPct val="115000"/>
              </a:lnSpc>
              <a:spcBef>
                <a:spcPts val="0"/>
              </a:spcBef>
              <a:spcAft>
                <a:spcPts val="0"/>
              </a:spcAft>
              <a:buNone/>
            </a:pPr>
            <a:r>
              <a:t/>
            </a:r>
            <a:endParaRPr sz="1800">
              <a:solidFill>
                <a:srgbClr val="103864"/>
              </a:solidFill>
              <a:latin typeface="Sora"/>
              <a:ea typeface="Sora"/>
              <a:cs typeface="Sora"/>
              <a:sym typeface="Sora"/>
            </a:endParaRPr>
          </a:p>
        </p:txBody>
      </p:sp>
      <p:pic>
        <p:nvPicPr>
          <p:cNvPr id="244" name="Google Shape;244;g22e67fc8c54_0_3"/>
          <p:cNvPicPr preferRelativeResize="0"/>
          <p:nvPr/>
        </p:nvPicPr>
        <p:blipFill>
          <a:blip r:embed="rId3">
            <a:alphaModFix/>
          </a:blip>
          <a:stretch>
            <a:fillRect/>
          </a:stretch>
        </p:blipFill>
        <p:spPr>
          <a:xfrm>
            <a:off x="4946700" y="2260600"/>
            <a:ext cx="1777275" cy="876300"/>
          </a:xfrm>
          <a:prstGeom prst="rect">
            <a:avLst/>
          </a:prstGeom>
          <a:noFill/>
          <a:ln>
            <a:noFill/>
          </a:ln>
        </p:spPr>
      </p:pic>
      <p:sp>
        <p:nvSpPr>
          <p:cNvPr id="245" name="Google Shape;245;g22e67fc8c54_0_3"/>
          <p:cNvSpPr txBox="1"/>
          <p:nvPr/>
        </p:nvSpPr>
        <p:spPr>
          <a:xfrm>
            <a:off x="395255" y="3329075"/>
            <a:ext cx="11401500" cy="1962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Diketahui</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std_dev = 0.04</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delta = 0.01</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n = 16(0.04^2) / (0.01^2)</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n = 256 sampel per variant</a:t>
            </a:r>
            <a:endParaRPr sz="1800">
              <a:solidFill>
                <a:srgbClr val="103864"/>
              </a:solidFill>
              <a:latin typeface="Sora"/>
              <a:ea typeface="Sora"/>
              <a:cs typeface="Sora"/>
              <a:sym typeface="Sor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2022-06-30T03:08:43Z</dcterms:created>
  <dc:creator>RIDO TRI PUTRA</dc:creator>
</cp:coreProperties>
</file>