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5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6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7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  <p:sldMasterId id="2147483743" r:id="rId2"/>
    <p:sldMasterId id="2147483746" r:id="rId3"/>
    <p:sldMasterId id="2147483749" r:id="rId4"/>
    <p:sldMasterId id="2147483752" r:id="rId5"/>
    <p:sldMasterId id="2147483755" r:id="rId6"/>
    <p:sldMasterId id="2147483758" r:id="rId7"/>
    <p:sldMasterId id="2147483761" r:id="rId8"/>
  </p:sldMasterIdLst>
  <p:notesMasterIdLst>
    <p:notesMasterId r:id="rId33"/>
  </p:notesMasterIdLst>
  <p:sldIdLst>
    <p:sldId id="256" r:id="rId9"/>
    <p:sldId id="275" r:id="rId10"/>
    <p:sldId id="263" r:id="rId11"/>
    <p:sldId id="264" r:id="rId12"/>
    <p:sldId id="260" r:id="rId13"/>
    <p:sldId id="261" r:id="rId14"/>
    <p:sldId id="273" r:id="rId15"/>
    <p:sldId id="265" r:id="rId16"/>
    <p:sldId id="270" r:id="rId17"/>
    <p:sldId id="257" r:id="rId18"/>
    <p:sldId id="269" r:id="rId19"/>
    <p:sldId id="258" r:id="rId20"/>
    <p:sldId id="259" r:id="rId21"/>
    <p:sldId id="267" r:id="rId22"/>
    <p:sldId id="268" r:id="rId23"/>
    <p:sldId id="271" r:id="rId24"/>
    <p:sldId id="266" r:id="rId25"/>
    <p:sldId id="277" r:id="rId26"/>
    <p:sldId id="272" r:id="rId27"/>
    <p:sldId id="274" r:id="rId28"/>
    <p:sldId id="278" r:id="rId29"/>
    <p:sldId id="276" r:id="rId30"/>
    <p:sldId id="279" r:id="rId31"/>
    <p:sldId id="280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55" autoAdjust="0"/>
    <p:restoredTop sz="79541" autoAdjust="0"/>
  </p:normalViewPr>
  <p:slideViewPr>
    <p:cSldViewPr snapToGrid="0">
      <p:cViewPr varScale="1">
        <p:scale>
          <a:sx n="120" d="100"/>
          <a:sy n="120" d="100"/>
        </p:scale>
        <p:origin x="56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3.xml"/><Relationship Id="rId34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theme" Target="theme/theme1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4728A9-A1D5-47A0-843F-54A0E50B83BB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3330DA-0935-4AB0-A1F4-4410B578B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888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330DA-0935-4AB0-A1F4-4410B578B96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6300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330DA-0935-4AB0-A1F4-4410B578B96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2120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330DA-0935-4AB0-A1F4-4410B578B96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9903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330DA-0935-4AB0-A1F4-4410B578B96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412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picture</a:t>
            </a:r>
            <a:r>
              <a:rPr lang="en-US" baseline="0" dirty="0" smtClean="0"/>
              <a:t> – INSERT puts the folder first in the list of paths.  APPEND puts it at the end.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330DA-0935-4AB0-A1F4-4410B578B96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280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330DA-0935-4AB0-A1F4-4410B578B96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1268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Open the “Custom Export” tool</a:t>
            </a:r>
            <a:r>
              <a:rPr lang="en-US" baseline="0" dirty="0" smtClean="0"/>
              <a:t> as the example.  </a:t>
            </a:r>
          </a:p>
          <a:p>
            <a:r>
              <a:rPr lang="en-US" baseline="0" dirty="0" smtClean="0"/>
              <a:t>Without setting a default for check boxes in Parameters, they act like a ‘Nothing’ box until its checked on or off, then it’s a True or False.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330DA-0935-4AB0-A1F4-4410B578B96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2880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picture:</a:t>
            </a:r>
            <a:r>
              <a:rPr lang="en-US" baseline="0" dirty="0" smtClean="0"/>
              <a:t>  wasn’t clear enough, have to ask differently</a:t>
            </a:r>
          </a:p>
          <a:p>
            <a:r>
              <a:rPr lang="en-US" baseline="0" dirty="0" smtClean="0"/>
              <a:t>2</a:t>
            </a:r>
            <a:r>
              <a:rPr lang="en-US" baseline="30000" dirty="0" smtClean="0"/>
              <a:t>nd</a:t>
            </a:r>
            <a:r>
              <a:rPr lang="en-US" baseline="0" dirty="0" smtClean="0"/>
              <a:t>: good answer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330DA-0935-4AB0-A1F4-4410B578B96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5819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</a:t>
            </a:r>
            <a:r>
              <a:rPr lang="en-US" dirty="0" smtClean="0"/>
              <a:t>and 2</a:t>
            </a:r>
            <a:r>
              <a:rPr lang="en-US" baseline="30000" dirty="0" smtClean="0"/>
              <a:t>nd</a:t>
            </a:r>
            <a:r>
              <a:rPr lang="en-US" dirty="0" smtClean="0"/>
              <a:t> picture</a:t>
            </a:r>
            <a:r>
              <a:rPr lang="en-US" dirty="0" smtClean="0"/>
              <a:t>:  layer variable isn’t going to work for grouped</a:t>
            </a:r>
            <a:r>
              <a:rPr lang="en-US" baseline="0" dirty="0" smtClean="0"/>
              <a:t> </a:t>
            </a:r>
            <a:r>
              <a:rPr lang="en-US" baseline="0" dirty="0" smtClean="0"/>
              <a:t>features , and it will only work for a .GDB feature not one in an .SDE</a:t>
            </a:r>
          </a:p>
          <a:p>
            <a:endParaRPr lang="en-US" baseline="0" dirty="0" smtClean="0"/>
          </a:p>
          <a:p>
            <a:r>
              <a:rPr lang="en-US" baseline="0" dirty="0" smtClean="0"/>
              <a:t>3</a:t>
            </a:r>
            <a:r>
              <a:rPr lang="en-US" baseline="30000" dirty="0" smtClean="0"/>
              <a:t>nd</a:t>
            </a:r>
            <a:r>
              <a:rPr lang="en-US" baseline="0" dirty="0" smtClean="0"/>
              <a:t> </a:t>
            </a:r>
            <a:r>
              <a:rPr lang="en-US" baseline="0" dirty="0" smtClean="0"/>
              <a:t>picture: </a:t>
            </a:r>
            <a:r>
              <a:rPr lang="en-US" baseline="0" dirty="0" smtClean="0"/>
              <a:t>fixed the code so the grouped layer works, but it still isn’t going to work because “</a:t>
            </a:r>
            <a:r>
              <a:rPr lang="en-US" baseline="0" dirty="0" err="1" smtClean="0"/>
              <a:t>data_source</a:t>
            </a:r>
            <a:r>
              <a:rPr lang="en-US" baseline="0" dirty="0" smtClean="0"/>
              <a:t>” variable is points to the layer, not a database “C:\test\</a:t>
            </a:r>
            <a:r>
              <a:rPr lang="en-US" baseline="0" dirty="0" err="1" smtClean="0"/>
              <a:t>database.gdb</a:t>
            </a:r>
            <a:r>
              <a:rPr lang="en-US" baseline="0" dirty="0" smtClean="0"/>
              <a:t>\</a:t>
            </a:r>
            <a:r>
              <a:rPr lang="en-US" baseline="0" dirty="0" err="1" smtClean="0"/>
              <a:t>sewerdata</a:t>
            </a:r>
            <a:r>
              <a:rPr lang="en-US" baseline="0" dirty="0" smtClean="0"/>
              <a:t>\manholes”</a:t>
            </a:r>
          </a:p>
          <a:p>
            <a:endParaRPr lang="en-US" baseline="0" dirty="0" smtClean="0"/>
          </a:p>
          <a:p>
            <a:r>
              <a:rPr lang="en-US" baseline="0" dirty="0" smtClean="0"/>
              <a:t>4</a:t>
            </a:r>
            <a:r>
              <a:rPr lang="en-US" baseline="30000" dirty="0" smtClean="0"/>
              <a:t>th</a:t>
            </a:r>
            <a:r>
              <a:rPr lang="en-US" baseline="0" dirty="0" smtClean="0"/>
              <a:t> </a:t>
            </a:r>
            <a:r>
              <a:rPr lang="en-US" baseline="0" dirty="0" smtClean="0"/>
              <a:t>picture: does the “</a:t>
            </a:r>
            <a:r>
              <a:rPr lang="en-US" baseline="0" dirty="0" err="1" smtClean="0"/>
              <a:t>layer.datasource</a:t>
            </a:r>
            <a:r>
              <a:rPr lang="en-US" baseline="0" dirty="0" smtClean="0"/>
              <a:t>” thing again, completely pointless, ends up not using it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5</a:t>
            </a:r>
            <a:r>
              <a:rPr lang="en-US" baseline="30000" dirty="0" smtClean="0"/>
              <a:t>th</a:t>
            </a:r>
            <a:r>
              <a:rPr lang="en-US" baseline="0" dirty="0" smtClean="0"/>
              <a:t> picture:  Lets say that we did use the “</a:t>
            </a:r>
            <a:r>
              <a:rPr lang="en-US" baseline="0" dirty="0" err="1" smtClean="0"/>
              <a:t>data_Source</a:t>
            </a:r>
            <a:r>
              <a:rPr lang="en-US" baseline="0" dirty="0" smtClean="0"/>
              <a:t> variable”, oops its not a database connection path.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330DA-0935-4AB0-A1F4-4410B578B96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1246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Top:</a:t>
            </a:r>
            <a:r>
              <a:rPr lang="en-US" baseline="0" dirty="0" smtClean="0"/>
              <a:t>  Looks for ‘.</a:t>
            </a:r>
            <a:r>
              <a:rPr lang="en-US" baseline="0" dirty="0" err="1" smtClean="0"/>
              <a:t>sde</a:t>
            </a:r>
            <a:r>
              <a:rPr lang="en-US" baseline="0" dirty="0" smtClean="0"/>
              <a:t>’, counts its position + 4, gets file path for </a:t>
            </a:r>
            <a:r>
              <a:rPr lang="en-US" baseline="0" dirty="0" err="1" smtClean="0"/>
              <a:t>sde</a:t>
            </a:r>
            <a:endParaRPr lang="en-US" baseline="0" dirty="0" smtClean="0"/>
          </a:p>
          <a:p>
            <a:r>
              <a:rPr lang="en-US" baseline="0" dirty="0" smtClean="0"/>
              <a:t>Bottom: split the path at .</a:t>
            </a:r>
            <a:r>
              <a:rPr lang="en-US" baseline="0" dirty="0" err="1" smtClean="0"/>
              <a:t>sde</a:t>
            </a:r>
            <a:r>
              <a:rPr lang="en-US" baseline="0" dirty="0" smtClean="0"/>
              <a:t>, creating a list, take the first item then add ‘.</a:t>
            </a:r>
            <a:r>
              <a:rPr lang="en-US" baseline="0" dirty="0" err="1" smtClean="0"/>
              <a:t>sde</a:t>
            </a:r>
            <a:r>
              <a:rPr lang="en-US" baseline="0" dirty="0" smtClean="0"/>
              <a:t>’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330DA-0935-4AB0-A1F4-4410B578B96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0473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AI’s method does</a:t>
            </a:r>
            <a:r>
              <a:rPr lang="en-US" baseline="0" dirty="0" smtClean="0"/>
              <a:t> a counting method on the path.  Very different, unconventional method to find it.  Doesn’t account for ‘non-</a:t>
            </a:r>
            <a:r>
              <a:rPr lang="en-US" baseline="0" dirty="0" err="1" smtClean="0"/>
              <a:t>sde</a:t>
            </a:r>
            <a:r>
              <a:rPr lang="en-US" baseline="0" dirty="0" smtClean="0"/>
              <a:t>’ type databases.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330DA-0935-4AB0-A1F4-4410B578B96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2060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330DA-0935-4AB0-A1F4-4410B578B96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912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FC83E-F4B2-4E5E-A884-9D0F075DB5BB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0FC55-AED3-4C78-AA31-23E5357DB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5375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FC83E-F4B2-4E5E-A884-9D0F075DB5BB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0FC55-AED3-4C78-AA31-23E5357DB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8951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FC83E-F4B2-4E5E-A884-9D0F075DB5BB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0FC55-AED3-4C78-AA31-23E5357DB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1160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FC83E-F4B2-4E5E-A884-9D0F075DB5BB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0FC55-AED3-4C78-AA31-23E5357DB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652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FC83E-F4B2-4E5E-A884-9D0F075DB5BB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0FC55-AED3-4C78-AA31-23E5357DB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762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FC83E-F4B2-4E5E-A884-9D0F075DB5BB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0FC55-AED3-4C78-AA31-23E5357DB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28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FC83E-F4B2-4E5E-A884-9D0F075DB5BB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0FC55-AED3-4C78-AA31-23E5357DB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9020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FC83E-F4B2-4E5E-A884-9D0F075DB5BB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0FC55-AED3-4C78-AA31-23E5357DB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6513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FC83E-F4B2-4E5E-A884-9D0F075DB5BB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0FC55-AED3-4C78-AA31-23E5357DB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189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FC83E-F4B2-4E5E-A884-9D0F075DB5BB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0FC55-AED3-4C78-AA31-23E5357DB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137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FC83E-F4B2-4E5E-A884-9D0F075DB5BB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0FC55-AED3-4C78-AA31-23E5357DB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829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FC83E-F4B2-4E5E-A884-9D0F075DB5BB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0FC55-AED3-4C78-AA31-23E5357DB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0600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FC83E-F4B2-4E5E-A884-9D0F075DB5BB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0FC55-AED3-4C78-AA31-23E5357DB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195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FC83E-F4B2-4E5E-A884-9D0F075DB5BB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0FC55-AED3-4C78-AA31-23E5357DB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1485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FC83E-F4B2-4E5E-A884-9D0F075DB5BB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0FC55-AED3-4C78-AA31-23E5357DB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29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FC83E-F4B2-4E5E-A884-9D0F075DB5BB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0FC55-AED3-4C78-AA31-23E5357DB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0381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theme" Target="../theme/theme8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7913329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7910155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FC83E-F4B2-4E5E-A884-9D0F075DB5BB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270FC55-AED3-4C78-AA31-23E5357DB6D1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Content Placeholder 2"/>
          <p:cNvSpPr txBox="1">
            <a:spLocks/>
          </p:cNvSpPr>
          <p:nvPr userDrawn="1"/>
        </p:nvSpPr>
        <p:spPr>
          <a:xfrm>
            <a:off x="8533644" y="162040"/>
            <a:ext cx="3655180" cy="2611189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b="1" u="sng" dirty="0" smtClean="0"/>
              <a:t>Introduction</a:t>
            </a:r>
          </a:p>
          <a:p>
            <a:pPr>
              <a:lnSpc>
                <a:spcPct val="150000"/>
              </a:lnSpc>
            </a:pPr>
            <a:r>
              <a:rPr lang="en-US" b="0" u="none" dirty="0" smtClean="0"/>
              <a:t>Python Environment for ArcGIS Pro</a:t>
            </a:r>
          </a:p>
          <a:p>
            <a:pPr>
              <a:lnSpc>
                <a:spcPct val="150000"/>
              </a:lnSpc>
            </a:pPr>
            <a:r>
              <a:rPr lang="en-US" b="0" u="none" dirty="0" smtClean="0"/>
              <a:t>Good Scripting Practices for Tools</a:t>
            </a:r>
          </a:p>
          <a:p>
            <a:pPr>
              <a:lnSpc>
                <a:spcPct val="150000"/>
              </a:lnSpc>
            </a:pPr>
            <a:r>
              <a:rPr lang="en-US" b="0" u="none" dirty="0" smtClean="0"/>
              <a:t>Script Tool Parameters and Validator</a:t>
            </a:r>
          </a:p>
          <a:p>
            <a:pPr>
              <a:lnSpc>
                <a:spcPct val="150000"/>
              </a:lnSpc>
            </a:pPr>
            <a:r>
              <a:rPr lang="en-US" b="0" u="none" dirty="0" smtClean="0"/>
              <a:t>Advantages and Disadvantages of Using AI for Coding</a:t>
            </a:r>
          </a:p>
          <a:p>
            <a:pPr>
              <a:lnSpc>
                <a:spcPct val="150000"/>
              </a:lnSpc>
            </a:pPr>
            <a:r>
              <a:rPr lang="en-US" b="0" u="none" dirty="0" smtClean="0"/>
              <a:t>Useful Lines of Code</a:t>
            </a:r>
          </a:p>
          <a:p>
            <a:pPr>
              <a:lnSpc>
                <a:spcPct val="150000"/>
              </a:lnSpc>
            </a:pPr>
            <a:r>
              <a:rPr lang="en-US" b="0" u="none" dirty="0" smtClean="0"/>
              <a:t>Frustrating Python Errors and How to Resolve Them</a:t>
            </a:r>
          </a:p>
          <a:p>
            <a:pPr>
              <a:lnSpc>
                <a:spcPct val="150000"/>
              </a:lnSpc>
            </a:pPr>
            <a:r>
              <a:rPr lang="en-US" b="0" u="none" dirty="0" smtClean="0"/>
              <a:t>Example Scripts and Use Cases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852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7913329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7910155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FC83E-F4B2-4E5E-A884-9D0F075DB5BB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270FC55-AED3-4C78-AA31-23E5357DB6D1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Content Placeholder 2"/>
          <p:cNvSpPr txBox="1">
            <a:spLocks/>
          </p:cNvSpPr>
          <p:nvPr userDrawn="1"/>
        </p:nvSpPr>
        <p:spPr>
          <a:xfrm>
            <a:off x="8533644" y="162040"/>
            <a:ext cx="3655180" cy="2611189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 smtClean="0"/>
              <a:t>Introduction</a:t>
            </a:r>
          </a:p>
          <a:p>
            <a:pPr>
              <a:lnSpc>
                <a:spcPct val="150000"/>
              </a:lnSpc>
            </a:pPr>
            <a:r>
              <a:rPr lang="en-US" b="1" u="sng" dirty="0" smtClean="0"/>
              <a:t>Python Environment for ArcGIS Pro</a:t>
            </a:r>
          </a:p>
          <a:p>
            <a:pPr>
              <a:lnSpc>
                <a:spcPct val="150000"/>
              </a:lnSpc>
            </a:pPr>
            <a:r>
              <a:rPr lang="en-US" b="0" u="none" dirty="0" smtClean="0"/>
              <a:t>Good Scripting Practices for Tools</a:t>
            </a:r>
          </a:p>
          <a:p>
            <a:pPr>
              <a:lnSpc>
                <a:spcPct val="150000"/>
              </a:lnSpc>
            </a:pPr>
            <a:r>
              <a:rPr lang="en-US" b="0" u="none" dirty="0" smtClean="0"/>
              <a:t>Script Tool Parameters and Validator</a:t>
            </a:r>
          </a:p>
          <a:p>
            <a:pPr>
              <a:lnSpc>
                <a:spcPct val="150000"/>
              </a:lnSpc>
            </a:pPr>
            <a:r>
              <a:rPr lang="en-US" b="0" u="none" dirty="0" smtClean="0"/>
              <a:t>Advantages and Disadvantages of Using AI for Coding</a:t>
            </a:r>
          </a:p>
          <a:p>
            <a:pPr>
              <a:lnSpc>
                <a:spcPct val="150000"/>
              </a:lnSpc>
            </a:pPr>
            <a:r>
              <a:rPr lang="en-US" b="0" u="none" dirty="0" smtClean="0"/>
              <a:t>Useful Lines of Code</a:t>
            </a:r>
          </a:p>
          <a:p>
            <a:pPr>
              <a:lnSpc>
                <a:spcPct val="150000"/>
              </a:lnSpc>
            </a:pPr>
            <a:r>
              <a:rPr lang="en-US" b="0" u="none" dirty="0" smtClean="0"/>
              <a:t>Frustrating Python Errors and How to Resolve Them</a:t>
            </a:r>
          </a:p>
          <a:p>
            <a:pPr>
              <a:lnSpc>
                <a:spcPct val="150000"/>
              </a:lnSpc>
            </a:pPr>
            <a:r>
              <a:rPr lang="en-US" b="0" u="none" dirty="0" smtClean="0"/>
              <a:t>Example Scripts and Use Cases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514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7913329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7910155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FC83E-F4B2-4E5E-A884-9D0F075DB5BB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270FC55-AED3-4C78-AA31-23E5357DB6D1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Content Placeholder 2"/>
          <p:cNvSpPr txBox="1">
            <a:spLocks/>
          </p:cNvSpPr>
          <p:nvPr userDrawn="1"/>
        </p:nvSpPr>
        <p:spPr>
          <a:xfrm>
            <a:off x="8533644" y="162040"/>
            <a:ext cx="3655180" cy="2611189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 smtClean="0"/>
              <a:t>Introduction</a:t>
            </a:r>
          </a:p>
          <a:p>
            <a:pPr>
              <a:lnSpc>
                <a:spcPct val="150000"/>
              </a:lnSpc>
            </a:pPr>
            <a:r>
              <a:rPr lang="en-US" b="0" u="none" dirty="0" smtClean="0"/>
              <a:t>Python Environment for ArcGIS Pro</a:t>
            </a:r>
          </a:p>
          <a:p>
            <a:pPr>
              <a:lnSpc>
                <a:spcPct val="150000"/>
              </a:lnSpc>
            </a:pPr>
            <a:r>
              <a:rPr lang="en-US" b="1" u="sng" dirty="0" smtClean="0"/>
              <a:t>Good Scripting Practices for Tools</a:t>
            </a:r>
          </a:p>
          <a:p>
            <a:pPr>
              <a:lnSpc>
                <a:spcPct val="150000"/>
              </a:lnSpc>
            </a:pPr>
            <a:r>
              <a:rPr lang="en-US" b="0" u="none" dirty="0" smtClean="0"/>
              <a:t>Script Tool Parameters and Validator</a:t>
            </a:r>
          </a:p>
          <a:p>
            <a:pPr>
              <a:lnSpc>
                <a:spcPct val="150000"/>
              </a:lnSpc>
            </a:pPr>
            <a:r>
              <a:rPr lang="en-US" b="0" u="none" dirty="0" smtClean="0"/>
              <a:t>Advantages and Disadvantages of Using AI for Coding</a:t>
            </a:r>
          </a:p>
          <a:p>
            <a:pPr>
              <a:lnSpc>
                <a:spcPct val="150000"/>
              </a:lnSpc>
            </a:pPr>
            <a:r>
              <a:rPr lang="en-US" b="0" u="none" dirty="0" smtClean="0"/>
              <a:t>Useful Lines of Code</a:t>
            </a:r>
          </a:p>
          <a:p>
            <a:pPr>
              <a:lnSpc>
                <a:spcPct val="150000"/>
              </a:lnSpc>
            </a:pPr>
            <a:r>
              <a:rPr lang="en-US" b="0" u="none" dirty="0" smtClean="0"/>
              <a:t>Frustrating Python Errors and How to Resolve Them</a:t>
            </a:r>
          </a:p>
          <a:p>
            <a:pPr>
              <a:lnSpc>
                <a:spcPct val="150000"/>
              </a:lnSpc>
            </a:pPr>
            <a:r>
              <a:rPr lang="en-US" b="0" u="none" dirty="0" smtClean="0"/>
              <a:t>Example Scripts and Use Cases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685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7913329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7910155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FC83E-F4B2-4E5E-A884-9D0F075DB5BB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270FC55-AED3-4C78-AA31-23E5357DB6D1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Content Placeholder 2"/>
          <p:cNvSpPr txBox="1">
            <a:spLocks/>
          </p:cNvSpPr>
          <p:nvPr userDrawn="1"/>
        </p:nvSpPr>
        <p:spPr>
          <a:xfrm>
            <a:off x="8533644" y="162040"/>
            <a:ext cx="3655180" cy="2611189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 smtClean="0"/>
              <a:t>Introduction</a:t>
            </a:r>
          </a:p>
          <a:p>
            <a:pPr>
              <a:lnSpc>
                <a:spcPct val="150000"/>
              </a:lnSpc>
            </a:pPr>
            <a:r>
              <a:rPr lang="en-US" b="0" u="none" dirty="0" smtClean="0"/>
              <a:t>Python Environment for ArcGIS Pro</a:t>
            </a:r>
          </a:p>
          <a:p>
            <a:pPr>
              <a:lnSpc>
                <a:spcPct val="150000"/>
              </a:lnSpc>
            </a:pPr>
            <a:r>
              <a:rPr lang="en-US" b="0" u="none" dirty="0" smtClean="0"/>
              <a:t>Good Scripting Practices for Tools</a:t>
            </a:r>
          </a:p>
          <a:p>
            <a:pPr>
              <a:lnSpc>
                <a:spcPct val="150000"/>
              </a:lnSpc>
            </a:pPr>
            <a:r>
              <a:rPr lang="en-US" b="1" u="sng" dirty="0" smtClean="0"/>
              <a:t>Script Tool Parameters and Validator</a:t>
            </a:r>
          </a:p>
          <a:p>
            <a:pPr>
              <a:lnSpc>
                <a:spcPct val="150000"/>
              </a:lnSpc>
            </a:pPr>
            <a:r>
              <a:rPr lang="en-US" b="0" u="none" dirty="0" smtClean="0"/>
              <a:t>Advantages and Disadvantages of Using AI for Coding</a:t>
            </a:r>
          </a:p>
          <a:p>
            <a:pPr>
              <a:lnSpc>
                <a:spcPct val="150000"/>
              </a:lnSpc>
            </a:pPr>
            <a:r>
              <a:rPr lang="en-US" b="0" u="none" dirty="0" smtClean="0"/>
              <a:t>Useful Lines of Code</a:t>
            </a:r>
          </a:p>
          <a:p>
            <a:pPr>
              <a:lnSpc>
                <a:spcPct val="150000"/>
              </a:lnSpc>
            </a:pPr>
            <a:r>
              <a:rPr lang="en-US" b="0" u="none" dirty="0" smtClean="0"/>
              <a:t>Frustrating Python Errors and How to Resolve Them</a:t>
            </a:r>
          </a:p>
          <a:p>
            <a:pPr>
              <a:lnSpc>
                <a:spcPct val="150000"/>
              </a:lnSpc>
            </a:pPr>
            <a:r>
              <a:rPr lang="en-US" b="0" u="none" dirty="0" smtClean="0"/>
              <a:t>Example Scripts and Use Cases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174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7913329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7910155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FC83E-F4B2-4E5E-A884-9D0F075DB5BB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270FC55-AED3-4C78-AA31-23E5357DB6D1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Content Placeholder 2"/>
          <p:cNvSpPr txBox="1">
            <a:spLocks/>
          </p:cNvSpPr>
          <p:nvPr userDrawn="1"/>
        </p:nvSpPr>
        <p:spPr>
          <a:xfrm>
            <a:off x="8533644" y="162040"/>
            <a:ext cx="3655180" cy="2611189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 smtClean="0"/>
              <a:t>Introduction</a:t>
            </a:r>
          </a:p>
          <a:p>
            <a:pPr>
              <a:lnSpc>
                <a:spcPct val="150000"/>
              </a:lnSpc>
            </a:pPr>
            <a:r>
              <a:rPr lang="en-US" b="0" u="none" dirty="0" smtClean="0"/>
              <a:t>Python Environment for ArcGIS Pro</a:t>
            </a:r>
          </a:p>
          <a:p>
            <a:pPr>
              <a:lnSpc>
                <a:spcPct val="150000"/>
              </a:lnSpc>
            </a:pPr>
            <a:r>
              <a:rPr lang="en-US" b="0" u="none" dirty="0" smtClean="0"/>
              <a:t>Good Scripting Practices for Tools</a:t>
            </a:r>
          </a:p>
          <a:p>
            <a:pPr>
              <a:lnSpc>
                <a:spcPct val="150000"/>
              </a:lnSpc>
            </a:pPr>
            <a:r>
              <a:rPr lang="en-US" b="0" u="none" dirty="0" smtClean="0"/>
              <a:t>Script Tool Parameters and Validator</a:t>
            </a:r>
          </a:p>
          <a:p>
            <a:pPr>
              <a:lnSpc>
                <a:spcPct val="150000"/>
              </a:lnSpc>
            </a:pPr>
            <a:r>
              <a:rPr lang="en-US" b="1" u="sng" dirty="0" smtClean="0"/>
              <a:t>Advantages and Disadvantages of Using AI for Coding</a:t>
            </a:r>
          </a:p>
          <a:p>
            <a:pPr>
              <a:lnSpc>
                <a:spcPct val="150000"/>
              </a:lnSpc>
            </a:pPr>
            <a:r>
              <a:rPr lang="en-US" b="0" u="none" dirty="0" smtClean="0"/>
              <a:t>Useful Lines of Code</a:t>
            </a:r>
          </a:p>
          <a:p>
            <a:pPr>
              <a:lnSpc>
                <a:spcPct val="150000"/>
              </a:lnSpc>
            </a:pPr>
            <a:r>
              <a:rPr lang="en-US" b="0" u="none" dirty="0" smtClean="0"/>
              <a:t>Frustrating Python Errors and How to Resolve Them</a:t>
            </a:r>
          </a:p>
          <a:p>
            <a:pPr>
              <a:lnSpc>
                <a:spcPct val="150000"/>
              </a:lnSpc>
            </a:pPr>
            <a:r>
              <a:rPr lang="en-US" b="0" u="none" dirty="0" smtClean="0"/>
              <a:t>Example Scripts and Use Cases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938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7913329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7910155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FC83E-F4B2-4E5E-A884-9D0F075DB5BB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270FC55-AED3-4C78-AA31-23E5357DB6D1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Content Placeholder 2"/>
          <p:cNvSpPr txBox="1">
            <a:spLocks/>
          </p:cNvSpPr>
          <p:nvPr userDrawn="1"/>
        </p:nvSpPr>
        <p:spPr>
          <a:xfrm>
            <a:off x="8533644" y="162040"/>
            <a:ext cx="3655180" cy="2611189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 smtClean="0"/>
              <a:t>Introduction</a:t>
            </a:r>
          </a:p>
          <a:p>
            <a:pPr>
              <a:lnSpc>
                <a:spcPct val="150000"/>
              </a:lnSpc>
            </a:pPr>
            <a:r>
              <a:rPr lang="en-US" b="0" u="none" dirty="0" smtClean="0"/>
              <a:t>Python Environment for ArcGIS Pro</a:t>
            </a:r>
          </a:p>
          <a:p>
            <a:pPr>
              <a:lnSpc>
                <a:spcPct val="150000"/>
              </a:lnSpc>
            </a:pPr>
            <a:r>
              <a:rPr lang="en-US" b="0" u="none" dirty="0" smtClean="0"/>
              <a:t>Good Scripting Practices for Tools</a:t>
            </a:r>
          </a:p>
          <a:p>
            <a:pPr>
              <a:lnSpc>
                <a:spcPct val="150000"/>
              </a:lnSpc>
            </a:pPr>
            <a:r>
              <a:rPr lang="en-US" b="0" u="none" dirty="0" smtClean="0"/>
              <a:t>Script Tool Parameters and Validator</a:t>
            </a:r>
          </a:p>
          <a:p>
            <a:pPr>
              <a:lnSpc>
                <a:spcPct val="150000"/>
              </a:lnSpc>
            </a:pPr>
            <a:r>
              <a:rPr lang="en-US" b="0" u="none" dirty="0" smtClean="0"/>
              <a:t>Advantages and Disadvantages of Using AI for Coding</a:t>
            </a:r>
          </a:p>
          <a:p>
            <a:pPr>
              <a:lnSpc>
                <a:spcPct val="150000"/>
              </a:lnSpc>
            </a:pPr>
            <a:r>
              <a:rPr lang="en-US" b="1" u="sng" dirty="0" smtClean="0"/>
              <a:t>Useful Lines of Code</a:t>
            </a:r>
          </a:p>
          <a:p>
            <a:pPr>
              <a:lnSpc>
                <a:spcPct val="150000"/>
              </a:lnSpc>
            </a:pPr>
            <a:r>
              <a:rPr lang="en-US" b="0" u="none" dirty="0" smtClean="0"/>
              <a:t>Frustrating Python Errors and How to Resolve Them</a:t>
            </a:r>
          </a:p>
          <a:p>
            <a:pPr>
              <a:lnSpc>
                <a:spcPct val="150000"/>
              </a:lnSpc>
            </a:pPr>
            <a:r>
              <a:rPr lang="en-US" b="0" u="none" dirty="0" smtClean="0"/>
              <a:t>Example Scripts and Use Cases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742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7913329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7910155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FC83E-F4B2-4E5E-A884-9D0F075DB5BB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270FC55-AED3-4C78-AA31-23E5357DB6D1}" type="slidenum">
              <a:rPr lang="en-US" smtClean="0"/>
              <a:t>‹#›</a:t>
            </a:fld>
            <a:endParaRPr lang="en-US"/>
          </a:p>
        </p:txBody>
      </p:sp>
      <p:sp>
        <p:nvSpPr>
          <p:cNvPr id="30" name="Content Placeholder 2"/>
          <p:cNvSpPr txBox="1">
            <a:spLocks/>
          </p:cNvSpPr>
          <p:nvPr userDrawn="1"/>
        </p:nvSpPr>
        <p:spPr>
          <a:xfrm>
            <a:off x="8533644" y="162040"/>
            <a:ext cx="3655180" cy="2611189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 smtClean="0"/>
              <a:t>Introduction</a:t>
            </a:r>
          </a:p>
          <a:p>
            <a:pPr>
              <a:lnSpc>
                <a:spcPct val="150000"/>
              </a:lnSpc>
            </a:pPr>
            <a:r>
              <a:rPr lang="en-US" b="0" u="none" dirty="0" smtClean="0"/>
              <a:t>Python Environment for ArcGIS Pro</a:t>
            </a:r>
          </a:p>
          <a:p>
            <a:pPr>
              <a:lnSpc>
                <a:spcPct val="150000"/>
              </a:lnSpc>
            </a:pPr>
            <a:r>
              <a:rPr lang="en-US" b="0" u="none" dirty="0" smtClean="0"/>
              <a:t>Good Scripting Practices for Tools</a:t>
            </a:r>
          </a:p>
          <a:p>
            <a:pPr>
              <a:lnSpc>
                <a:spcPct val="150000"/>
              </a:lnSpc>
            </a:pPr>
            <a:r>
              <a:rPr lang="en-US" b="0" u="none" dirty="0" smtClean="0"/>
              <a:t>Script Tool Parameters and Validator</a:t>
            </a:r>
          </a:p>
          <a:p>
            <a:pPr>
              <a:lnSpc>
                <a:spcPct val="150000"/>
              </a:lnSpc>
            </a:pPr>
            <a:r>
              <a:rPr lang="en-US" b="0" u="none" dirty="0" smtClean="0"/>
              <a:t>Advantages and Disadvantages of Using AI for Coding</a:t>
            </a:r>
          </a:p>
          <a:p>
            <a:pPr>
              <a:lnSpc>
                <a:spcPct val="150000"/>
              </a:lnSpc>
            </a:pPr>
            <a:r>
              <a:rPr lang="en-US" b="0" u="none" dirty="0" smtClean="0"/>
              <a:t>Useful Lines of Code</a:t>
            </a:r>
          </a:p>
          <a:p>
            <a:pPr>
              <a:lnSpc>
                <a:spcPct val="150000"/>
              </a:lnSpc>
            </a:pPr>
            <a:r>
              <a:rPr lang="en-US" b="1" u="sng" dirty="0" smtClean="0"/>
              <a:t>Frustrating Python Errors and How to Resolve Them</a:t>
            </a:r>
          </a:p>
          <a:p>
            <a:pPr>
              <a:lnSpc>
                <a:spcPct val="150000"/>
              </a:lnSpc>
            </a:pPr>
            <a:r>
              <a:rPr lang="en-US" b="0" u="none" dirty="0" smtClean="0"/>
              <a:t>Example Scripts and Use Cases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717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7913329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7910155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FC83E-F4B2-4E5E-A884-9D0F075DB5BB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270FC55-AED3-4C78-AA31-23E5357DB6D1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Content Placeholder 2"/>
          <p:cNvSpPr txBox="1">
            <a:spLocks/>
          </p:cNvSpPr>
          <p:nvPr userDrawn="1"/>
        </p:nvSpPr>
        <p:spPr>
          <a:xfrm>
            <a:off x="8533644" y="162040"/>
            <a:ext cx="3655180" cy="2611189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 smtClean="0"/>
              <a:t>Introduction</a:t>
            </a:r>
          </a:p>
          <a:p>
            <a:pPr>
              <a:lnSpc>
                <a:spcPct val="150000"/>
              </a:lnSpc>
            </a:pPr>
            <a:r>
              <a:rPr lang="en-US" b="0" u="none" dirty="0" smtClean="0"/>
              <a:t>Python Environment for ArcGIS Pro</a:t>
            </a:r>
          </a:p>
          <a:p>
            <a:pPr>
              <a:lnSpc>
                <a:spcPct val="150000"/>
              </a:lnSpc>
            </a:pPr>
            <a:r>
              <a:rPr lang="en-US" b="0" u="none" dirty="0" smtClean="0"/>
              <a:t>Good Scripting Practices for Tools</a:t>
            </a:r>
          </a:p>
          <a:p>
            <a:pPr>
              <a:lnSpc>
                <a:spcPct val="150000"/>
              </a:lnSpc>
            </a:pPr>
            <a:r>
              <a:rPr lang="en-US" b="0" u="none" dirty="0" smtClean="0"/>
              <a:t>Script Tool Parameters and Validator</a:t>
            </a:r>
          </a:p>
          <a:p>
            <a:pPr>
              <a:lnSpc>
                <a:spcPct val="150000"/>
              </a:lnSpc>
            </a:pPr>
            <a:r>
              <a:rPr lang="en-US" b="0" u="none" dirty="0" smtClean="0"/>
              <a:t>Advantages and Disadvantages of Using AI for Coding</a:t>
            </a:r>
          </a:p>
          <a:p>
            <a:pPr>
              <a:lnSpc>
                <a:spcPct val="150000"/>
              </a:lnSpc>
            </a:pPr>
            <a:r>
              <a:rPr lang="en-US" b="0" u="none" dirty="0" smtClean="0"/>
              <a:t>Useful Lines of Code</a:t>
            </a:r>
          </a:p>
          <a:p>
            <a:pPr>
              <a:lnSpc>
                <a:spcPct val="150000"/>
              </a:lnSpc>
            </a:pPr>
            <a:r>
              <a:rPr lang="en-US" b="0" u="none" dirty="0" smtClean="0"/>
              <a:t>Frustrating Python Errors and How to Resolve Them</a:t>
            </a:r>
          </a:p>
          <a:p>
            <a:pPr>
              <a:lnSpc>
                <a:spcPct val="150000"/>
              </a:lnSpc>
            </a:pPr>
            <a:r>
              <a:rPr lang="en-US" b="1" u="sng" dirty="0" smtClean="0"/>
              <a:t>Example Scripts and Use Cases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302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Deep Dive Python Scripting in ArcGIS Pro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Evan </a:t>
            </a:r>
            <a:r>
              <a:rPr lang="en-US" dirty="0" smtClean="0"/>
              <a:t>Myers</a:t>
            </a:r>
          </a:p>
          <a:p>
            <a:r>
              <a:rPr lang="en-US" dirty="0" smtClean="0"/>
              <a:t>Palm </a:t>
            </a:r>
            <a:r>
              <a:rPr lang="en-US" dirty="0"/>
              <a:t>Beach County Water Utilities Department</a:t>
            </a:r>
          </a:p>
        </p:txBody>
      </p:sp>
    </p:spTree>
    <p:extLst>
      <p:ext uri="{BB962C8B-B14F-4D97-AF65-F5344CB8AC3E}">
        <p14:creationId xmlns:p14="http://schemas.microsoft.com/office/powerpoint/2010/main" val="170434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Preparing a script to work with feature layers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Interacting with layers in your map: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sz="2000" dirty="0" smtClean="0"/>
          </a:p>
          <a:p>
            <a:r>
              <a:rPr lang="en-US" sz="2000" dirty="0" smtClean="0"/>
              <a:t>Interacting </a:t>
            </a:r>
            <a:r>
              <a:rPr lang="en-US" sz="2000" dirty="0"/>
              <a:t>with a map from the outside: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040" y="4743544"/>
            <a:ext cx="7961339" cy="13470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040" y="2655207"/>
            <a:ext cx="5758688" cy="1374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748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560" y="206828"/>
            <a:ext cx="7913329" cy="1320800"/>
          </a:xfrm>
        </p:spPr>
        <p:txBody>
          <a:bodyPr/>
          <a:lstStyle/>
          <a:p>
            <a:r>
              <a:rPr lang="en-US" dirty="0" smtClean="0"/>
              <a:t>Preparing scripts to work with map layers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7788" y="1527627"/>
            <a:ext cx="7910155" cy="4083960"/>
          </a:xfrm>
        </p:spPr>
        <p:txBody>
          <a:bodyPr>
            <a:normAutofit/>
          </a:bodyPr>
          <a:lstStyle/>
          <a:p>
            <a:r>
              <a:rPr lang="en-US" dirty="0" smtClean="0"/>
              <a:t>How do you find the Geodatabase for a layer in a map?  This method is best suited for starting an Edit session because it searches for the actual workspace location.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How would you find the root directory?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71" y="5364088"/>
            <a:ext cx="12052980" cy="3518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560" y="2471923"/>
            <a:ext cx="7900609" cy="23011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473" y="5818235"/>
            <a:ext cx="5577588" cy="488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340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4160" y="248992"/>
            <a:ext cx="7913329" cy="1320800"/>
          </a:xfrm>
        </p:spPr>
        <p:txBody>
          <a:bodyPr/>
          <a:lstStyle/>
          <a:p>
            <a:r>
              <a:rPr lang="en-US" dirty="0" smtClean="0"/>
              <a:t>Preparing an ArcGIS Pro Script tool’s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4160" y="1518332"/>
            <a:ext cx="7910155" cy="3880773"/>
          </a:xfrm>
        </p:spPr>
        <p:txBody>
          <a:bodyPr/>
          <a:lstStyle/>
          <a:p>
            <a:r>
              <a:rPr lang="en-US" dirty="0" smtClean="0"/>
              <a:t>A Script Tool Validator can enhance the functionality of your tools:</a:t>
            </a:r>
          </a:p>
          <a:p>
            <a:pPr lvl="1"/>
            <a:r>
              <a:rPr lang="en-US" dirty="0" smtClean="0"/>
              <a:t>Automatically fill out menus with current map layers, databases, etc.</a:t>
            </a:r>
          </a:p>
          <a:p>
            <a:pPr lvl="1"/>
            <a:r>
              <a:rPr lang="en-US" dirty="0" smtClean="0"/>
              <a:t>Change Parameters based on selections or inputs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444" y="2839132"/>
            <a:ext cx="5950256" cy="17780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986" y="4846825"/>
            <a:ext cx="5073911" cy="1485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88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Using 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AI for code has been rising in popularity for a few years and has helped many people get started writing code with no experience.</a:t>
            </a:r>
          </a:p>
          <a:p>
            <a:pPr lvl="1"/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 smtClean="0"/>
              <a:t>Troubleshoot </a:t>
            </a:r>
            <a:r>
              <a:rPr lang="en-US" dirty="0"/>
              <a:t>issues.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Answer questions about functions that are not easy to understand.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Find more functionality for modules</a:t>
            </a:r>
            <a:r>
              <a:rPr lang="en-US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Clean up your code; make it simpler.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smtClean="0"/>
              <a:t>Can be used to write entire scripts.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1731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 of Using 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09824"/>
            <a:ext cx="7910155" cy="3880773"/>
          </a:xfrm>
        </p:spPr>
        <p:txBody>
          <a:bodyPr/>
          <a:lstStyle/>
          <a:p>
            <a:r>
              <a:rPr lang="en-US" dirty="0" smtClean="0"/>
              <a:t>Sometimes when asking an AI for help, it might give you code that isn’t want you wanted or it simply doesn’t work.  Sometimes you need to be </a:t>
            </a:r>
            <a:r>
              <a:rPr lang="en-US" i="1" u="sng" dirty="0" smtClean="0"/>
              <a:t>extremely</a:t>
            </a:r>
            <a:r>
              <a:rPr lang="en-US" dirty="0" smtClean="0"/>
              <a:t> literal with your question: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083734" y="2287994"/>
            <a:ext cx="6600901" cy="3629123"/>
            <a:chOff x="1083734" y="2287994"/>
            <a:chExt cx="6600901" cy="362912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83734" y="2868366"/>
              <a:ext cx="6600901" cy="3048751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83734" y="2287994"/>
              <a:ext cx="5124713" cy="501676"/>
            </a:xfrm>
            <a:prstGeom prst="rect">
              <a:avLst/>
            </a:prstGeom>
          </p:spPr>
        </p:pic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7497" y="3008899"/>
            <a:ext cx="4997707" cy="4826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27497" y="3530872"/>
            <a:ext cx="5569236" cy="273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092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885" y="106815"/>
            <a:ext cx="7884280" cy="709946"/>
          </a:xfrm>
        </p:spPr>
        <p:txBody>
          <a:bodyPr/>
          <a:lstStyle/>
          <a:p>
            <a:r>
              <a:rPr lang="en-US" dirty="0" smtClean="0"/>
              <a:t>Disadvantages of Using 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763" y="794857"/>
            <a:ext cx="7910155" cy="3880773"/>
          </a:xfrm>
        </p:spPr>
        <p:txBody>
          <a:bodyPr/>
          <a:lstStyle/>
          <a:p>
            <a:r>
              <a:rPr lang="en-US" dirty="0" smtClean="0"/>
              <a:t>Answers can be completely wrong or needlessly complicated:</a:t>
            </a:r>
          </a:p>
          <a:p>
            <a:pPr lvl="1"/>
            <a:endParaRPr lang="en-US" dirty="0" smtClean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954" y="1274594"/>
            <a:ext cx="6135758" cy="48053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364" y="1323688"/>
            <a:ext cx="6162037" cy="4860510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1262795" y="1386230"/>
            <a:ext cx="9756666" cy="4873210"/>
            <a:chOff x="2336683" y="2252189"/>
            <a:chExt cx="9756666" cy="4873210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36683" y="2252189"/>
              <a:ext cx="8341413" cy="4873210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419509" y="6285440"/>
              <a:ext cx="4673840" cy="215911"/>
            </a:xfrm>
            <a:prstGeom prst="rect">
              <a:avLst/>
            </a:prstGeom>
          </p:spPr>
        </p:pic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0802" y="1650992"/>
            <a:ext cx="5810549" cy="4559534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2992070" y="1893157"/>
            <a:ext cx="6445581" cy="4388076"/>
            <a:chOff x="5114983" y="5766293"/>
            <a:chExt cx="6445581" cy="438807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114983" y="5766293"/>
              <a:ext cx="6445581" cy="4388076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741272" y="6821019"/>
              <a:ext cx="2330570" cy="1778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10846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618" y="223157"/>
            <a:ext cx="7913329" cy="1320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AI provides different, sometimes strange, answers for what seems simple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792" y="1543957"/>
            <a:ext cx="7910155" cy="4737100"/>
          </a:xfrm>
        </p:spPr>
        <p:txBody>
          <a:bodyPr/>
          <a:lstStyle/>
          <a:p>
            <a:r>
              <a:rPr lang="en-US" dirty="0" smtClean="0"/>
              <a:t>AI’s answer for finding a layer’s Database: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One that’s more straightforward:</a:t>
            </a:r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734" y="1944046"/>
            <a:ext cx="8222213" cy="15213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734" y="3962536"/>
            <a:ext cx="8222213" cy="1285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565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775" y="199778"/>
            <a:ext cx="7913329" cy="1320800"/>
          </a:xfrm>
        </p:spPr>
        <p:txBody>
          <a:bodyPr/>
          <a:lstStyle/>
          <a:p>
            <a:r>
              <a:rPr lang="en-US" dirty="0" smtClean="0"/>
              <a:t>An AI’s Answer might not be the best when working with Geodatabases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775" y="1457972"/>
            <a:ext cx="7910155" cy="3880773"/>
          </a:xfrm>
        </p:spPr>
        <p:txBody>
          <a:bodyPr/>
          <a:lstStyle/>
          <a:p>
            <a:r>
              <a:rPr lang="en-US" dirty="0" smtClean="0"/>
              <a:t>AI’s answer for finding a layer’s Database file path: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One method to find the correct database every time:</a:t>
            </a:r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433" y="1949261"/>
            <a:ext cx="5264708" cy="14490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433" y="3903258"/>
            <a:ext cx="9222350" cy="1508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22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9645" y="141515"/>
            <a:ext cx="7913329" cy="665641"/>
          </a:xfrm>
        </p:spPr>
        <p:txBody>
          <a:bodyPr/>
          <a:lstStyle/>
          <a:p>
            <a:r>
              <a:rPr lang="en-US" dirty="0" smtClean="0"/>
              <a:t>Useful Lines of Code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659645" y="937357"/>
            <a:ext cx="7910155" cy="388077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Some of the most used modules / packages that I use in nearly every tool:</a:t>
            </a:r>
          </a:p>
          <a:p>
            <a:pPr lvl="1"/>
            <a:r>
              <a:rPr lang="en-US" dirty="0" err="1" smtClean="0"/>
              <a:t>os</a:t>
            </a:r>
            <a:r>
              <a:rPr lang="en-US" dirty="0" smtClean="0"/>
              <a:t>, sys</a:t>
            </a:r>
          </a:p>
          <a:p>
            <a:pPr lvl="1"/>
            <a:r>
              <a:rPr lang="en-US" dirty="0" err="1" smtClean="0"/>
              <a:t>errorLogger</a:t>
            </a:r>
            <a:endParaRPr lang="en-US" dirty="0" smtClean="0"/>
          </a:p>
          <a:p>
            <a:pPr lvl="1"/>
            <a:r>
              <a:rPr lang="en-US" dirty="0" smtClean="0"/>
              <a:t>Shapely</a:t>
            </a:r>
          </a:p>
          <a:p>
            <a:pPr lvl="2"/>
            <a:r>
              <a:rPr lang="en-US" dirty="0" smtClean="0"/>
              <a:t>Spatial analysis for points, lines, and polygons</a:t>
            </a:r>
          </a:p>
          <a:p>
            <a:pPr lvl="2"/>
            <a:r>
              <a:rPr lang="en-US" dirty="0" smtClean="0"/>
              <a:t>Intersections, contains, within, nearby features</a:t>
            </a:r>
          </a:p>
          <a:p>
            <a:pPr lvl="2"/>
            <a:r>
              <a:rPr lang="en-US" dirty="0" err="1" smtClean="0"/>
              <a:t>STRtree</a:t>
            </a:r>
            <a:r>
              <a:rPr lang="en-US" dirty="0" smtClean="0"/>
              <a:t> – “Sort-Tile-Recursive” R-Tree.  Store point geometries in a spatial index for quick spatial analysis.</a:t>
            </a:r>
          </a:p>
          <a:p>
            <a:pPr lvl="1"/>
            <a:r>
              <a:rPr lang="en-US" dirty="0" err="1" smtClean="0"/>
              <a:t>Geopandas</a:t>
            </a:r>
            <a:endParaRPr lang="en-US" dirty="0" smtClean="0"/>
          </a:p>
          <a:p>
            <a:pPr lvl="2"/>
            <a:r>
              <a:rPr lang="en-US" dirty="0" smtClean="0"/>
              <a:t>Create and modify an in-memory table that can be used to update a feature’s attribute table.  This was used to create a new polygon with all its attributes prefilled without having to run an </a:t>
            </a:r>
            <a:r>
              <a:rPr lang="en-US" dirty="0" err="1" smtClean="0"/>
              <a:t>UpdateCursor</a:t>
            </a:r>
            <a:r>
              <a:rPr lang="en-US" dirty="0" smtClean="0"/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645" y="4760352"/>
            <a:ext cx="6972658" cy="123196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2628" y="4960537"/>
            <a:ext cx="6414484" cy="87243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645" y="6027777"/>
            <a:ext cx="5924854" cy="406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748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9645" y="141515"/>
            <a:ext cx="7913329" cy="1320800"/>
          </a:xfrm>
        </p:spPr>
        <p:txBody>
          <a:bodyPr/>
          <a:lstStyle/>
          <a:p>
            <a:r>
              <a:rPr lang="en-US" dirty="0" smtClean="0"/>
              <a:t>Easier way to Start an Edit Session for Versioned Database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662819" y="1355046"/>
            <a:ext cx="7910155" cy="3880773"/>
          </a:xfrm>
        </p:spPr>
        <p:txBody>
          <a:bodyPr/>
          <a:lstStyle/>
          <a:p>
            <a:r>
              <a:rPr lang="en-US" dirty="0" smtClean="0"/>
              <a:t>Directly provide the layer</a:t>
            </a:r>
          </a:p>
          <a:p>
            <a:r>
              <a:rPr lang="en-US" dirty="0" smtClean="0"/>
              <a:t>Create a “Describe” object.  This can be used for any type of feature class, local or enterprise.  </a:t>
            </a:r>
          </a:p>
          <a:p>
            <a:r>
              <a:rPr lang="en-US" dirty="0" smtClean="0"/>
              <a:t>Using Describe can get the database path and check if its versioned.</a:t>
            </a:r>
          </a:p>
          <a:p>
            <a:r>
              <a:rPr lang="en-US" dirty="0" smtClean="0"/>
              <a:t>The Editor is inside a “with” statement to easily handle all the edit operations.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645" y="3514964"/>
            <a:ext cx="10100644" cy="2822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54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Expect?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3425" y="1719944"/>
            <a:ext cx="7927238" cy="4326862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Setting up a python environment that will be used by multiple users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At the same time, it can be used outside of ArcGIS Pro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How is python used at Palm Beach County Water Utilities?  </a:t>
            </a:r>
            <a:r>
              <a:rPr lang="en-US" dirty="0"/>
              <a:t>H</a:t>
            </a:r>
            <a:r>
              <a:rPr lang="en-US" dirty="0" smtClean="0"/>
              <a:t>ow has it helped standardize workflows for adding utility data?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There were some issues with the quality of our data we didn’t know we had, especially with connectivity and spatial relationships.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AI is everywhere, especially in with coding.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How can we use it for coding?  Its not as straight forward as it seems…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Examples of scripts that PBC WUD uses and ones that anybody could use.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4165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4160" y="244929"/>
            <a:ext cx="7913329" cy="720271"/>
          </a:xfrm>
        </p:spPr>
        <p:txBody>
          <a:bodyPr/>
          <a:lstStyle/>
          <a:p>
            <a:r>
              <a:rPr lang="en-US" dirty="0"/>
              <a:t>Python Errors and Resolving Them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4160" y="1126836"/>
            <a:ext cx="7910155" cy="494145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Starting an edit session can sometimes be very frustrating: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smtClean="0"/>
              <a:t>Using the traditional way to start an edit session (</a:t>
            </a:r>
            <a:r>
              <a:rPr lang="en-US" dirty="0" err="1" smtClean="0"/>
              <a:t>e.g</a:t>
            </a:r>
            <a:r>
              <a:rPr lang="en-US" dirty="0" smtClean="0"/>
              <a:t> “</a:t>
            </a:r>
            <a:r>
              <a:rPr lang="en-US" dirty="0" err="1" smtClean="0"/>
              <a:t>edit.startEditing</a:t>
            </a:r>
            <a:r>
              <a:rPr lang="en-US" dirty="0" smtClean="0"/>
              <a:t>”) can be hard to diagnose issues.  For me, it was harder to understand.</a:t>
            </a:r>
            <a:endParaRPr lang="en-US" dirty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Solution: The </a:t>
            </a:r>
            <a:r>
              <a:rPr lang="en-US" dirty="0"/>
              <a:t>workspace that is set in the script is not a Geodatabase.  It is most likely set as a Feature Dataset instead.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Solution:  Save pending edits before running the script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 lvl="2">
              <a:lnSpc>
                <a:spcPct val="150000"/>
              </a:lnSpc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986" y="4161239"/>
            <a:ext cx="9573812" cy="10802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986" y="2378367"/>
            <a:ext cx="4150396" cy="669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71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4160" y="244929"/>
            <a:ext cx="7913329" cy="660400"/>
          </a:xfrm>
        </p:spPr>
        <p:txBody>
          <a:bodyPr/>
          <a:lstStyle/>
          <a:p>
            <a:r>
              <a:rPr lang="en-US" dirty="0"/>
              <a:t>Python Errors and Resolving Them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4160" y="905329"/>
            <a:ext cx="7910155" cy="479901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</a:t>
            </a:r>
            <a:r>
              <a:rPr lang="en-US" dirty="0" smtClean="0"/>
              <a:t>f </a:t>
            </a:r>
            <a:r>
              <a:rPr lang="en-US" dirty="0"/>
              <a:t>parts of your script are not </a:t>
            </a:r>
            <a:r>
              <a:rPr lang="en-US" dirty="0" smtClean="0"/>
              <a:t>addressed, unexpected </a:t>
            </a:r>
            <a:r>
              <a:rPr lang="en-US" dirty="0" smtClean="0"/>
              <a:t>behavior with Pro can start </a:t>
            </a:r>
            <a:r>
              <a:rPr lang="en-US" dirty="0" smtClean="0"/>
              <a:t>happening: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 smtClean="0"/>
              <a:t>Table of Contents or the Ribbon might turn on and off.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Performance might </a:t>
            </a:r>
            <a:r>
              <a:rPr lang="en-US" dirty="0" smtClean="0"/>
              <a:t>degrade.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A </a:t>
            </a:r>
            <a:r>
              <a:rPr lang="en-US" dirty="0"/>
              <a:t>tool might </a:t>
            </a:r>
            <a:r>
              <a:rPr lang="en-US" dirty="0" smtClean="0"/>
              <a:t>work one time and stop working later on.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Error messages </a:t>
            </a:r>
            <a:r>
              <a:rPr lang="en-US" dirty="0"/>
              <a:t>might</a:t>
            </a:r>
            <a:r>
              <a:rPr lang="en-US" dirty="0" smtClean="0"/>
              <a:t> stop being helpful.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Be sure to close cursors, exit scripts, or ‘del stuff’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Some code will persist even after the tool is finished running.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E.g. </a:t>
            </a:r>
            <a:r>
              <a:rPr lang="en-US" dirty="0" err="1" smtClean="0"/>
              <a:t>sys.tracebacklimit</a:t>
            </a:r>
            <a:endParaRPr lang="en-US" dirty="0" smtClean="0"/>
          </a:p>
          <a:p>
            <a:pPr lvl="1">
              <a:lnSpc>
                <a:spcPct val="150000"/>
              </a:lnSpc>
            </a:pP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408536" y="5441443"/>
            <a:ext cx="3171341" cy="580666"/>
            <a:chOff x="5787014" y="5390015"/>
            <a:chExt cx="2409825" cy="38576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87014" y="5632902"/>
              <a:ext cx="2409825" cy="142875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87014" y="5390015"/>
              <a:ext cx="1562100" cy="171450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4972506" y="5441443"/>
            <a:ext cx="3271650" cy="871684"/>
            <a:chOff x="6383914" y="5917911"/>
            <a:chExt cx="2638425" cy="71325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83914" y="5917911"/>
              <a:ext cx="1752600" cy="17145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383914" y="6193011"/>
              <a:ext cx="2638425" cy="4381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00274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4160" y="244929"/>
            <a:ext cx="7913329" cy="714627"/>
          </a:xfrm>
        </p:spPr>
        <p:txBody>
          <a:bodyPr/>
          <a:lstStyle/>
          <a:p>
            <a:r>
              <a:rPr lang="en-US" dirty="0"/>
              <a:t>Python Errors and </a:t>
            </a:r>
            <a:r>
              <a:rPr lang="en-US" dirty="0" smtClean="0"/>
              <a:t>Resolving Them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4160" y="1015920"/>
            <a:ext cx="7910155" cy="395718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If interacting with layers or attributes, the new feature or attributes  will not show right away</a:t>
            </a:r>
            <a:r>
              <a:rPr lang="en-US" dirty="0" smtClean="0"/>
              <a:t>.  Something needs to be done to the layer visually so it can update.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 smtClean="0"/>
              <a:t>Refresh the table, database connection, or </a:t>
            </a:r>
            <a:r>
              <a:rPr lang="en-US" dirty="0" smtClean="0"/>
              <a:t>Pro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 smtClean="0"/>
              <a:t>Add a line of code that refreshes the </a:t>
            </a:r>
            <a:r>
              <a:rPr lang="en-US" dirty="0" err="1" smtClean="0"/>
              <a:t>symbology</a:t>
            </a:r>
            <a:r>
              <a:rPr lang="en-US" dirty="0" smtClean="0"/>
              <a:t> of a layer in the map.  The layer just needs to be in the same map</a:t>
            </a:r>
            <a:r>
              <a:rPr lang="en-US" dirty="0"/>
              <a:t>: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160" y="3704475"/>
            <a:ext cx="8584508" cy="575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71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scripts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631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07067" y="321734"/>
            <a:ext cx="7766936" cy="1646302"/>
          </a:xfrm>
        </p:spPr>
        <p:txBody>
          <a:bodyPr anchor="ctr"/>
          <a:lstStyle/>
          <a:p>
            <a:pPr algn="ctr"/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07067" y="3914429"/>
            <a:ext cx="3612444" cy="1096899"/>
          </a:xfrm>
        </p:spPr>
        <p:txBody>
          <a:bodyPr/>
          <a:lstStyle/>
          <a:p>
            <a:pPr algn="ctr"/>
            <a:r>
              <a:rPr lang="en-US" dirty="0" smtClean="0"/>
              <a:t>Scan to view or download the</a:t>
            </a:r>
          </a:p>
          <a:p>
            <a:pPr algn="ctr"/>
            <a:r>
              <a:rPr lang="en-US" dirty="0" smtClean="0"/>
              <a:t> code examples and other scripts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7785" y="2042350"/>
            <a:ext cx="1491007" cy="149100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126708" y="2464688"/>
            <a:ext cx="26821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Questions?  Suggestions?</a:t>
            </a:r>
          </a:p>
          <a:p>
            <a:endParaRPr lang="en-US" dirty="0"/>
          </a:p>
        </p:txBody>
      </p:sp>
      <p:sp>
        <p:nvSpPr>
          <p:cNvPr id="10" name="Subtitle 4"/>
          <p:cNvSpPr txBox="1">
            <a:spLocks/>
          </p:cNvSpPr>
          <p:nvPr/>
        </p:nvSpPr>
        <p:spPr>
          <a:xfrm>
            <a:off x="5661559" y="3914429"/>
            <a:ext cx="3612444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Evan Myers</a:t>
            </a:r>
          </a:p>
          <a:p>
            <a:pPr algn="ctr"/>
            <a:r>
              <a:rPr lang="en-US" dirty="0" smtClean="0"/>
              <a:t>emyers@pbcwater.com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98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9343"/>
          </a:xfrm>
        </p:spPr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05418"/>
            <a:ext cx="7955037" cy="388077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Python Environment for ArcGIS </a:t>
            </a:r>
            <a:r>
              <a:rPr lang="en-US" dirty="0" smtClean="0"/>
              <a:t>Pro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Good Scripting Practices for Tools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Script Tool Parameters and Validator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Advantages and Disadvantages of using AI for coding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Useful lines of code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Frustrating Python Errors and how to Resolve them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Example scripts and use cases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49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2" y="237446"/>
            <a:ext cx="7913329" cy="1320800"/>
          </a:xfrm>
        </p:spPr>
        <p:txBody>
          <a:bodyPr/>
          <a:lstStyle/>
          <a:p>
            <a:r>
              <a:rPr lang="en-US" dirty="0"/>
              <a:t>Python Environment for ArcGIS Pro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54455" y="2661129"/>
            <a:ext cx="6629741" cy="34355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677332" y="1090856"/>
            <a:ext cx="7957457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 smtClean="0"/>
              <a:t>It’s a good idea to make the clone </a:t>
            </a:r>
            <a:r>
              <a:rPr lang="en-US" dirty="0"/>
              <a:t>and </a:t>
            </a:r>
            <a:r>
              <a:rPr lang="en-US" dirty="0" smtClean="0"/>
              <a:t>a backup on a network drive.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 Any package you install will be seen by anyone using the environment.  No need to go each machine and install individually.</a:t>
            </a:r>
          </a:p>
        </p:txBody>
      </p:sp>
    </p:spTree>
    <p:extLst>
      <p:ext uri="{BB962C8B-B14F-4D97-AF65-F5344CB8AC3E}">
        <p14:creationId xmlns:p14="http://schemas.microsoft.com/office/powerpoint/2010/main" val="32657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Environment for ArcGIS Pro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92729"/>
            <a:ext cx="7910155" cy="434863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Having a python environment in a common location where multiple users can use it has many advantages: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Everyone will have the same Python version and packages</a:t>
            </a:r>
            <a:r>
              <a:rPr lang="en-US" dirty="0"/>
              <a:t>.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/>
              <a:t>Easy to update and </a:t>
            </a:r>
            <a:r>
              <a:rPr lang="en-US" dirty="0" smtClean="0"/>
              <a:t>maintain.  Just select the environment and click update.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Easier to troubleshoot issues with script tools or code.  No need to worry if a package is missing or the wrong version; everyone is using the same environment.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Very simple to set up compared to other methods shown later.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470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up a Python IDE, don’t settle with the Python Window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An IDE, Integrated Development Environment, is a handy way to write code outside of the python interpreter in ArcGIS Pro. 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Easy to organize and visualize code.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Incorporates “IntelliSense” (gives hints as you write)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Can set up multiple Interpreters if bouncing between multiple scripts.  Seamlessly go between different versions of python if needed.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489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Scripting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508" y="1496560"/>
            <a:ext cx="7910155" cy="4300083"/>
          </a:xfrm>
        </p:spPr>
        <p:txBody>
          <a:bodyPr>
            <a:normAutofit/>
          </a:bodyPr>
          <a:lstStyle/>
          <a:p>
            <a:r>
              <a:rPr lang="en-US" dirty="0" smtClean="0"/>
              <a:t>If using a custom package that is only needed for one script, you can add these lines of code: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This adds an additional file path to the </a:t>
            </a:r>
            <a:r>
              <a:rPr lang="en-US" dirty="0" smtClean="0"/>
              <a:t>python system’s environment. </a:t>
            </a:r>
            <a:r>
              <a:rPr lang="en-US" dirty="0"/>
              <a:t>T</a:t>
            </a:r>
            <a:r>
              <a:rPr lang="en-US" dirty="0" smtClean="0"/>
              <a:t>emporarily </a:t>
            </a:r>
            <a:r>
              <a:rPr lang="en-US" dirty="0" smtClean="0"/>
              <a:t>allowing the script to look in another folder for imports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folder of </a:t>
            </a:r>
            <a:r>
              <a:rPr lang="en-US" dirty="0" smtClean="0"/>
              <a:t>packages c</a:t>
            </a:r>
            <a:r>
              <a:rPr lang="en-US" dirty="0" smtClean="0"/>
              <a:t>an </a:t>
            </a:r>
            <a:r>
              <a:rPr lang="en-US" dirty="0" smtClean="0"/>
              <a:t>be difficult to </a:t>
            </a:r>
            <a:r>
              <a:rPr lang="en-US" dirty="0" smtClean="0"/>
              <a:t>maintain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2187304"/>
            <a:ext cx="7913329" cy="13982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810" y="4472489"/>
            <a:ext cx="6620481" cy="65823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338406" y="5264944"/>
            <a:ext cx="31470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(if you didn’t make </a:t>
            </a:r>
            <a:r>
              <a:rPr lang="en-US" dirty="0" smtClean="0"/>
              <a:t>them :P)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366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614" y="76200"/>
            <a:ext cx="7913329" cy="767443"/>
          </a:xfrm>
        </p:spPr>
        <p:txBody>
          <a:bodyPr anchor="t"/>
          <a:lstStyle/>
          <a:p>
            <a:r>
              <a:rPr lang="en-US" dirty="0" smtClean="0"/>
              <a:t>Logging Errors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17" y="793636"/>
            <a:ext cx="8481726" cy="598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448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Scripting Practices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1569157"/>
            <a:ext cx="7910155" cy="4472206"/>
          </a:xfrm>
        </p:spPr>
        <p:txBody>
          <a:bodyPr/>
          <a:lstStyle/>
          <a:p>
            <a:r>
              <a:rPr lang="en-US" dirty="0" smtClean="0"/>
              <a:t>If downloading outside sources to update a local database, put a line of code to check if the source isn’t empty: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Using </a:t>
            </a:r>
            <a:r>
              <a:rPr lang="en-US" dirty="0" err="1" smtClean="0"/>
              <a:t>arcpy.da.UpdateCursor</a:t>
            </a:r>
            <a:r>
              <a:rPr lang="en-US" dirty="0" smtClean="0"/>
              <a:t> can be faster than field calculator.</a:t>
            </a:r>
          </a:p>
          <a:p>
            <a:r>
              <a:rPr lang="en-US" dirty="0" smtClean="0"/>
              <a:t>Use a combination of the </a:t>
            </a:r>
            <a:r>
              <a:rPr lang="en-US" dirty="0" err="1" smtClean="0"/>
              <a:t>UpdateCursor</a:t>
            </a:r>
            <a:r>
              <a:rPr lang="en-US" dirty="0" smtClean="0"/>
              <a:t> and </a:t>
            </a:r>
            <a:r>
              <a:rPr lang="en-US" dirty="0" err="1" smtClean="0"/>
              <a:t>InsertCursor</a:t>
            </a:r>
            <a:r>
              <a:rPr lang="en-US" dirty="0" smtClean="0"/>
              <a:t> to replace joins: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160" y="2337848"/>
            <a:ext cx="7820034" cy="5521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743" y="4084445"/>
            <a:ext cx="9416917" cy="64097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524" y="4861800"/>
            <a:ext cx="8861306" cy="18375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81201" y="4827154"/>
            <a:ext cx="7131896" cy="1965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691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1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2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4.xml><?xml version="1.0" encoding="utf-8"?>
<a:theme xmlns:a="http://schemas.openxmlformats.org/drawingml/2006/main" name="3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5.xml><?xml version="1.0" encoding="utf-8"?>
<a:theme xmlns:a="http://schemas.openxmlformats.org/drawingml/2006/main" name="4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6.xml><?xml version="1.0" encoding="utf-8"?>
<a:theme xmlns:a="http://schemas.openxmlformats.org/drawingml/2006/main" name="5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7.xml><?xml version="1.0" encoding="utf-8"?>
<a:theme xmlns:a="http://schemas.openxmlformats.org/drawingml/2006/main" name="6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8.xml><?xml version="1.0" encoding="utf-8"?>
<a:theme xmlns:a="http://schemas.openxmlformats.org/drawingml/2006/main" name="7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10760</TotalTime>
  <Words>1478</Words>
  <Application>Microsoft Office PowerPoint</Application>
  <PresentationFormat>Widescreen</PresentationFormat>
  <Paragraphs>175</Paragraphs>
  <Slides>24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24</vt:i4>
      </vt:variant>
    </vt:vector>
  </HeadingPairs>
  <TitlesOfParts>
    <vt:vector size="35" baseType="lpstr">
      <vt:lpstr>Calibri</vt:lpstr>
      <vt:lpstr>Trebuchet MS</vt:lpstr>
      <vt:lpstr>Wingdings 3</vt:lpstr>
      <vt:lpstr>Facet</vt:lpstr>
      <vt:lpstr>1_Facet</vt:lpstr>
      <vt:lpstr>2_Facet</vt:lpstr>
      <vt:lpstr>3_Facet</vt:lpstr>
      <vt:lpstr>4_Facet</vt:lpstr>
      <vt:lpstr>5_Facet</vt:lpstr>
      <vt:lpstr>6_Facet</vt:lpstr>
      <vt:lpstr>7_Facet</vt:lpstr>
      <vt:lpstr>Deep Dive Python Scripting in ArcGIS Pro</vt:lpstr>
      <vt:lpstr>What to Expect?</vt:lpstr>
      <vt:lpstr>Topics</vt:lpstr>
      <vt:lpstr>Python Environment for ArcGIS Pro</vt:lpstr>
      <vt:lpstr>Python Environment for ArcGIS Pro</vt:lpstr>
      <vt:lpstr>Set up a Python IDE, don’t settle with the Python Window</vt:lpstr>
      <vt:lpstr>Good Scripting Practices</vt:lpstr>
      <vt:lpstr>Logging Errors</vt:lpstr>
      <vt:lpstr>Good Scripting Practices</vt:lpstr>
      <vt:lpstr>Preparing a script to work with feature layers</vt:lpstr>
      <vt:lpstr>Preparing scripts to work with map layers</vt:lpstr>
      <vt:lpstr>Preparing an ArcGIS Pro Script tool’s Validation</vt:lpstr>
      <vt:lpstr>Advantages of Using AI</vt:lpstr>
      <vt:lpstr>Disadvantages of Using AI</vt:lpstr>
      <vt:lpstr>Disadvantages of Using AI</vt:lpstr>
      <vt:lpstr>AI provides different, sometimes strange, answers for what seems simple</vt:lpstr>
      <vt:lpstr>An AI’s Answer might not be the best when working with Geodatabases</vt:lpstr>
      <vt:lpstr>Useful Lines of Code</vt:lpstr>
      <vt:lpstr>Easier way to Start an Edit Session for Versioned Database</vt:lpstr>
      <vt:lpstr>Python Errors and Resolving Them</vt:lpstr>
      <vt:lpstr>Python Errors and Resolving Them</vt:lpstr>
      <vt:lpstr>Python Errors and Resolving Them</vt:lpstr>
      <vt:lpstr>Example scripts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Dive Python Scripting in ArcGIS Pro</dc:title>
  <dc:creator>Evan Myers</dc:creator>
  <cp:lastModifiedBy>Evan Myers</cp:lastModifiedBy>
  <cp:revision>120</cp:revision>
  <dcterms:created xsi:type="dcterms:W3CDTF">2024-08-07T14:29:13Z</dcterms:created>
  <dcterms:modified xsi:type="dcterms:W3CDTF">2024-08-19T19:23:30Z</dcterms:modified>
</cp:coreProperties>
</file>