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8" r:id="rId5"/>
    <p:sldId id="345" r:id="rId6"/>
    <p:sldId id="344" r:id="rId7"/>
    <p:sldId id="350" r:id="rId8"/>
    <p:sldId id="291" r:id="rId9"/>
    <p:sldId id="342" r:id="rId10"/>
    <p:sldId id="346" r:id="rId11"/>
    <p:sldId id="347" r:id="rId12"/>
    <p:sldId id="348" r:id="rId13"/>
    <p:sldId id="341" r:id="rId14"/>
    <p:sldId id="294" r:id="rId15"/>
    <p:sldId id="338" r:id="rId16"/>
    <p:sldId id="337" r:id="rId17"/>
    <p:sldId id="343" r:id="rId18"/>
    <p:sldId id="339" r:id="rId19"/>
    <p:sldId id="349" r:id="rId20"/>
    <p:sldId id="351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9" autoAdjust="0"/>
    <p:restoredTop sz="85087" autoAdjust="0"/>
  </p:normalViewPr>
  <p:slideViewPr>
    <p:cSldViewPr snapToGrid="0" snapToObjects="1">
      <p:cViewPr varScale="1">
        <p:scale>
          <a:sx n="96" d="100"/>
          <a:sy n="96" d="100"/>
        </p:scale>
        <p:origin x="78" y="96"/>
      </p:cViewPr>
      <p:guideLst/>
    </p:cSldViewPr>
  </p:slideViewPr>
  <p:outlineViewPr>
    <p:cViewPr>
      <p:scale>
        <a:sx n="33" d="100"/>
        <a:sy n="33" d="100"/>
      </p:scale>
      <p:origin x="0" y="-312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931628" cy="184708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7EBA0026-8676-FC4D-B8E3-23D67CC31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56D6AE6-8806-5841-BD04-7C1509FA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6" y="1774217"/>
            <a:ext cx="6948756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F79387AB-96AB-3C45-A320-91F134DB3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389510"/>
            <a:ext cx="7715250" cy="1331865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578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5AAAF-3BA6-4445-BF32-09164447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ABEBFC15-B7A4-FB4F-B562-C691AE531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8D5845-E94B-FC44-882C-248EE3B0A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796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2D2F673-8F81-4982-AA66-35312BF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289198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76838"/>
            <a:ext cx="3600164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279146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66786"/>
            <a:ext cx="3600168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86758"/>
            <a:ext cx="0" cy="425684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99253-B000-1442-A7D2-EB536C15C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FB445FB3-9F03-6E45-A046-D32E1D8AA7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A149722-E418-5049-AB8B-86D90151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942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686758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1686756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2674396"/>
            <a:ext cx="2230029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168675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2674396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4143A-0CC6-6041-BD38-4C994DA8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2A845926-60C8-4F49-ABF0-3DC9E8370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07D8975-2D7E-8541-B9BA-B4ACB2453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177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643188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80285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80285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2958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72958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0557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656311" y="167670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656311" y="2664346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F11BA-BD6E-E14D-A115-587308DBF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B052AD83-662D-804A-9C50-78BD2D9F7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09F774AF-F9D8-314F-ADA4-4C6BF856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261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83F529D-C880-45A0-81D8-FD2CC04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7716440" cy="329184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7716440" cy="754602"/>
          </a:xfr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row text</a:t>
            </a:r>
          </a:p>
          <a:p>
            <a:pPr lvl="0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38019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11376"/>
            <a:ext cx="7716440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44628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80501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93705"/>
            <a:ext cx="7716440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26956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76717-4761-EC4B-BDB1-C130638E5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34AAC5E4-D04D-AA43-9A77-008D2409B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95C6E8E-B090-754E-BB4D-53EC4364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0878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A9A771B-4FFF-4EBF-A07A-0D6292A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9830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21424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54675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20213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83657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16908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3041F-D604-4688-B75A-90D37AFDDB0E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B91F83-8428-4E5A-9C88-17829B687B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62772" y="1688512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B1D581-6D4C-4716-AE96-DBB4F953B95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62773" y="2121764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BA4B0-A083-4A1F-9D3B-A041B59E7C2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62773" y="3223178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DD4A4D-E1FC-4E83-A8AA-A324B6B0E44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62774" y="3656430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8E7D5C-ACCB-47E6-A3F5-6F3F51A0F37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62775" y="4685411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59D9DC4-BB53-4441-9B74-84922B36994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62776" y="5118662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74845D-2BF0-2740-9880-8D2B0EBB2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5AA78D2-879D-BC4F-9774-9CE61C81A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5EBCFD2-248B-A44E-AEE6-8987ECBEC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35829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1EE2C71-E6FD-4A5F-BC00-7290049C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7" y="2120011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2660476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C9698A-599E-4227-BA19-18EFBBF3E0D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5571" y="280360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B470A9-B821-4D01-8FB4-31DF303421A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5573" y="3236853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3691764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507C81-6817-4069-BC84-0CE4705AE16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15574" y="387014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103820-8C7A-497C-BCBA-2CFEB4549C8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15576" y="4303394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CE437-6AD8-4170-8DC8-66894266CE06}"/>
              </a:ext>
            </a:extLst>
          </p:cNvPr>
          <p:cNvCxnSpPr/>
          <p:nvPr userDrawn="1"/>
        </p:nvCxnSpPr>
        <p:spPr>
          <a:xfrm>
            <a:off x="714380" y="478519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02F409-DCF5-4241-BB5E-6E37CC8D351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5573" y="4988550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C426E8-7005-475F-BC32-B5F0BA7A8A4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5574" y="5421802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22804C-AFDD-4E8C-BFDC-31326A2127FA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6342B0E-1F8B-4D4C-ABA7-E43BC2B3F4A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50622" y="1688232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CF3285B-83DB-4917-9F24-EC0C964DE40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50623" y="2121485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88D8B1-0044-4EC5-B4CD-DB1095F378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51817" y="2805075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6100E2-DAE8-4111-AF37-8909AA389FC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51819" y="3238327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B1E9EC-56B4-4514-B189-24BD47F549F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851820" y="3871616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85484E-408B-4771-9259-BAAC2A6E601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851822" y="4304868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E05AF1-1486-45F2-B87D-2AE555B8D1C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851819" y="4990024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2C4B0E5-3C7E-4BC2-AA92-4156C26C91F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851820" y="5423276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80C56-313A-5C4D-A02B-5C10621A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5" name="Picture 34" descr="The University of Iowa">
            <a:extLst>
              <a:ext uri="{FF2B5EF4-FFF2-40B4-BE49-F238E27FC236}">
                <a16:creationId xmlns:a16="http://schemas.microsoft.com/office/drawing/2014/main" id="{2DA8F900-4BB3-134B-A7DE-0A6F63695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5B719EA-A20E-994C-8EEE-69E62E50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68536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947D672-DDE7-4F36-B79C-4245C5D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756430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37816"/>
            <a:ext cx="3600164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FB9F7B-CC85-4936-BE2A-DF6B8BF46018}"/>
              </a:ext>
            </a:extLst>
          </p:cNvPr>
          <p:cNvCxnSpPr/>
          <p:nvPr userDrawn="1"/>
        </p:nvCxnSpPr>
        <p:spPr>
          <a:xfrm>
            <a:off x="711994" y="3790765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FA8ABE-0B6C-4930-94A9-A2BB4166E51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8539" y="4109427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E91DB8-4856-4AED-8362-60627F681EE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18540" y="4590814"/>
            <a:ext cx="3600164" cy="11819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79385"/>
            <a:ext cx="0" cy="42727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746378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27764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6BD4A33-C7CC-4380-A2BB-ECC6C2FB722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29457" y="4099375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CD0BB64-6643-42CE-AFE7-372305F2123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29458" y="4580761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606F0-071A-A842-B316-9BEBD143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70498093-055A-1249-80EE-EB69C10A9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EADFDD-6D39-8041-B44B-CC11D0FD5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4841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2400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310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52" name="Picture Placeholder 50">
            <a:extLst>
              <a:ext uri="{FF2B5EF4-FFF2-40B4-BE49-F238E27FC236}">
                <a16:creationId xmlns:a16="http://schemas.microsoft.com/office/drawing/2014/main" id="{8D984633-F962-1848-A009-619CB82116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1220" y="2469136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DE3AB4-3020-8D45-86B7-592F12CB7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385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E94AD-16D9-BE4C-8C57-CFA6654E1BD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4310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93C0-60B2-3341-9C38-86DF7ACA51D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436853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9B91B-7CDD-284B-99CF-8408146B2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04928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B67D17-F456-FC43-9C41-9344D6EEB0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436853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F6E28A-AB38-A64F-9481-C9F0437BFE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169397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7D2B0-E449-FD45-9789-FC204088E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37472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FE37F4-1DCF-2D40-845F-6C10AC016C2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69397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9F9D999-694A-C64C-9BA8-FF37455DD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000685F-E841-A44D-AC9C-173BD5E3C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  <p:sp>
        <p:nvSpPr>
          <p:cNvPr id="34" name="Picture Placeholder 50">
            <a:extLst>
              <a:ext uri="{FF2B5EF4-FFF2-40B4-BE49-F238E27FC236}">
                <a16:creationId xmlns:a16="http://schemas.microsoft.com/office/drawing/2014/main" id="{F52BFEB6-775B-5540-A1D7-F6E3DDCDB83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73763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50">
            <a:extLst>
              <a:ext uri="{FF2B5EF4-FFF2-40B4-BE49-F238E27FC236}">
                <a16:creationId xmlns:a16="http://schemas.microsoft.com/office/drawing/2014/main" id="{3B2767A3-945C-8A48-8F63-467E5E2A4DD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606307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2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2738-1D29-40DE-AACF-F60CD708E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ADFA24-184F-46B9-B1D0-3FBB044F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16102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C306F30-B3C1-E74C-B18C-7075DB0761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7272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4078664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4078664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4078663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A13C9DCC-5284-6A4A-A857-E196C97A30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E85593F-9DA3-E843-83EA-BB61BA6E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1D17A9-33ED-0C42-9E29-A5641F8C0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9924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69A0A84-E625-844B-BFE2-C1C6287E290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0329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736D78-B363-E54C-9445-910A8845B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3747" y="2265939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E5BD224-C6F0-A44B-8415-008E871A70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760374" y="2552669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5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858000" cy="18432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5" y="1774217"/>
            <a:ext cx="6874669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2BFB147F-9BD6-AA42-8D58-18E266C69A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6484" y="150"/>
            <a:ext cx="2020330" cy="9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B9DD2E6-4011-470E-85A1-9331B2E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4375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7F2CE8-9E91-4C86-99AB-686A9C8104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720638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06D7C8-7D2D-4A80-B5B8-174F5056A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654213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FC2F9F8-450A-4433-BAFC-DCD0001FAF1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660475" y="4073057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78BB7-B3A6-0D4A-A743-C8950F98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4" name="Picture 33" descr="The University of Iowa">
            <a:extLst>
              <a:ext uri="{FF2B5EF4-FFF2-40B4-BE49-F238E27FC236}">
                <a16:creationId xmlns:a16="http://schemas.microsoft.com/office/drawing/2014/main" id="{E6A101F6-A986-EA4C-85FF-846F802DF0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BA4A05F-7745-F24C-BB9F-0EF0456B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94BC38-28A2-BC4E-9A38-652E9790E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78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BEB5B93C-855D-1841-B46E-5C7DC4474C9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169656" y="2531257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8EAE07-826D-E648-AD1B-C375586F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5813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6B4B3321-3FE0-F24B-B46D-CBEB820F0D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05973" y="2546988"/>
            <a:ext cx="806295" cy="79844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3422DB-51E9-564F-9FE0-BE73E0376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87656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2E216002-26D5-D44D-B1E3-F7FFA5933B3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67368" y="2546987"/>
            <a:ext cx="825546" cy="81750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648D4D-6BD9-F24C-955D-9701360F7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961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E602C083-BC5F-514B-8FA9-A814C3E274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086775" y="2525203"/>
            <a:ext cx="825548" cy="81750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8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29AABA-668F-408C-81ED-9A30ED0A4B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1994" y="1684461"/>
            <a:ext cx="2377679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354891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4264538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C3EF38F-8A6A-4B49-A1A2-467E7797A5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1836" y="1677611"/>
            <a:ext cx="2240483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3537679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4253301"/>
            <a:ext cx="2230029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DDD8951C-5A36-4D07-AB7C-0F597B3D79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81" y="1684461"/>
            <a:ext cx="237514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3537679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4253301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AB539-1500-4641-B587-77CADD88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366D8D2D-32DD-794A-9976-853EF6500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934CAC-A1D4-6545-B8FE-B5DAC1E7D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646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21D4365-BAA8-4F76-87AD-1A328301E2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1994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58088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B10E167-B94B-AD40-958C-D9E0F8F9DF4A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2695022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3DF098-BB37-5848-9388-750D29EFC657}"/>
              </a:ext>
            </a:extLst>
          </p:cNvPr>
          <p:cNvSpPr>
            <a:spLocks noGrp="1"/>
          </p:cNvSpPr>
          <p:nvPr userDrawn="1">
            <p:ph idx="24" hasCustomPrompt="1"/>
          </p:nvPr>
        </p:nvSpPr>
        <p:spPr>
          <a:xfrm>
            <a:off x="2722790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E4DEF0-41BC-4548-B7BA-1E5B0231AFFD}"/>
              </a:ext>
            </a:extLst>
          </p:cNvPr>
          <p:cNvSpPr>
            <a:spLocks noGrp="1"/>
          </p:cNvSpPr>
          <p:nvPr userDrawn="1">
            <p:ph idx="25" hasCustomPrompt="1"/>
          </p:nvPr>
        </p:nvSpPr>
        <p:spPr>
          <a:xfrm>
            <a:off x="2722791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1805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64CDDAA-23B4-C842-845C-7640D95F2B65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4678050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EB8CCE3-3756-5947-84B2-DFCA00A013F6}"/>
              </a:ext>
            </a:extLst>
          </p:cNvPr>
          <p:cNvSpPr>
            <a:spLocks noGrp="1"/>
          </p:cNvSpPr>
          <p:nvPr userDrawn="1">
            <p:ph idx="27" hasCustomPrompt="1"/>
          </p:nvPr>
        </p:nvSpPr>
        <p:spPr>
          <a:xfrm>
            <a:off x="4682218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C56F7D-4836-1E4F-BD4C-CB150E12E098}"/>
              </a:ext>
            </a:extLst>
          </p:cNvPr>
          <p:cNvSpPr>
            <a:spLocks noGrp="1"/>
          </p:cNvSpPr>
          <p:nvPr userDrawn="1">
            <p:ph idx="28" hasCustomPrompt="1"/>
          </p:nvPr>
        </p:nvSpPr>
        <p:spPr>
          <a:xfrm>
            <a:off x="4682219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6272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6A5C640-1D0E-4428-AC28-148AE98A7B34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6661077" y="1680693"/>
            <a:ext cx="176202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 userDrawn="1">
            <p:ph idx="15" hasCustomPrompt="1"/>
          </p:nvPr>
        </p:nvSpPr>
        <p:spPr>
          <a:xfrm>
            <a:off x="6656311" y="354891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 userDrawn="1">
            <p:ph idx="16" hasCustomPrompt="1"/>
          </p:nvPr>
        </p:nvSpPr>
        <p:spPr>
          <a:xfrm>
            <a:off x="6656311" y="4230000"/>
            <a:ext cx="1769150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20753-9BFD-2840-9C93-FF72942ED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8" name="Picture 27" descr="The University of Iowa">
            <a:extLst>
              <a:ext uri="{FF2B5EF4-FFF2-40B4-BE49-F238E27FC236}">
                <a16:creationId xmlns:a16="http://schemas.microsoft.com/office/drawing/2014/main" id="{5841833A-DC48-1341-8CED-2C33FF13E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532311-74A6-524D-8B7C-520D61A0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002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0">
            <a:extLst>
              <a:ext uri="{FF2B5EF4-FFF2-40B4-BE49-F238E27FC236}">
                <a16:creationId xmlns:a16="http://schemas.microsoft.com/office/drawing/2014/main" id="{2BA8F287-92C7-4FFD-A7E9-45864F8E9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94" y="498296"/>
            <a:ext cx="3945731" cy="89611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1F03A-71CF-475D-8A3C-99FC106D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404DB8-B6AC-4389-8E6E-A115840D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86758"/>
            <a:ext cx="3943351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8651" y="1"/>
            <a:ext cx="3771900" cy="638951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0F7CB-393D-BF45-B52D-542FDDEFC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0" name="Picture 9" descr="The University of Iowa">
            <a:extLst>
              <a:ext uri="{FF2B5EF4-FFF2-40B4-BE49-F238E27FC236}">
                <a16:creationId xmlns:a16="http://schemas.microsoft.com/office/drawing/2014/main" id="{AEE57422-8581-D940-B95A-28BB5FA8EB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890DD7-288C-3F48-AC5A-4CC0C37D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255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34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1056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426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962386"/>
            <a:ext cx="3949838" cy="3981214"/>
          </a:xfrm>
        </p:spPr>
        <p:txBody>
          <a:bodyPr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chemeClr val="tx2"/>
              </a:buCl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9627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85223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69627" y="3234551"/>
            <a:ext cx="3774374" cy="31638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4DFA0-3257-B044-87EF-16154359E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BF0FB327-46C7-CA4D-9F47-B21B9F7D7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0A57B74-2163-4C4B-BFF2-0F1E68BF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3807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45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24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4" y="494273"/>
            <a:ext cx="7717631" cy="869089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1994" y="13100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11994" y="1570038"/>
            <a:ext cx="7717631" cy="4114800"/>
          </a:xfrm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6D074-0631-F846-A2A3-4A39FEAEF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34AAA98D-AE4C-3B41-A01C-8A57BF732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1FD608-F8D8-AF42-97E8-83F5C7F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276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14770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B9834-3ABC-DD48-8F8B-7C2FACEC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87" y="3087124"/>
            <a:ext cx="2015280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1994" y="4789293"/>
            <a:ext cx="292608" cy="30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435" y="4789292"/>
            <a:ext cx="1719072" cy="300082"/>
          </a:xfrm>
          <a:solidFill>
            <a:schemeClr val="tx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262A30-5EEC-5549-B428-7E5B11A5D7A7}"/>
              </a:ext>
            </a:extLst>
          </p:cNvPr>
          <p:cNvGrpSpPr/>
          <p:nvPr userDrawn="1"/>
        </p:nvGrpSpPr>
        <p:grpSpPr>
          <a:xfrm>
            <a:off x="803454" y="4864147"/>
            <a:ext cx="146304" cy="150373"/>
            <a:chOff x="3057746" y="812006"/>
            <a:chExt cx="173610" cy="183357"/>
          </a:xfrm>
          <a:noFill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99B573-1E8F-3547-9D64-50A2EC630F1F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8F32139-4BAE-F54C-8358-EF5839C5813E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4B1807D8-E6B4-C743-A4EC-22D5E0479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1287" y="-1189"/>
            <a:ext cx="2015279" cy="96327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F85C9B-9D4B-D642-BBFB-CDE025D6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</p:spTree>
    <p:extLst>
      <p:ext uri="{BB962C8B-B14F-4D97-AF65-F5344CB8AC3E}">
        <p14:creationId xmlns:p14="http://schemas.microsoft.com/office/powerpoint/2010/main" val="288363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47420D0-6FF1-9C4A-B953-EA4EEABBA3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03884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68763" y="3105910"/>
            <a:ext cx="2020329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</a:extLst>
          </p:cNvPr>
          <p:cNvSpPr/>
          <p:nvPr userDrawn="1"/>
        </p:nvSpPr>
        <p:spPr>
          <a:xfrm>
            <a:off x="711993" y="4770260"/>
            <a:ext cx="292608" cy="300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7825" y="4770260"/>
            <a:ext cx="1719072" cy="300082"/>
          </a:xfrm>
          <a:solidFill>
            <a:schemeClr val="accent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25728D-FF50-4FF2-AC2E-B13A3D44D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454" y="4845115"/>
            <a:ext cx="146304" cy="150373"/>
            <a:chOff x="3057746" y="812006"/>
            <a:chExt cx="173610" cy="183357"/>
          </a:xfrm>
          <a:noFill/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A6E0DE-15E0-485B-8083-6D1BB965B9B6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4EFEE4-DF1C-4FDF-ABC6-804BF8FA2941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5" name="Picture 14" descr="The University of Iowa">
            <a:extLst>
              <a:ext uri="{FF2B5EF4-FFF2-40B4-BE49-F238E27FC236}">
                <a16:creationId xmlns:a16="http://schemas.microsoft.com/office/drawing/2014/main" id="{6179B039-C5FC-F04C-AB21-BEF980B03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68762" y="-581"/>
            <a:ext cx="2020330" cy="962061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E4C36A-C453-EE4B-A1E5-D1232C36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Insert-&gt;Header and Footer-&gt;Type Customizable Name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378864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OWA Logo with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993FB4-4336-2048-A6A4-FA306EBBE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229810"/>
            <a:ext cx="7886700" cy="1311454"/>
          </a:xfrm>
        </p:spPr>
        <p:txBody>
          <a:bodyPr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1793124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90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WA Log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2595562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7720" cy="2431224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4C79AA-0B96-2A43-86A1-A71A1D4C8E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4"/>
            <a:ext cx="4616795" cy="404721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A7101AB8-54F7-4A4E-9611-F4F2ECFBD1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81555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9BBB92-B5AB-3E46-A519-2A2BBFF13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F49CB936-90E7-D144-B9DC-7CF3F98E2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622"/>
            <a:ext cx="2015279" cy="959656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941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6794" cy="2561760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A797-13D4-A243-B1AE-4498B36D47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5"/>
            <a:ext cx="4616795" cy="393146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84DA5E7-4B71-0543-8E46-EC2A81EAE3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69980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9993354-AA52-D24C-AE6B-C02456C6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D73F5E00-2329-6246-A2BB-7BCD46F83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-1189"/>
            <a:ext cx="2015279" cy="9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1"/>
            <a:ext cx="7715249" cy="759906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2271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21272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2"/>
            <a:ext cx="7715249" cy="759907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9891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8FB54BE8-0526-614C-A06E-8C6258999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509282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17923A-4119-CF48-9F2D-05B0A69EB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4488-0ADE-1843-91C1-1CA37137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746" y="1763547"/>
            <a:ext cx="4186265" cy="618631"/>
          </a:xfrm>
          <a:solidFill>
            <a:schemeClr val="accent1"/>
          </a:solidFill>
        </p:spPr>
        <p:txBody>
          <a:bodyPr wrap="square" lIns="91440" tIns="91440" bIns="0">
            <a:spAutoFit/>
          </a:bodyPr>
          <a:lstStyle>
            <a:lvl1pPr>
              <a:defRPr sz="3800"/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80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070F21D-F194-034E-812B-69D1C6C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13FBC-A4AA-9B4F-8E9B-12CD66001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C1D3A-9762-7F4D-AB5C-A3F0114B6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7" name="Picture 6" descr="The University of Iowa">
            <a:extLst>
              <a:ext uri="{FF2B5EF4-FFF2-40B4-BE49-F238E27FC236}">
                <a16:creationId xmlns:a16="http://schemas.microsoft.com/office/drawing/2014/main" id="{22558F6C-63A6-764A-A42A-B9198FB98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87A145-9C93-2C47-9BAC-3865EAA30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83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E68DE55-0579-EC46-BD52-181870AF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200BB2-D6D1-6642-8F66-9B4F37EC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5C2BC9-7AF3-6D49-8036-36D81872E8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7044-371D-C149-9F72-3D8FBA460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8" name="Picture 7" descr="The University of Iowa">
            <a:extLst>
              <a:ext uri="{FF2B5EF4-FFF2-40B4-BE49-F238E27FC236}">
                <a16:creationId xmlns:a16="http://schemas.microsoft.com/office/drawing/2014/main" id="{CD97EF86-E180-1E4F-8C76-63FC6B251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BD3EF9-AA04-A444-8D91-715DA8AE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7" r:id="rId2"/>
    <p:sldLayoutId id="2147483688" r:id="rId3"/>
    <p:sldLayoutId id="2147483684" r:id="rId4"/>
    <p:sldLayoutId id="2147483663" r:id="rId5"/>
    <p:sldLayoutId id="2147483686" r:id="rId6"/>
    <p:sldLayoutId id="2147483690" r:id="rId7"/>
    <p:sldLayoutId id="2147483682" r:id="rId8"/>
    <p:sldLayoutId id="2147483650" r:id="rId9"/>
    <p:sldLayoutId id="2147483662" r:id="rId10"/>
    <p:sldLayoutId id="2147483670" r:id="rId11"/>
    <p:sldLayoutId id="2147483667" r:id="rId12"/>
    <p:sldLayoutId id="2147483668" r:id="rId13"/>
    <p:sldLayoutId id="2147483675" r:id="rId14"/>
    <p:sldLayoutId id="2147483677" r:id="rId15"/>
    <p:sldLayoutId id="2147483676" r:id="rId16"/>
    <p:sldLayoutId id="2147483672" r:id="rId17"/>
    <p:sldLayoutId id="2147483692" r:id="rId18"/>
    <p:sldLayoutId id="2147483669" r:id="rId19"/>
    <p:sldLayoutId id="2147483671" r:id="rId20"/>
    <p:sldLayoutId id="2147483679" r:id="rId21"/>
    <p:sldLayoutId id="2147483680" r:id="rId22"/>
    <p:sldLayoutId id="2147483654" r:id="rId23"/>
    <p:sldLayoutId id="2147483655" r:id="rId24"/>
    <p:sldLayoutId id="2147483665" r:id="rId25"/>
    <p:sldLayoutId id="2147483664" r:id="rId26"/>
    <p:sldLayoutId id="2147483689" r:id="rId27"/>
    <p:sldLayoutId id="2147483693" r:id="rId28"/>
    <p:sldLayoutId id="2147483691" r:id="rId2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Roboto" panose="02000000000000000000" pitchFamily="2" charset="0"/>
        <a:buChar char="–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‒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12838/" TargetMode="External"/><Relationship Id="rId2" Type="http://schemas.openxmlformats.org/officeDocument/2006/relationships/hyperlink" Target="https://pubmed.ncbi.nlm.nih.gov/29751534/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044" y="2677626"/>
            <a:ext cx="6931628" cy="1847088"/>
          </a:xfrm>
        </p:spPr>
        <p:txBody>
          <a:bodyPr>
            <a:normAutofit/>
          </a:bodyPr>
          <a:lstStyle/>
          <a:p>
            <a:r>
              <a:rPr lang="en-US" dirty="0"/>
              <a:t>ECE:5995 Applied ML</a:t>
            </a:r>
            <a:br>
              <a:rPr lang="en-US" dirty="0"/>
            </a:br>
            <a:r>
              <a:rPr lang="en-US" dirty="0"/>
              <a:t>Air Sensor Project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DA0161C-D166-6E4C-8069-E1FBFE0B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44" y="4709626"/>
            <a:ext cx="7765770" cy="365125"/>
          </a:xfrm>
        </p:spPr>
        <p:txBody>
          <a:bodyPr>
            <a:normAutofit/>
          </a:bodyPr>
          <a:lstStyle/>
          <a:p>
            <a:r>
              <a:rPr lang="en-US" dirty="0"/>
              <a:t>Evan Bradley – Group 7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5EE2B8-026E-D04B-8925-60FA6F76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044" y="5098725"/>
            <a:ext cx="7765770" cy="414991"/>
          </a:xfrm>
        </p:spPr>
        <p:txBody>
          <a:bodyPr/>
          <a:lstStyle/>
          <a:p>
            <a:r>
              <a:rPr lang="en-US" dirty="0"/>
              <a:t>April 8, 2022</a:t>
            </a:r>
          </a:p>
        </p:txBody>
      </p:sp>
    </p:spTree>
    <p:extLst>
      <p:ext uri="{BB962C8B-B14F-4D97-AF65-F5344CB8AC3E}">
        <p14:creationId xmlns:p14="http://schemas.microsoft.com/office/powerpoint/2010/main" val="38925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CBB2-F610-40B4-A124-363EF63E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/>
          <a:lstStyle/>
          <a:p>
            <a:r>
              <a:rPr lang="en-US" dirty="0"/>
              <a:t>Testing / Validation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FCDE-F6D7-41FF-9845-D3893750EB0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>
            <a:normAutofit/>
          </a:bodyPr>
          <a:lstStyle/>
          <a:p>
            <a:r>
              <a:rPr lang="en-US" sz="2000" dirty="0"/>
              <a:t>Using the </a:t>
            </a:r>
            <a:r>
              <a:rPr lang="en-US" sz="2000" dirty="0" err="1"/>
              <a:t>sklearn</a:t>
            </a:r>
            <a:r>
              <a:rPr lang="en-US" sz="2000" dirty="0"/>
              <a:t> </a:t>
            </a:r>
            <a:r>
              <a:rPr lang="en-US" sz="2000" dirty="0" err="1"/>
              <a:t>train_test_split</a:t>
            </a:r>
            <a:r>
              <a:rPr lang="en-US" sz="2000" dirty="0"/>
              <a:t> function the data was first split into test/train data with a split of 80% train, 20% test.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train_test_split</a:t>
            </a:r>
            <a:r>
              <a:rPr lang="en-US" sz="2000" dirty="0"/>
              <a:t> function was then used again on the train data to generate validation data with a split of 80% train, 20% validation</a:t>
            </a:r>
          </a:p>
          <a:p>
            <a:r>
              <a:rPr lang="en-US" sz="2000" dirty="0"/>
              <a:t>Validation data was used to evaluate performance during training, test data was used to evaluate the model after training was </a:t>
            </a:r>
            <a:r>
              <a:rPr lang="en-US" sz="2000" dirty="0" err="1"/>
              <a:t>comlpete</a:t>
            </a:r>
            <a:endParaRPr lang="en-US" sz="2000" dirty="0"/>
          </a:p>
          <a:p>
            <a:r>
              <a:rPr lang="en-US" sz="2000" dirty="0"/>
              <a:t>This resulted in a split of</a:t>
            </a:r>
          </a:p>
          <a:p>
            <a:pPr lvl="1"/>
            <a:r>
              <a:rPr lang="en-US" sz="1600" dirty="0"/>
              <a:t>64% training data</a:t>
            </a:r>
          </a:p>
          <a:p>
            <a:pPr lvl="1"/>
            <a:r>
              <a:rPr lang="en-US" sz="1600" dirty="0"/>
              <a:t>20% testing data</a:t>
            </a:r>
          </a:p>
          <a:p>
            <a:pPr lvl="1"/>
            <a:r>
              <a:rPr lang="en-US" sz="1600" dirty="0"/>
              <a:t>16% validation data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352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64A94-2733-4500-9289-9518C7EA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/>
          <a:p>
            <a:r>
              <a:rPr lang="en-US" dirty="0"/>
              <a:t>RNN Approach</a:t>
            </a:r>
          </a:p>
        </p:txBody>
      </p:sp>
    </p:spTree>
    <p:extLst>
      <p:ext uri="{BB962C8B-B14F-4D97-AF65-F5344CB8AC3E}">
        <p14:creationId xmlns:p14="http://schemas.microsoft.com/office/powerpoint/2010/main" val="335591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897B-2E43-4F3E-8A5E-7016005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8260660" cy="1331865"/>
          </a:xfrm>
        </p:spPr>
        <p:txBody>
          <a:bodyPr/>
          <a:lstStyle/>
          <a:p>
            <a:r>
              <a:rPr lang="en-US" dirty="0"/>
              <a:t>RNN Results – Predicting Temperature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CED14E-8EA5-4F62-B728-852EF877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8" y="2701426"/>
            <a:ext cx="3533775" cy="2447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BA04C-05B9-45AC-8410-8808157C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429" y="2806201"/>
            <a:ext cx="35242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1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64A94-2733-4500-9289-9518C7EA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8101634" cy="1331865"/>
          </a:xfrm>
        </p:spPr>
        <p:txBody>
          <a:bodyPr>
            <a:normAutofit/>
          </a:bodyPr>
          <a:lstStyle/>
          <a:p>
            <a:r>
              <a:rPr lang="en-US" dirty="0"/>
              <a:t>LSTM Approach</a:t>
            </a:r>
          </a:p>
        </p:txBody>
      </p:sp>
    </p:spTree>
    <p:extLst>
      <p:ext uri="{BB962C8B-B14F-4D97-AF65-F5344CB8AC3E}">
        <p14:creationId xmlns:p14="http://schemas.microsoft.com/office/powerpoint/2010/main" val="146769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64A94-2733-4500-9289-9518C7EA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8250721" cy="1331865"/>
          </a:xfrm>
        </p:spPr>
        <p:txBody>
          <a:bodyPr>
            <a:normAutofit/>
          </a:bodyPr>
          <a:lstStyle/>
          <a:p>
            <a:r>
              <a:rPr lang="en-US" dirty="0"/>
              <a:t>LSTM Results – Predicting Temperature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EB9DC9-5AC0-4A34-8D4C-98A08A0E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449693"/>
            <a:ext cx="3581400" cy="2428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C3779E-34B3-4BBB-BDE8-A34F35D1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2638287"/>
            <a:ext cx="34385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64A94-2733-4500-9289-9518C7EA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8181147" cy="1331865"/>
          </a:xfrm>
        </p:spPr>
        <p:txBody>
          <a:bodyPr>
            <a:normAutofit/>
          </a:bodyPr>
          <a:lstStyle/>
          <a:p>
            <a:r>
              <a:rPr lang="en-US" dirty="0"/>
              <a:t>LSTM Results – Predicting Sound Levels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7D1B60-1E95-42BA-B91C-FF872A6A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632574"/>
            <a:ext cx="3495675" cy="2428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21EFA2-7D72-484C-8C25-BDA318DA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2" y="2756399"/>
            <a:ext cx="3524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1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64A94-2733-4500-9289-9518C7EA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8181147" cy="1331865"/>
          </a:xfrm>
        </p:spPr>
        <p:txBody>
          <a:bodyPr>
            <a:normAutofit/>
          </a:bodyPr>
          <a:lstStyle/>
          <a:p>
            <a:r>
              <a:rPr lang="en-US" dirty="0"/>
              <a:t>LSTM Results – Predicting PM10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89492-82BF-450C-9EEA-F473A1A3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2" y="2552972"/>
            <a:ext cx="3552825" cy="2457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DDF0F-7153-4057-820E-C94C7AD1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905" y="2695847"/>
            <a:ext cx="3457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6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F13-9BCE-462D-BAC4-3E8A74D5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0D8F-309C-4E9E-A39D-05E3EC6B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3" y="1962386"/>
            <a:ext cx="7554984" cy="3981214"/>
          </a:xfrm>
        </p:spPr>
        <p:txBody>
          <a:bodyPr/>
          <a:lstStyle/>
          <a:p>
            <a:r>
              <a:rPr lang="en-US" dirty="0"/>
              <a:t>Some features are easier to predict than others </a:t>
            </a:r>
          </a:p>
          <a:p>
            <a:r>
              <a:rPr lang="en-US" dirty="0"/>
              <a:t>More data over a longer time period is necessary</a:t>
            </a:r>
          </a:p>
          <a:p>
            <a:r>
              <a:rPr lang="en-US" dirty="0"/>
              <a:t>Better sound data would help in training</a:t>
            </a:r>
          </a:p>
        </p:txBody>
      </p:sp>
    </p:spTree>
    <p:extLst>
      <p:ext uri="{BB962C8B-B14F-4D97-AF65-F5344CB8AC3E}">
        <p14:creationId xmlns:p14="http://schemas.microsoft.com/office/powerpoint/2010/main" val="340509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848C61-C124-4C49-97C4-0B76F6D2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994" y="3203884"/>
            <a:ext cx="5372488" cy="1160369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23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64A94-2733-4500-9289-9518C7EA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853B9-354A-4F68-BCD2-DAB8430A1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3" y="1962386"/>
            <a:ext cx="4483791" cy="3981214"/>
          </a:xfrm>
        </p:spPr>
        <p:txBody>
          <a:bodyPr>
            <a:normAutofit/>
          </a:bodyPr>
          <a:lstStyle/>
          <a:p>
            <a:r>
              <a:rPr lang="en-US" sz="1600" dirty="0"/>
              <a:t>Exposure to air pollutants and physical agents is the cause for various health risks in many working environments</a:t>
            </a:r>
          </a:p>
          <a:p>
            <a:r>
              <a:rPr lang="en-US" sz="1600" dirty="0"/>
              <a:t>VOCs, Carbon Monoxide, Particulate Matter, Extreme Temperatures and Sound can be harmful to workers</a:t>
            </a:r>
          </a:p>
          <a:p>
            <a:r>
              <a:rPr lang="en-US" sz="1600" dirty="0"/>
              <a:t>A distributed network of environmental monitors to measure airborne hazards in a manufacturing facility has been developed by the GROK lab at the University of Iowa</a:t>
            </a:r>
          </a:p>
          <a:p>
            <a:endParaRPr lang="en-US" sz="1600" dirty="0"/>
          </a:p>
        </p:txBody>
      </p:sp>
      <p:pic>
        <p:nvPicPr>
          <p:cNvPr id="9" name="Picture Placeholder 8" descr="A picture containing smoke, sky, train, outdoor&#10;&#10;Description automatically generated">
            <a:extLst>
              <a:ext uri="{FF2B5EF4-FFF2-40B4-BE49-F238E27FC236}">
                <a16:creationId xmlns:a16="http://schemas.microsoft.com/office/drawing/2014/main" id="{549A1A43-D02B-4EA6-B453-DB5E12309D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429" r="12429"/>
          <a:stretch>
            <a:fillRect/>
          </a:stretch>
        </p:blipFill>
        <p:spPr/>
      </p:pic>
      <p:pic>
        <p:nvPicPr>
          <p:cNvPr id="15" name="Picture Placeholder 14" descr="Icon&#10;&#10;Description automatically generated">
            <a:extLst>
              <a:ext uri="{FF2B5EF4-FFF2-40B4-BE49-F238E27FC236}">
                <a16:creationId xmlns:a16="http://schemas.microsoft.com/office/drawing/2014/main" id="{50497624-44B8-4C54-9DFF-D06669B7F10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0223" r="10223"/>
          <a:stretch>
            <a:fillRect/>
          </a:stretch>
        </p:blipFill>
        <p:spPr/>
      </p:pic>
      <p:pic>
        <p:nvPicPr>
          <p:cNvPr id="19" name="Picture Placeholder 18" descr="A picture containing person, handcart&#10;&#10;Description automatically generated">
            <a:extLst>
              <a:ext uri="{FF2B5EF4-FFF2-40B4-BE49-F238E27FC236}">
                <a16:creationId xmlns:a16="http://schemas.microsoft.com/office/drawing/2014/main" id="{FF8714E9-10CB-4C0C-A958-8D06FB1156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6231" r="62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64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CBB2-F610-40B4-A124-363EF63E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/>
          <a:lstStyle/>
          <a:p>
            <a:r>
              <a:rPr lang="en-US" dirty="0"/>
              <a:t>Issues /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FCDE-F6D7-41FF-9845-D3893750EB0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>
            <a:normAutofit/>
          </a:bodyPr>
          <a:lstStyle/>
          <a:p>
            <a:r>
              <a:rPr lang="en-US" sz="2000" dirty="0"/>
              <a:t>Real deployments of environmental nodes range from 10-150 nodes per factory</a:t>
            </a:r>
          </a:p>
          <a:p>
            <a:r>
              <a:rPr lang="en-US" sz="2000" dirty="0"/>
              <a:t>Reliability issues</a:t>
            </a:r>
            <a:endParaRPr lang="en-US" sz="1600" dirty="0"/>
          </a:p>
          <a:p>
            <a:r>
              <a:rPr lang="en-US" sz="2000" dirty="0"/>
              <a:t>Cutting down on node cost</a:t>
            </a:r>
          </a:p>
          <a:p>
            <a:pPr lvl="1"/>
            <a:r>
              <a:rPr lang="en-US" sz="1600" dirty="0"/>
              <a:t>Remove second microcontroller?</a:t>
            </a:r>
          </a:p>
          <a:p>
            <a:pPr lvl="1"/>
            <a:r>
              <a:rPr lang="en-US" sz="1600" dirty="0"/>
              <a:t>Remove other sensors?</a:t>
            </a:r>
          </a:p>
          <a:p>
            <a:endParaRPr lang="en-US" sz="2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AE8284A-59C2-4B98-BE0B-9DCC6A82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75" y="2753760"/>
            <a:ext cx="37242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CA5-B095-4805-84EB-8659BB6E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0210-475F-466F-A224-0E97E4F4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3" y="1962386"/>
            <a:ext cx="5656609" cy="3981214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“Low-Cost, Distributed Environmental Monitors for Factory Worker Health</a:t>
            </a:r>
            <a:r>
              <a:rPr lang="en-US" sz="2000" dirty="0"/>
              <a:t>” - 2018</a:t>
            </a:r>
          </a:p>
          <a:p>
            <a:r>
              <a:rPr lang="en-US" sz="2000" dirty="0">
                <a:hlinkClick r:id="rId3"/>
              </a:rPr>
              <a:t>“Indoor Air Quality Analysis Using Deep Learning with Sensor Data”</a:t>
            </a:r>
            <a:r>
              <a:rPr lang="en-US" sz="2000" dirty="0"/>
              <a:t> - 2017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0ACAA40-694C-4ACF-AA28-423495A7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618" y="3683726"/>
            <a:ext cx="4804771" cy="25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2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B975-6DEE-435D-BD89-36107362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>
            <a:normAutofit/>
          </a:bodyPr>
          <a:lstStyle/>
          <a:p>
            <a:r>
              <a:rPr lang="en-US" sz="1800" dirty="0"/>
              <a:t>Which feature measurements are necessary?</a:t>
            </a:r>
          </a:p>
          <a:p>
            <a:r>
              <a:rPr lang="en-US" sz="1800" dirty="0"/>
              <a:t>There might be some hidden relationships in the data that is collected, when machines are running many hazard will likely rise synchronously.</a:t>
            </a:r>
          </a:p>
          <a:p>
            <a:r>
              <a:rPr lang="en-US" sz="1800" dirty="0"/>
              <a:t>Could certain sensors be removed, and measurements accurately replaced by output from a deep learning model?</a:t>
            </a:r>
          </a:p>
          <a:p>
            <a:r>
              <a:rPr lang="en-US" sz="1800" dirty="0"/>
              <a:t>Main goals</a:t>
            </a:r>
          </a:p>
          <a:p>
            <a:pPr lvl="1"/>
            <a:r>
              <a:rPr lang="en-US" sz="1800" dirty="0"/>
              <a:t>Using data from past deployments of the air sensor network to train a model to predict sound levels from an input of time, VOC, CO, PM, Temp, and Humidity </a:t>
            </a:r>
          </a:p>
          <a:p>
            <a:pPr lvl="1"/>
            <a:r>
              <a:rPr lang="en-US" sz="1800" dirty="0"/>
              <a:t>Train models using other features as labels to see if other hazards could be predicted using less sensor data as input</a:t>
            </a:r>
          </a:p>
        </p:txBody>
      </p:sp>
    </p:spTree>
    <p:extLst>
      <p:ext uri="{BB962C8B-B14F-4D97-AF65-F5344CB8AC3E}">
        <p14:creationId xmlns:p14="http://schemas.microsoft.com/office/powerpoint/2010/main" val="86486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>
            <a:normAutofit/>
          </a:bodyPr>
          <a:lstStyle/>
          <a:p>
            <a:r>
              <a:rPr lang="en-US" sz="3200" dirty="0"/>
              <a:t>Data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B975-6DEE-435D-BD89-36107362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>
            <a:normAutofit/>
          </a:bodyPr>
          <a:lstStyle/>
          <a:p>
            <a:r>
              <a:rPr lang="en-US" sz="1800" dirty="0"/>
              <a:t>Data available – 462,799 samples from a previous deployment of a network of nodes</a:t>
            </a:r>
          </a:p>
          <a:p>
            <a:r>
              <a:rPr lang="en-US" sz="1800" dirty="0"/>
              <a:t>A sample consists of </a:t>
            </a:r>
          </a:p>
          <a:p>
            <a:pPr lvl="1"/>
            <a:r>
              <a:rPr lang="en-US" sz="1600" dirty="0"/>
              <a:t>Time of sample (Year, Month, Day, Hour, Minute, Second)</a:t>
            </a:r>
          </a:p>
          <a:p>
            <a:pPr lvl="1"/>
            <a:r>
              <a:rPr lang="en-US" sz="1600" dirty="0"/>
              <a:t>VOC measurement</a:t>
            </a:r>
          </a:p>
          <a:p>
            <a:pPr lvl="1"/>
            <a:r>
              <a:rPr lang="en-US" sz="1600" dirty="0"/>
              <a:t>CO2 measurement</a:t>
            </a:r>
          </a:p>
          <a:p>
            <a:pPr lvl="1"/>
            <a:r>
              <a:rPr lang="en-US" sz="1600" dirty="0"/>
              <a:t>Temperature measurement</a:t>
            </a:r>
          </a:p>
          <a:p>
            <a:pPr lvl="1"/>
            <a:r>
              <a:rPr lang="en-US" sz="1600" dirty="0"/>
              <a:t>PM measurement (1, 2.5 and 10)</a:t>
            </a:r>
          </a:p>
          <a:p>
            <a:pPr lvl="1"/>
            <a:r>
              <a:rPr lang="en-US" sz="1600" dirty="0"/>
              <a:t>Sound level measurement</a:t>
            </a:r>
          </a:p>
        </p:txBody>
      </p:sp>
    </p:spTree>
    <p:extLst>
      <p:ext uri="{BB962C8B-B14F-4D97-AF65-F5344CB8AC3E}">
        <p14:creationId xmlns:p14="http://schemas.microsoft.com/office/powerpoint/2010/main" val="334675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>
            <a:normAutofit/>
          </a:bodyPr>
          <a:lstStyle/>
          <a:p>
            <a:r>
              <a:rPr lang="en-US" sz="3200" dirty="0"/>
              <a:t>Creating Features/Labels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B975-6DEE-435D-BD89-36107362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With the goal of making the sample time feature appear cyclical to the model the time sample feature was replaced with a sin transform of the day of the week, hour and minute. </a:t>
            </a:r>
          </a:p>
          <a:p>
            <a:pPr lvl="1"/>
            <a:r>
              <a:rPr lang="en-US" sz="1400" dirty="0"/>
              <a:t>Ex) </a:t>
            </a:r>
            <a:r>
              <a:rPr lang="en-US" sz="1400" dirty="0" err="1"/>
              <a:t>hour_transform</a:t>
            </a:r>
            <a:r>
              <a:rPr lang="en-US" sz="1400" dirty="0"/>
              <a:t> = sin(2</a:t>
            </a:r>
            <a:r>
              <a:rPr lang="el-GR" sz="1400" dirty="0"/>
              <a:t>π</a:t>
            </a:r>
            <a:r>
              <a:rPr lang="en-US" sz="1400" dirty="0"/>
              <a:t>(hour-0)/24)</a:t>
            </a:r>
          </a:p>
          <a:p>
            <a:r>
              <a:rPr lang="en-US" sz="1800" dirty="0" err="1"/>
              <a:t>Sklearn</a:t>
            </a:r>
            <a:r>
              <a:rPr lang="en-US" sz="1800" dirty="0"/>
              <a:t> </a:t>
            </a:r>
            <a:r>
              <a:rPr lang="en-US" sz="1800" dirty="0" err="1"/>
              <a:t>StandardScaler</a:t>
            </a:r>
            <a:r>
              <a:rPr lang="en-US" sz="1800" dirty="0"/>
              <a:t> was used to scale all data</a:t>
            </a:r>
          </a:p>
          <a:p>
            <a:r>
              <a:rPr lang="en-US" sz="1800" dirty="0"/>
              <a:t>Input feature</a:t>
            </a:r>
          </a:p>
          <a:p>
            <a:pPr lvl="1"/>
            <a:r>
              <a:rPr lang="en-US" sz="1600" dirty="0"/>
              <a:t>Sin transform of day of week</a:t>
            </a:r>
          </a:p>
          <a:p>
            <a:pPr lvl="1"/>
            <a:r>
              <a:rPr lang="en-US" sz="1600" dirty="0"/>
              <a:t>Sin transform of hour</a:t>
            </a:r>
          </a:p>
          <a:p>
            <a:pPr lvl="1"/>
            <a:r>
              <a:rPr lang="en-US" sz="1600" dirty="0"/>
              <a:t>Sin transform of minute</a:t>
            </a:r>
          </a:p>
          <a:p>
            <a:pPr lvl="1"/>
            <a:r>
              <a:rPr lang="en-US" sz="1600" dirty="0"/>
              <a:t>PM (1, 2.5, 10)</a:t>
            </a:r>
          </a:p>
          <a:p>
            <a:pPr lvl="1"/>
            <a:r>
              <a:rPr lang="en-US" sz="1600" dirty="0"/>
              <a:t>VOC</a:t>
            </a:r>
          </a:p>
          <a:p>
            <a:pPr lvl="1"/>
            <a:r>
              <a:rPr lang="en-US" sz="1600" dirty="0"/>
              <a:t>Humidity</a:t>
            </a:r>
          </a:p>
          <a:p>
            <a:pPr lvl="1"/>
            <a:r>
              <a:rPr lang="en-US" sz="1600" dirty="0"/>
              <a:t>Temperature</a:t>
            </a:r>
          </a:p>
          <a:p>
            <a:pPr lvl="1"/>
            <a:endParaRPr lang="en-US" sz="16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9A4C7AD-9AC4-4E9E-A5C3-85E6BB905575}"/>
              </a:ext>
            </a:extLst>
          </p:cNvPr>
          <p:cNvSpPr/>
          <p:nvPr/>
        </p:nvSpPr>
        <p:spPr>
          <a:xfrm>
            <a:off x="4104860" y="4532243"/>
            <a:ext cx="1262269" cy="258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7D09D-0195-4620-98D5-2CEED363561A}"/>
              </a:ext>
            </a:extLst>
          </p:cNvPr>
          <p:cNvSpPr txBox="1"/>
          <p:nvPr/>
        </p:nvSpPr>
        <p:spPr>
          <a:xfrm>
            <a:off x="5784575" y="4467494"/>
            <a:ext cx="1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Sound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0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5790-572F-4E04-BFC6-AA053FA2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FDBFD-7A55-457D-AED8-8CA862C8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07" y="1780975"/>
            <a:ext cx="3552825" cy="228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14A45-90E9-43A9-AC68-1DA883ED5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1780975"/>
            <a:ext cx="3552826" cy="2283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4075B-93D9-40E8-927C-73481C90D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4064935"/>
            <a:ext cx="3399065" cy="2238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CF6F16-E176-49A4-84B7-704A0621C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711" y="4096863"/>
            <a:ext cx="3399065" cy="22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3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5790-572F-4E04-BFC6-AA053FA2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80BA4-4060-4BB4-97FC-A767BE93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50" y="1753675"/>
            <a:ext cx="3348581" cy="2232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999FFA-AB3D-4ED6-B355-7E89065DC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53675"/>
            <a:ext cx="3476625" cy="2314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4BF9B7-D00E-4977-AE16-27DFDD13F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06" y="3986062"/>
            <a:ext cx="3277825" cy="2236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B065A0-CA7E-4CF1-8EDE-B6223A1EE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470" y="4068250"/>
            <a:ext cx="3377156" cy="22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0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7FFD54-27B0-415C-8654-D843242BD071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6533</TotalTime>
  <Words>557</Words>
  <Application>Microsoft Office PowerPoint</Application>
  <PresentationFormat>On-screen Show (4:3)</PresentationFormat>
  <Paragraphs>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Roboto</vt:lpstr>
      <vt:lpstr>Roboto Black</vt:lpstr>
      <vt:lpstr>Office Theme</vt:lpstr>
      <vt:lpstr>ECE:5995 Applied ML Air Sensor Project</vt:lpstr>
      <vt:lpstr>Problem Statement</vt:lpstr>
      <vt:lpstr>Issues / Improvements</vt:lpstr>
      <vt:lpstr>Existing Work</vt:lpstr>
      <vt:lpstr>Proposal</vt:lpstr>
      <vt:lpstr>Data Available</vt:lpstr>
      <vt:lpstr>Creating Features/Labels From Data</vt:lpstr>
      <vt:lpstr>Input Data</vt:lpstr>
      <vt:lpstr>Input Data</vt:lpstr>
      <vt:lpstr>Testing / Validation plan</vt:lpstr>
      <vt:lpstr>RNN Approach</vt:lpstr>
      <vt:lpstr>RNN Results – Predicting Temperature</vt:lpstr>
      <vt:lpstr>LSTM Approach</vt:lpstr>
      <vt:lpstr>LSTM Results – Predicting Temperature</vt:lpstr>
      <vt:lpstr>LSTM Results – Predicting Sound Levels</vt:lpstr>
      <vt:lpstr>LSTM Results – Predicting PM10 Levels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Evan Bradley</cp:lastModifiedBy>
  <cp:revision>293</cp:revision>
  <dcterms:created xsi:type="dcterms:W3CDTF">2020-01-21T18:13:39Z</dcterms:created>
  <dcterms:modified xsi:type="dcterms:W3CDTF">2022-04-07T21:50:01Z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