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27" r:id="rId2"/>
    <p:sldId id="596" r:id="rId3"/>
    <p:sldId id="597" r:id="rId4"/>
    <p:sldId id="598" r:id="rId5"/>
    <p:sldId id="599" r:id="rId6"/>
    <p:sldId id="600" r:id="rId7"/>
    <p:sldId id="601" r:id="rId8"/>
    <p:sldId id="693" r:id="rId9"/>
    <p:sldId id="603" r:id="rId10"/>
    <p:sldId id="626" r:id="rId11"/>
    <p:sldId id="605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87" autoAdjust="0"/>
    <p:restoredTop sz="87413" autoAdjust="0"/>
  </p:normalViewPr>
  <p:slideViewPr>
    <p:cSldViewPr>
      <p:cViewPr varScale="1">
        <p:scale>
          <a:sx n="103" d="100"/>
          <a:sy n="103" d="100"/>
        </p:scale>
        <p:origin x="450" y="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bug-tracking-software/" TargetMode="External"/><Relationship Id="rId2" Type="http://schemas.openxmlformats.org/officeDocument/2006/relationships/hyperlink" Target="http://www.bugheav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56608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Scripted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following a script</a:t>
            </a:r>
          </a:p>
          <a:p>
            <a:pPr lvl="2"/>
            <a:r>
              <a:rPr lang="en-CA" dirty="0"/>
              <a:t>Finding a new failure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1 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54EA2-66F9-4A3B-A3CA-6AC810FC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3862991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755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Manual Regression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from the older version in the new version to see if</a:t>
            </a:r>
          </a:p>
          <a:p>
            <a:pPr lvl="2"/>
            <a:r>
              <a:rPr lang="en-CA" dirty="0"/>
              <a:t>You spot a new failure</a:t>
            </a:r>
          </a:p>
          <a:p>
            <a:pPr lvl="2"/>
            <a:r>
              <a:rPr lang="en-CA" dirty="0"/>
              <a:t>Any fault has been fixed</a:t>
            </a:r>
            <a:r>
              <a:rPr lang="en-US" dirty="0"/>
              <a:t> </a:t>
            </a:r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2 vs.</a:t>
            </a:r>
          </a:p>
          <a:p>
            <a:pPr marL="457200" lvl="1" indent="0">
              <a:buNone/>
            </a:pPr>
            <a:r>
              <a:rPr lang="en-US" dirty="0"/>
              <a:t>   Version 1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4000320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266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tracking systems</a:t>
            </a:r>
          </a:p>
          <a:p>
            <a:r>
              <a:rPr lang="en-CA" dirty="0"/>
              <a:t>Exploratory testing</a:t>
            </a:r>
          </a:p>
          <a:p>
            <a:r>
              <a:rPr lang="en-CA" dirty="0"/>
              <a:t>Scripted testing</a:t>
            </a:r>
          </a:p>
          <a:p>
            <a:r>
              <a:rPr lang="en-CA" dirty="0"/>
              <a:t>Manual regression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24827"/>
            <a:ext cx="2890664" cy="21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6980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Reporting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Testers report bugs to programmers</a:t>
            </a:r>
          </a:p>
          <a:p>
            <a:r>
              <a:rPr lang="en-CA" sz="2800" dirty="0"/>
              <a:t>“Problem Report” forms are commonly used</a:t>
            </a:r>
          </a:p>
          <a:p>
            <a:r>
              <a:rPr lang="en-CA" sz="2800" dirty="0"/>
              <a:t>If the report is not clear and understandable, the bug will not get fixed</a:t>
            </a:r>
          </a:p>
          <a:p>
            <a:r>
              <a:rPr lang="en-CA" sz="2800" dirty="0"/>
              <a:t>To write a fully effective report you must:</a:t>
            </a:r>
          </a:p>
          <a:p>
            <a:pPr lvl="1"/>
            <a:r>
              <a:rPr lang="en-CA" sz="2400" dirty="0"/>
              <a:t>Explain how to reproduce the problem</a:t>
            </a:r>
          </a:p>
          <a:p>
            <a:pPr lvl="1"/>
            <a:r>
              <a:rPr lang="en-CA" sz="2400" dirty="0"/>
              <a:t>Analyze the problem so that it can be described with a minimum number of steps</a:t>
            </a:r>
          </a:p>
          <a:p>
            <a:pPr lvl="1"/>
            <a:r>
              <a:rPr lang="en-CA" sz="2400" dirty="0"/>
              <a:t>Write a report that is complete, easy to understand, and non-antagonistic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58266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3676574"/>
          </a:xfrm>
        </p:spPr>
        <p:txBody>
          <a:bodyPr/>
          <a:lstStyle/>
          <a:p>
            <a:r>
              <a:rPr lang="en-CA" dirty="0"/>
              <a:t>Coding error</a:t>
            </a:r>
          </a:p>
          <a:p>
            <a:r>
              <a:rPr lang="en-CA" dirty="0"/>
              <a:t>Design issue</a:t>
            </a:r>
          </a:p>
          <a:p>
            <a:r>
              <a:rPr lang="en-CA" dirty="0"/>
              <a:t>Requirements issue</a:t>
            </a:r>
          </a:p>
          <a:p>
            <a:r>
              <a:rPr lang="en-CA" dirty="0"/>
              <a:t>Documentation / Code mismatch</a:t>
            </a:r>
          </a:p>
          <a:p>
            <a:r>
              <a:rPr lang="en-CA" dirty="0"/>
              <a:t>Specification / Code mismatch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grpSp>
        <p:nvGrpSpPr>
          <p:cNvPr id="8" name="Group 7"/>
          <p:cNvGrpSpPr/>
          <p:nvPr/>
        </p:nvGrpSpPr>
        <p:grpSpPr>
          <a:xfrm>
            <a:off x="2188300" y="5362177"/>
            <a:ext cx="6534223" cy="926232"/>
            <a:chOff x="1134121" y="5237087"/>
            <a:chExt cx="6534223" cy="926232"/>
          </a:xfrm>
        </p:grpSpPr>
        <p:sp>
          <p:nvSpPr>
            <p:cNvPr id="6" name="Rectangle 5"/>
            <p:cNvSpPr/>
            <p:nvPr/>
          </p:nvSpPr>
          <p:spPr>
            <a:xfrm>
              <a:off x="2060353" y="5301208"/>
              <a:ext cx="5607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0" dirty="0">
                  <a:solidFill>
                    <a:srgbClr val="FF0000"/>
                  </a:solidFill>
                </a:rPr>
                <a:t>Catalogue of Common Software Errors</a:t>
              </a:r>
            </a:p>
            <a:p>
              <a:r>
                <a:rPr lang="en-US" b="0" dirty="0">
                  <a:solidFill>
                    <a:srgbClr val="FF0000"/>
                  </a:solidFill>
                </a:rPr>
                <a:t>(in D2L)</a:t>
              </a:r>
              <a:endParaRPr lang="en-CA" b="0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21" y="5237087"/>
              <a:ext cx="926232" cy="9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575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82" y="1408744"/>
            <a:ext cx="8001000" cy="4532312"/>
          </a:xfrm>
        </p:spPr>
        <p:txBody>
          <a:bodyPr/>
          <a:lstStyle/>
          <a:p>
            <a:r>
              <a:rPr lang="en-CA" sz="2800" b="1" dirty="0"/>
              <a:t>Bug Report </a:t>
            </a:r>
            <a:r>
              <a:rPr lang="en-CA" sz="2800" dirty="0"/>
              <a:t>is your main asset </a:t>
            </a:r>
          </a:p>
          <a:p>
            <a:pPr lvl="1"/>
            <a:r>
              <a:rPr lang="en-CA" sz="2400" dirty="0"/>
              <a:t>Bug reports are your </a:t>
            </a:r>
            <a:r>
              <a:rPr lang="en-CA" sz="2400" b="1" dirty="0"/>
              <a:t>primary work product </a:t>
            </a:r>
            <a:r>
              <a:rPr lang="en-CA" sz="2400" dirty="0"/>
              <a:t>as a tester </a:t>
            </a:r>
          </a:p>
          <a:p>
            <a:pPr lvl="1"/>
            <a:r>
              <a:rPr lang="en-CA" sz="2400" dirty="0"/>
              <a:t>This is what people outside of the testing group will notice and remember of your work</a:t>
            </a:r>
          </a:p>
          <a:p>
            <a:pPr lvl="1"/>
            <a:r>
              <a:rPr lang="en-US" sz="2400" dirty="0"/>
              <a:t>A bug report is a tool that you use to sell the programmer on the idea of spending time and energy to fix a bug </a:t>
            </a:r>
            <a:endParaRPr lang="en-CA" sz="2400" dirty="0"/>
          </a:p>
          <a:p>
            <a:r>
              <a:rPr lang="en-CA" sz="2800" dirty="0"/>
              <a:t>A </a:t>
            </a:r>
            <a:r>
              <a:rPr lang="en-CA" sz="2800" b="1" dirty="0"/>
              <a:t>good tester </a:t>
            </a:r>
            <a:r>
              <a:rPr lang="en-CA" sz="2800" dirty="0"/>
              <a:t>is not someone who finds the most bugs or who embarrasses the most programmers</a:t>
            </a:r>
          </a:p>
          <a:p>
            <a:pPr lvl="1"/>
            <a:r>
              <a:rPr lang="en-CA" sz="2400" dirty="0"/>
              <a:t>The best tester is the one </a:t>
            </a:r>
            <a:r>
              <a:rPr lang="en-CA" sz="2400" b="1" dirty="0"/>
              <a:t>who gets the most bugs fixed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4" descr="http://jarboleya.com/wp-content/uploads/2011/10/bug.png">
            <a:extLst>
              <a:ext uri="{FF2B5EF4-FFF2-40B4-BE49-F238E27FC236}">
                <a16:creationId xmlns:a16="http://schemas.microsoft.com/office/drawing/2014/main" id="{DF1F0465-2FFC-4CDA-A184-99D61FDA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1458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internal problem report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C0C9C44-A594-49E9-A386-2CAC764E3FE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3450"/>
            <a:ext cx="7848600" cy="3817938"/>
            <a:chOff x="521" y="1434"/>
            <a:chExt cx="4944" cy="2314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F467F27-1BB1-4000-9915-7CD70497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3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609911E-7D25-4D23-9B10-2E9FFFE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763" cy="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Status :   open/closed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Severity class: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Priority: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Resolution:	Pending		Fixed		Irreproducible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Deferred		As designed	Can</a:t>
              </a:r>
              <a:r>
                <a:rPr lang="en-US" altLang="ja-JP" sz="1800" b="0">
                  <a:latin typeface="Times New Roman"/>
                </a:rPr>
                <a:t>’</a:t>
              </a:r>
              <a:r>
                <a:rPr lang="en-US" altLang="ja-JP" sz="1800" b="0"/>
                <a:t>t be fixed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Withdrawn	Need more info	Disagree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Resolved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Tested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Treated as deferred: Yes  / 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6356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external problem report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CA72C14-8C02-4664-ABAE-2959A04097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7848600" cy="3816350"/>
            <a:chOff x="521" y="1434"/>
            <a:chExt cx="4944" cy="240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8C8F218-4DBF-4B2D-BC57-A8A61495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4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C52EB86-C297-4416-8766-871374D7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34"/>
              <a:ext cx="4763" cy="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no. 					    Date: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Program:			Release:		    Version: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type:	Coding error	Design issue	Suggestion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Documentation	Query		Hardware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summary: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Reproducible:  Yes / No 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and how to reproduce it: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Suggested fix (optional)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Reported by:		(date)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8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Find a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60852" cy="5440720"/>
          </a:xfrm>
        </p:spPr>
        <p:txBody>
          <a:bodyPr/>
          <a:lstStyle/>
          <a:p>
            <a:pPr algn="just"/>
            <a:r>
              <a:rPr lang="en-US" sz="2400" b="0" dirty="0"/>
              <a:t>When you run a test and find a failure, you’re looking at a symptom, not at the underlying fault </a:t>
            </a:r>
          </a:p>
          <a:p>
            <a:pPr algn="just"/>
            <a:r>
              <a:rPr lang="en-US" sz="2400" b="0" dirty="0"/>
              <a:t>You may or may not have found the best example of a failure that can be caused by the underlying fault</a:t>
            </a:r>
          </a:p>
          <a:p>
            <a:pPr algn="just"/>
            <a:r>
              <a:rPr lang="en-US" sz="2400" b="0" dirty="0"/>
              <a:t>Some follow-up work to try to prove that a failure: </a:t>
            </a:r>
          </a:p>
          <a:p>
            <a:pPr lvl="1" algn="just"/>
            <a:r>
              <a:rPr lang="en-US" sz="2000" dirty="0"/>
              <a:t>is more serious than it first appears</a:t>
            </a:r>
          </a:p>
          <a:p>
            <a:pPr lvl="1" algn="just"/>
            <a:r>
              <a:rPr lang="en-US" sz="2000" dirty="0"/>
              <a:t>is more general than it first appears</a:t>
            </a:r>
          </a:p>
          <a:p>
            <a:pPr algn="just"/>
            <a:r>
              <a:rPr lang="en-US" sz="2400" b="0" dirty="0"/>
              <a:t>LOOK FOR FOLLOW-UP ERRORS</a:t>
            </a:r>
          </a:p>
          <a:p>
            <a:pPr lvl="1" algn="just"/>
            <a:r>
              <a:rPr lang="en-US" sz="2000" dirty="0"/>
              <a:t>Follow-up: vary your behavior </a:t>
            </a:r>
          </a:p>
          <a:p>
            <a:pPr lvl="1" algn="just"/>
            <a:r>
              <a:rPr lang="en-US" sz="2000" dirty="0"/>
              <a:t>Follow-up: vary options and settings </a:t>
            </a:r>
          </a:p>
          <a:p>
            <a:pPr algn="just"/>
            <a:r>
              <a:rPr lang="en-US" sz="2400" b="0" dirty="0"/>
              <a:t>IS THIS BUG NEW TO THIS VERSION?</a:t>
            </a:r>
          </a:p>
          <a:p>
            <a:pPr algn="just"/>
            <a:r>
              <a:rPr lang="en-US" sz="2400" b="0" dirty="0"/>
              <a:t>Show it is more general</a:t>
            </a:r>
          </a:p>
        </p:txBody>
      </p:sp>
    </p:spTree>
    <p:extLst>
      <p:ext uri="{BB962C8B-B14F-4D97-AF65-F5344CB8AC3E}">
        <p14:creationId xmlns:p14="http://schemas.microsoft.com/office/powerpoint/2010/main" val="33630275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Tracking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/>
              <a:t>Bugheaven</a:t>
            </a:r>
            <a:r>
              <a:rPr lang="en-CA" sz="2800" dirty="0"/>
              <a:t> (free </a:t>
            </a:r>
            <a:r>
              <a:rPr lang="en-CA" sz="2800"/>
              <a:t>for up to </a:t>
            </a:r>
            <a:r>
              <a:rPr lang="en-CA" sz="2800" dirty="0"/>
              <a:t>5 users only)</a:t>
            </a:r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CA" sz="2800" dirty="0">
                <a:hlinkClick r:id="rId2"/>
              </a:rPr>
              <a:t>http://www.bugheaven.com</a:t>
            </a:r>
            <a:r>
              <a:rPr lang="en-CA" sz="2800" dirty="0"/>
              <a:t> </a:t>
            </a:r>
          </a:p>
          <a:p>
            <a:r>
              <a:rPr lang="en-US" sz="2800" dirty="0"/>
              <a:t>Backlog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3"/>
              </a:rPr>
              <a:t>https://backlog.com/bug-tracking-software/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Or similar repositories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2" descr="http://fromneighbours.com/sites/default/files/picture_speaks/developer_tester.jpg">
            <a:extLst>
              <a:ext uri="{FF2B5EF4-FFF2-40B4-BE49-F238E27FC236}">
                <a16:creationId xmlns:a16="http://schemas.microsoft.com/office/drawing/2014/main" id="{CAFCB7AF-2016-4D7A-8104-2EE97A16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18" y="3717032"/>
            <a:ext cx="3290500" cy="24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8403" y="4589456"/>
            <a:ext cx="36004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Additional useful info ( in D2L):</a:t>
            </a:r>
          </a:p>
          <a:p>
            <a:endParaRPr lang="en-US" sz="1800" b="0" dirty="0"/>
          </a:p>
          <a:p>
            <a:r>
              <a:rPr lang="en-US" sz="1800" b="0" dirty="0"/>
              <a:t>- Sample test case (Excel file)</a:t>
            </a:r>
          </a:p>
          <a:p>
            <a:r>
              <a:rPr lang="en-US" sz="1800" b="0" dirty="0"/>
              <a:t>- Sample test plan</a:t>
            </a:r>
          </a:p>
          <a:p>
            <a:r>
              <a:rPr lang="en-US" sz="1800" b="0" dirty="0"/>
              <a:t>- Common software errors </a:t>
            </a: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216666582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9178</TotalTime>
  <Words>659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1</vt:lpstr>
      <vt:lpstr>Bug Reporting</vt:lpstr>
      <vt:lpstr>What to Report?</vt:lpstr>
      <vt:lpstr>Bug Report</vt:lpstr>
      <vt:lpstr>Problem Report Form /1</vt:lpstr>
      <vt:lpstr>Problem Report Form /2</vt:lpstr>
      <vt:lpstr>When you Find a Failure</vt:lpstr>
      <vt:lpstr>Bug Tracking Systems</vt:lpstr>
      <vt:lpstr>Manual Scripted Testing</vt:lpstr>
      <vt:lpstr>Manual Regression Testing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682</cp:revision>
  <cp:lastPrinted>2000-05-10T02:49:50Z</cp:lastPrinted>
  <dcterms:created xsi:type="dcterms:W3CDTF">1997-04-20T23:51:09Z</dcterms:created>
  <dcterms:modified xsi:type="dcterms:W3CDTF">2020-01-16T21:01:43Z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