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60" r:id="rId1"/>
  </p:sldMasterIdLst>
  <p:notesMasterIdLst>
    <p:notesMasterId r:id="rId19"/>
  </p:notesMasterIdLst>
  <p:sldIdLst>
    <p:sldId id="256" r:id="rId2"/>
    <p:sldId id="258" r:id="rId3"/>
    <p:sldId id="261" r:id="rId4"/>
    <p:sldId id="262" r:id="rId5"/>
    <p:sldId id="277" r:id="rId6"/>
    <p:sldId id="265" r:id="rId7"/>
    <p:sldId id="267" r:id="rId8"/>
    <p:sldId id="268" r:id="rId9"/>
    <p:sldId id="278" r:id="rId10"/>
    <p:sldId id="270" r:id="rId11"/>
    <p:sldId id="266" r:id="rId12"/>
    <p:sldId id="271" r:id="rId13"/>
    <p:sldId id="272" r:id="rId14"/>
    <p:sldId id="275" r:id="rId15"/>
    <p:sldId id="273" r:id="rId16"/>
    <p:sldId id="274" r:id="rId17"/>
    <p:sldId id="279"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393" autoAdjust="0"/>
    <p:restoredTop sz="66893" autoAdjust="0"/>
  </p:normalViewPr>
  <p:slideViewPr>
    <p:cSldViewPr snapToGrid="0">
      <p:cViewPr varScale="1">
        <p:scale>
          <a:sx n="74" d="100"/>
          <a:sy n="74" d="100"/>
        </p:scale>
        <p:origin x="2072"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2503C8-72AA-4CA3-A139-5EA96EF6D22C}" type="datetimeFigureOut">
              <a:rPr lang="zh-TW" altLang="en-US" smtClean="0"/>
              <a:t>2024/3/20</a:t>
            </a:fld>
            <a:endParaRPr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1542DF-362B-46B6-A79C-60D067748C93}" type="slidenum">
              <a:rPr lang="zh-TW" altLang="en-US" smtClean="0"/>
              <a:t>‹#›</a:t>
            </a:fld>
            <a:endParaRPr lang="zh-TW" altLang="en-US"/>
          </a:p>
        </p:txBody>
      </p:sp>
    </p:spTree>
    <p:extLst>
      <p:ext uri="{BB962C8B-B14F-4D97-AF65-F5344CB8AC3E}">
        <p14:creationId xmlns:p14="http://schemas.microsoft.com/office/powerpoint/2010/main" val="31775755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TW" altLang="en-US" dirty="0"/>
              <a:t>劉洋</a:t>
            </a:r>
            <a:r>
              <a:rPr lang="en-US" altLang="zh-TW" dirty="0"/>
              <a:t>, </a:t>
            </a:r>
            <a:r>
              <a:rPr lang="zh-TW" altLang="en-US" dirty="0"/>
              <a:t>劉奇</a:t>
            </a:r>
            <a:r>
              <a:rPr lang="en-US" altLang="zh-TW" dirty="0"/>
              <a:t>, </a:t>
            </a:r>
            <a:r>
              <a:rPr lang="zh-TW" altLang="en-US" dirty="0"/>
              <a:t>趙宏科</a:t>
            </a:r>
            <a:r>
              <a:rPr lang="en-US" altLang="zh-TW" dirty="0"/>
              <a:t>, </a:t>
            </a:r>
            <a:r>
              <a:rPr lang="zh-TW" altLang="en-US" dirty="0"/>
              <a:t>潘政</a:t>
            </a:r>
            <a:r>
              <a:rPr lang="en-US" altLang="zh-TW" dirty="0"/>
              <a:t>, </a:t>
            </a:r>
            <a:r>
              <a:rPr lang="zh-TW" altLang="en-US" dirty="0"/>
              <a:t>劉傳仁</a:t>
            </a:r>
            <a:endParaRPr lang="en-TW" dirty="0"/>
          </a:p>
        </p:txBody>
      </p:sp>
      <p:sp>
        <p:nvSpPr>
          <p:cNvPr id="4" name="Slide Number Placeholder 3"/>
          <p:cNvSpPr>
            <a:spLocks noGrp="1"/>
          </p:cNvSpPr>
          <p:nvPr>
            <p:ph type="sldNum" sz="quarter" idx="5"/>
          </p:nvPr>
        </p:nvSpPr>
        <p:spPr/>
        <p:txBody>
          <a:bodyPr/>
          <a:lstStyle/>
          <a:p>
            <a:fld id="{091542DF-362B-46B6-A79C-60D067748C93}" type="slidenum">
              <a:rPr lang="zh-TW" altLang="en-US" smtClean="0"/>
              <a:t>0</a:t>
            </a:fld>
            <a:endParaRPr lang="zh-TW" altLang="en-US"/>
          </a:p>
        </p:txBody>
      </p:sp>
    </p:spTree>
    <p:extLst>
      <p:ext uri="{BB962C8B-B14F-4D97-AF65-F5344CB8AC3E}">
        <p14:creationId xmlns:p14="http://schemas.microsoft.com/office/powerpoint/2010/main" val="18939338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algn="l">
              <a:buFont typeface="+mj-lt"/>
              <a:buAutoNum type="arabicPeriod"/>
            </a:pPr>
            <a:r>
              <a:rPr lang="zh-TW" altLang="en-US" b="1" i="0" dirty="0">
                <a:solidFill>
                  <a:srgbClr val="ECECEC"/>
                </a:solidFill>
                <a:effectLst/>
                <a:latin typeface="Söhne"/>
              </a:rPr>
              <a:t>總回報率 </a:t>
            </a:r>
            <a:r>
              <a:rPr lang="en-US" altLang="zh-TW" b="1" i="0" dirty="0">
                <a:solidFill>
                  <a:srgbClr val="ECECEC"/>
                </a:solidFill>
                <a:effectLst/>
                <a:latin typeface="Söhne"/>
              </a:rPr>
              <a:t>(Total return rate) Tr</a:t>
            </a:r>
            <a:r>
              <a:rPr lang="en-US" altLang="zh-TW" b="0" i="0" dirty="0">
                <a:solidFill>
                  <a:srgbClr val="ECECEC"/>
                </a:solidFill>
                <a:effectLst/>
                <a:latin typeface="Söhne"/>
              </a:rPr>
              <a:t>:</a:t>
            </a:r>
          </a:p>
          <a:p>
            <a:pPr marL="742950" lvl="1" indent="-285750" algn="l">
              <a:buFont typeface="+mj-lt"/>
              <a:buAutoNum type="arabicPeriod"/>
            </a:pPr>
            <a:r>
              <a:rPr lang="zh-TW" altLang="en-US" b="0" i="0" dirty="0">
                <a:solidFill>
                  <a:srgbClr val="ECECEC"/>
                </a:solidFill>
                <a:effectLst/>
                <a:latin typeface="Söhne"/>
              </a:rPr>
              <a:t>表示期末資產總值 </a:t>
            </a:r>
            <a:r>
              <a:rPr lang="en-US" altLang="zh-TW" b="0" i="1" dirty="0">
                <a:solidFill>
                  <a:srgbClr val="ECECEC"/>
                </a:solidFill>
                <a:effectLst/>
                <a:latin typeface="KaTeX_Math"/>
              </a:rPr>
              <a:t>Pend</a:t>
            </a:r>
            <a:r>
              <a:rPr lang="en-US" altLang="zh-TW" b="0" i="0" dirty="0">
                <a:solidFill>
                  <a:srgbClr val="ECECEC"/>
                </a:solidFill>
                <a:effectLst/>
                <a:latin typeface="KaTeX_Main"/>
              </a:rPr>
              <a:t>​</a:t>
            </a:r>
            <a:r>
              <a:rPr lang="en-US" altLang="zh-TW" b="0" i="0" dirty="0">
                <a:solidFill>
                  <a:srgbClr val="ECECEC"/>
                </a:solidFill>
                <a:effectLst/>
                <a:latin typeface="Söhne"/>
              </a:rPr>
              <a:t> </a:t>
            </a:r>
            <a:r>
              <a:rPr lang="zh-TW" altLang="en-US" b="0" i="0" dirty="0">
                <a:solidFill>
                  <a:srgbClr val="ECECEC"/>
                </a:solidFill>
                <a:effectLst/>
                <a:latin typeface="Söhne"/>
              </a:rPr>
              <a:t>和期初資產總值 </a:t>
            </a:r>
            <a:r>
              <a:rPr lang="en-US" altLang="zh-TW" b="0" i="1" dirty="0" err="1">
                <a:solidFill>
                  <a:srgbClr val="ECECEC"/>
                </a:solidFill>
                <a:effectLst/>
                <a:latin typeface="KaTeX_Math"/>
              </a:rPr>
              <a:t>Pstart</a:t>
            </a:r>
            <a:r>
              <a:rPr lang="en-US" altLang="zh-TW" b="0" i="0" dirty="0">
                <a:solidFill>
                  <a:srgbClr val="ECECEC"/>
                </a:solidFill>
                <a:effectLst/>
                <a:latin typeface="KaTeX_Main"/>
              </a:rPr>
              <a:t>​</a:t>
            </a:r>
            <a:r>
              <a:rPr lang="en-US" altLang="zh-TW" b="0" i="0" dirty="0">
                <a:solidFill>
                  <a:srgbClr val="ECECEC"/>
                </a:solidFill>
                <a:effectLst/>
                <a:latin typeface="Söhne"/>
              </a:rPr>
              <a:t> </a:t>
            </a:r>
            <a:r>
              <a:rPr lang="zh-TW" altLang="en-US" b="0" i="0" dirty="0">
                <a:solidFill>
                  <a:srgbClr val="ECECEC"/>
                </a:solidFill>
                <a:effectLst/>
                <a:latin typeface="Söhne"/>
              </a:rPr>
              <a:t>的差異，與期初資產總值的比例。</a:t>
            </a:r>
          </a:p>
          <a:p>
            <a:pPr marL="742950" lvl="1" indent="-285750" algn="l">
              <a:buFont typeface="+mj-lt"/>
              <a:buAutoNum type="arabicPeriod"/>
            </a:pPr>
            <a:r>
              <a:rPr lang="zh-TW" altLang="en-US" b="0" i="0" dirty="0">
                <a:solidFill>
                  <a:srgbClr val="ECECEC"/>
                </a:solidFill>
                <a:effectLst/>
                <a:latin typeface="Söhne"/>
              </a:rPr>
              <a:t>公式，其中 </a:t>
            </a:r>
            <a:r>
              <a:rPr lang="zh-TW" altLang="en-US" b="0" i="0" dirty="0">
                <a:solidFill>
                  <a:srgbClr val="ECECEC"/>
                </a:solidFill>
                <a:effectLst/>
                <a:latin typeface="KaTeX_Main"/>
              </a:rPr>
              <a:t>�</a:t>
            </a:r>
            <a:r>
              <a:rPr lang="en-US" altLang="zh-TW" b="0" i="1" dirty="0">
                <a:solidFill>
                  <a:srgbClr val="ECECEC"/>
                </a:solidFill>
                <a:effectLst/>
                <a:latin typeface="KaTeX_Math"/>
              </a:rPr>
              <a:t>P</a:t>
            </a:r>
            <a:r>
              <a:rPr lang="en-US" altLang="zh-TW" b="0" i="0" dirty="0">
                <a:solidFill>
                  <a:srgbClr val="ECECEC"/>
                </a:solidFill>
                <a:effectLst/>
                <a:latin typeface="Söhne"/>
              </a:rPr>
              <a:t> </a:t>
            </a:r>
            <a:r>
              <a:rPr lang="zh-TW" altLang="en-US" b="0" i="0" dirty="0">
                <a:solidFill>
                  <a:srgbClr val="ECECEC"/>
                </a:solidFill>
                <a:effectLst/>
                <a:latin typeface="Söhne"/>
              </a:rPr>
              <a:t>包含持倉和現金的總值。</a:t>
            </a:r>
          </a:p>
          <a:p>
            <a:pPr marL="742950" lvl="1" indent="-285750" algn="l">
              <a:buFont typeface="+mj-lt"/>
              <a:buAutoNum type="arabicPeriod"/>
            </a:pPr>
            <a:r>
              <a:rPr lang="zh-TW" altLang="en-US" b="0" i="0" dirty="0">
                <a:solidFill>
                  <a:srgbClr val="ECECEC"/>
                </a:solidFill>
                <a:effectLst/>
                <a:latin typeface="Söhne"/>
              </a:rPr>
              <a:t>這反映了投資期間的總體盈利或虧損情況。</a:t>
            </a:r>
          </a:p>
          <a:p>
            <a:pPr algn="l">
              <a:buFont typeface="+mj-lt"/>
              <a:buAutoNum type="arabicPeriod"/>
            </a:pPr>
            <a:r>
              <a:rPr lang="zh-TW" altLang="en-US" b="1" i="0" dirty="0">
                <a:solidFill>
                  <a:srgbClr val="ECECEC"/>
                </a:solidFill>
                <a:effectLst/>
                <a:latin typeface="Söhne"/>
              </a:rPr>
              <a:t>夏普比率 </a:t>
            </a:r>
            <a:r>
              <a:rPr lang="en-US" altLang="zh-TW" b="1" i="0" dirty="0">
                <a:solidFill>
                  <a:srgbClr val="ECECEC"/>
                </a:solidFill>
                <a:effectLst/>
                <a:latin typeface="Söhne"/>
              </a:rPr>
              <a:t>(Sharpe ratio) Sr</a:t>
            </a:r>
            <a:r>
              <a:rPr lang="en-US" altLang="zh-TW" b="0" i="0" dirty="0">
                <a:solidFill>
                  <a:srgbClr val="ECECEC"/>
                </a:solidFill>
                <a:effectLst/>
                <a:latin typeface="Söhne"/>
              </a:rPr>
              <a:t>:</a:t>
            </a:r>
          </a:p>
          <a:p>
            <a:pPr marL="742950" lvl="1" indent="-285750" algn="l">
              <a:buFont typeface="+mj-lt"/>
              <a:buAutoNum type="arabicPeriod"/>
            </a:pPr>
            <a:r>
              <a:rPr lang="zh-TW" altLang="en-US" b="0" i="0" dirty="0">
                <a:solidFill>
                  <a:srgbClr val="ECECEC"/>
                </a:solidFill>
                <a:effectLst/>
                <a:latin typeface="Söhne"/>
              </a:rPr>
              <a:t>由諾貝爾獎得主夏普 </a:t>
            </a:r>
            <a:r>
              <a:rPr lang="en-US" altLang="zh-TW" b="0" i="0" dirty="0">
                <a:solidFill>
                  <a:srgbClr val="ECECEC"/>
                </a:solidFill>
                <a:effectLst/>
                <a:latin typeface="Söhne"/>
              </a:rPr>
              <a:t>(Sharpe) </a:t>
            </a:r>
            <a:r>
              <a:rPr lang="zh-TW" altLang="en-US" b="0" i="0" dirty="0">
                <a:solidFill>
                  <a:srgbClr val="ECECEC"/>
                </a:solidFill>
                <a:effectLst/>
                <a:latin typeface="Söhne"/>
              </a:rPr>
              <a:t>在 </a:t>
            </a:r>
            <a:r>
              <a:rPr lang="en-US" altLang="zh-TW" b="0" i="0" dirty="0">
                <a:solidFill>
                  <a:srgbClr val="ECECEC"/>
                </a:solidFill>
                <a:effectLst/>
                <a:latin typeface="Söhne"/>
              </a:rPr>
              <a:t>1966 </a:t>
            </a:r>
            <a:r>
              <a:rPr lang="zh-TW" altLang="en-US" b="0" i="0" dirty="0">
                <a:solidFill>
                  <a:srgbClr val="ECECEC"/>
                </a:solidFill>
                <a:effectLst/>
                <a:latin typeface="Söhne"/>
              </a:rPr>
              <a:t>年提出，它是通过预期回报率的平均值减去无风险利率，然后除以回报率的标准偏差来衡量每单位总风险的超额回报。</a:t>
            </a:r>
          </a:p>
          <a:p>
            <a:pPr marL="742950" lvl="1" indent="-285750" algn="l">
              <a:buFont typeface="+mj-lt"/>
              <a:buAutoNum type="arabicPeriod"/>
            </a:pPr>
            <a:r>
              <a:rPr lang="en-US" altLang="zh-TW" b="0" i="1" dirty="0">
                <a:solidFill>
                  <a:srgbClr val="ECECEC"/>
                </a:solidFill>
                <a:effectLst/>
                <a:latin typeface="KaTeX_Math"/>
              </a:rPr>
              <a:t>E</a:t>
            </a:r>
            <a:r>
              <a:rPr lang="en-US" altLang="zh-TW" b="0" i="0" dirty="0">
                <a:solidFill>
                  <a:srgbClr val="ECECEC"/>
                </a:solidFill>
                <a:effectLst/>
                <a:latin typeface="KaTeX_Main"/>
              </a:rPr>
              <a:t>[</a:t>
            </a:r>
            <a:r>
              <a:rPr lang="en-US" altLang="zh-TW" b="0" i="1" dirty="0">
                <a:solidFill>
                  <a:srgbClr val="ECECEC"/>
                </a:solidFill>
                <a:effectLst/>
                <a:latin typeface="KaTeX_Math"/>
              </a:rPr>
              <a:t>r</a:t>
            </a:r>
            <a:r>
              <a:rPr lang="en-US" altLang="zh-TW" b="0" i="0" dirty="0">
                <a:solidFill>
                  <a:srgbClr val="ECECEC"/>
                </a:solidFill>
                <a:effectLst/>
                <a:latin typeface="KaTeX_Main"/>
              </a:rPr>
              <a:t>]</a:t>
            </a:r>
            <a:r>
              <a:rPr lang="en-US" altLang="zh-TW" b="0" i="0" dirty="0">
                <a:solidFill>
                  <a:srgbClr val="ECECEC"/>
                </a:solidFill>
                <a:effectLst/>
                <a:latin typeface="Söhne"/>
              </a:rPr>
              <a:t> </a:t>
            </a:r>
            <a:r>
              <a:rPr lang="zh-TW" altLang="en-US" b="0" i="0" dirty="0">
                <a:solidFill>
                  <a:srgbClr val="ECECEC"/>
                </a:solidFill>
                <a:effectLst/>
                <a:latin typeface="Söhne"/>
              </a:rPr>
              <a:t>是回报率的期望值，</a:t>
            </a:r>
            <a:r>
              <a:rPr lang="el-GR" altLang="zh-TW" b="0" i="1" dirty="0">
                <a:solidFill>
                  <a:srgbClr val="ECECEC"/>
                </a:solidFill>
                <a:effectLst/>
                <a:latin typeface="KaTeX_Math"/>
              </a:rPr>
              <a:t>σ</a:t>
            </a:r>
            <a:r>
              <a:rPr lang="el-GR" altLang="zh-TW" b="0" i="0" dirty="0">
                <a:solidFill>
                  <a:srgbClr val="ECECEC"/>
                </a:solidFill>
                <a:effectLst/>
                <a:latin typeface="KaTeX_Main"/>
              </a:rPr>
              <a:t>[</a:t>
            </a:r>
            <a:r>
              <a:rPr lang="en-US" altLang="zh-TW" b="0" i="1" dirty="0">
                <a:solidFill>
                  <a:srgbClr val="ECECEC"/>
                </a:solidFill>
                <a:effectLst/>
                <a:latin typeface="KaTeX_Math"/>
              </a:rPr>
              <a:t>r</a:t>
            </a:r>
            <a:r>
              <a:rPr lang="en-US" altLang="zh-TW" b="0" i="0" dirty="0">
                <a:solidFill>
                  <a:srgbClr val="ECECEC"/>
                </a:solidFill>
                <a:effectLst/>
                <a:latin typeface="KaTeX_Main"/>
              </a:rPr>
              <a:t>]</a:t>
            </a:r>
            <a:r>
              <a:rPr lang="en-US" altLang="zh-TW" b="0" i="0" dirty="0">
                <a:solidFill>
                  <a:srgbClr val="ECECEC"/>
                </a:solidFill>
                <a:effectLst/>
                <a:latin typeface="Söhne"/>
              </a:rPr>
              <a:t> </a:t>
            </a:r>
            <a:r>
              <a:rPr lang="zh-TW" altLang="en-US" b="0" i="0" dirty="0">
                <a:solidFill>
                  <a:srgbClr val="ECECEC"/>
                </a:solidFill>
                <a:effectLst/>
                <a:latin typeface="Söhne"/>
              </a:rPr>
              <a:t>是回报率的标准差，通常被视为总风险。</a:t>
            </a:r>
          </a:p>
          <a:p>
            <a:pPr marL="742950" lvl="1" indent="-285750" algn="l">
              <a:buFont typeface="+mj-lt"/>
              <a:buAutoNum type="arabicPeriod"/>
            </a:pPr>
            <a:r>
              <a:rPr lang="zh-TW" altLang="en-US" b="0" i="0" dirty="0">
                <a:solidFill>
                  <a:srgbClr val="ECECEC"/>
                </a:solidFill>
                <a:effectLst/>
                <a:latin typeface="Söhne"/>
              </a:rPr>
              <a:t>这个比率能反映出每承受一單位風險所能獲得的超额回報。</a:t>
            </a:r>
          </a:p>
          <a:p>
            <a:pPr algn="l">
              <a:buFont typeface="+mj-lt"/>
              <a:buAutoNum type="arabicPeriod"/>
            </a:pPr>
            <a:r>
              <a:rPr lang="zh-TW" altLang="en-US" b="1" i="0" dirty="0">
                <a:solidFill>
                  <a:srgbClr val="ECECEC"/>
                </a:solidFill>
                <a:effectLst/>
                <a:latin typeface="Söhne"/>
              </a:rPr>
              <a:t>波動率 </a:t>
            </a:r>
            <a:r>
              <a:rPr lang="en-US" altLang="zh-TW" b="1" i="0" dirty="0">
                <a:solidFill>
                  <a:srgbClr val="ECECEC"/>
                </a:solidFill>
                <a:effectLst/>
                <a:latin typeface="Söhne"/>
              </a:rPr>
              <a:t>(Volatility) Vol</a:t>
            </a:r>
            <a:r>
              <a:rPr lang="en-US" altLang="zh-TW" b="0" i="0" dirty="0">
                <a:solidFill>
                  <a:srgbClr val="ECECEC"/>
                </a:solidFill>
                <a:effectLst/>
                <a:latin typeface="Söhne"/>
              </a:rPr>
              <a:t>:</a:t>
            </a:r>
          </a:p>
          <a:p>
            <a:pPr marL="742950" lvl="1" indent="-285750" algn="l">
              <a:buFont typeface="+mj-lt"/>
              <a:buAutoNum type="arabicPeriod"/>
            </a:pPr>
            <a:r>
              <a:rPr lang="zh-TW" altLang="en-US" b="0" i="0" dirty="0">
                <a:solidFill>
                  <a:srgbClr val="ECECEC"/>
                </a:solidFill>
                <a:effectLst/>
                <a:latin typeface="Söhne"/>
              </a:rPr>
              <a:t>用 </a:t>
            </a:r>
            <a:r>
              <a:rPr lang="el-GR" altLang="zh-TW" b="0" i="1" dirty="0">
                <a:solidFill>
                  <a:srgbClr val="ECECEC"/>
                </a:solidFill>
                <a:effectLst/>
                <a:latin typeface="KaTeX_Math"/>
              </a:rPr>
              <a:t>σ</a:t>
            </a:r>
            <a:r>
              <a:rPr lang="el-GR" altLang="zh-TW" b="0" i="0" dirty="0">
                <a:solidFill>
                  <a:srgbClr val="ECECEC"/>
                </a:solidFill>
                <a:effectLst/>
                <a:latin typeface="KaTeX_Main"/>
              </a:rPr>
              <a:t>[</a:t>
            </a:r>
            <a:r>
              <a:rPr lang="en-US" altLang="zh-TW" b="0" i="1" dirty="0">
                <a:solidFill>
                  <a:srgbClr val="ECECEC"/>
                </a:solidFill>
                <a:effectLst/>
                <a:latin typeface="KaTeX_Math"/>
              </a:rPr>
              <a:t>r</a:t>
            </a:r>
            <a:r>
              <a:rPr lang="en-US" altLang="zh-TW" b="0" i="0" dirty="0">
                <a:solidFill>
                  <a:srgbClr val="ECECEC"/>
                </a:solidFill>
                <a:effectLst/>
                <a:latin typeface="KaTeX_Main"/>
              </a:rPr>
              <a:t>]</a:t>
            </a:r>
            <a:r>
              <a:rPr lang="en-US" altLang="zh-TW" b="0" i="0" dirty="0">
                <a:solidFill>
                  <a:srgbClr val="ECECEC"/>
                </a:solidFill>
                <a:effectLst/>
                <a:latin typeface="Söhne"/>
              </a:rPr>
              <a:t> </a:t>
            </a:r>
            <a:r>
              <a:rPr lang="zh-TW" altLang="en-US" b="0" i="0" dirty="0">
                <a:solidFill>
                  <a:srgbClr val="ECECEC"/>
                </a:solidFill>
                <a:effectLst/>
                <a:latin typeface="Söhne"/>
              </a:rPr>
              <a:t>表示，</a:t>
            </a:r>
            <a:r>
              <a:rPr lang="en-US" altLang="zh-TW" b="0" i="1" dirty="0">
                <a:solidFill>
                  <a:srgbClr val="ECECEC"/>
                </a:solidFill>
                <a:effectLst/>
                <a:latin typeface="KaTeX_Math"/>
              </a:rPr>
              <a:t>r</a:t>
            </a:r>
            <a:r>
              <a:rPr lang="en-US" altLang="zh-TW" b="0" i="0" dirty="0">
                <a:solidFill>
                  <a:srgbClr val="ECECEC"/>
                </a:solidFill>
                <a:effectLst/>
                <a:latin typeface="Söhne"/>
              </a:rPr>
              <a:t> </a:t>
            </a:r>
            <a:r>
              <a:rPr lang="zh-TW" altLang="en-US" b="0" i="0" dirty="0">
                <a:solidFill>
                  <a:srgbClr val="ECECEC"/>
                </a:solidFill>
                <a:effectLst/>
                <a:latin typeface="Söhne"/>
              </a:rPr>
              <a:t>表示回报率的历史序列。</a:t>
            </a:r>
          </a:p>
          <a:p>
            <a:pPr marL="742950" lvl="1" indent="-285750" algn="l">
              <a:buFont typeface="+mj-lt"/>
              <a:buAutoNum type="arabicPeriod"/>
            </a:pPr>
            <a:r>
              <a:rPr lang="zh-TW" altLang="en-US" b="0" i="0" dirty="0">
                <a:solidFill>
                  <a:srgbClr val="ECECEC"/>
                </a:solidFill>
                <a:effectLst/>
                <a:latin typeface="Söhne"/>
              </a:rPr>
              <a:t>波動率衡量回报率的不确定性，高波動率意味著回报率的波动大，代表高風險。</a:t>
            </a:r>
          </a:p>
          <a:p>
            <a:pPr algn="l">
              <a:buFont typeface="+mj-lt"/>
              <a:buAutoNum type="arabicPeriod"/>
            </a:pPr>
            <a:r>
              <a:rPr lang="zh-TW" altLang="en-US" b="1" i="0" dirty="0">
                <a:solidFill>
                  <a:srgbClr val="ECECEC"/>
                </a:solidFill>
                <a:effectLst/>
                <a:latin typeface="Söhne"/>
              </a:rPr>
              <a:t>最大回撤 </a:t>
            </a:r>
            <a:r>
              <a:rPr lang="en-US" altLang="zh-TW" b="1" i="0" dirty="0">
                <a:solidFill>
                  <a:srgbClr val="ECECEC"/>
                </a:solidFill>
                <a:effectLst/>
                <a:latin typeface="Söhne"/>
              </a:rPr>
              <a:t>(Maximum Drawdown) </a:t>
            </a:r>
            <a:r>
              <a:rPr lang="en-US" altLang="zh-TW" b="1" i="0" dirty="0" err="1">
                <a:solidFill>
                  <a:srgbClr val="ECECEC"/>
                </a:solidFill>
                <a:effectLst/>
                <a:latin typeface="Söhne"/>
              </a:rPr>
              <a:t>Mdd</a:t>
            </a:r>
            <a:r>
              <a:rPr lang="en-US" altLang="zh-TW" b="0" i="0" dirty="0">
                <a:solidFill>
                  <a:srgbClr val="ECECEC"/>
                </a:solidFill>
                <a:effectLst/>
                <a:latin typeface="Söhne"/>
              </a:rPr>
              <a:t>:</a:t>
            </a:r>
          </a:p>
          <a:p>
            <a:pPr marL="742950" lvl="1" indent="-285750" algn="l">
              <a:buFont typeface="+mj-lt"/>
              <a:buAutoNum type="arabicPeriod"/>
            </a:pPr>
            <a:r>
              <a:rPr lang="zh-TW" altLang="en-US" b="0" i="0" dirty="0">
                <a:solidFill>
                  <a:srgbClr val="ECECEC"/>
                </a:solidFill>
                <a:effectLst/>
                <a:latin typeface="Söhne"/>
              </a:rPr>
              <a:t>由 </a:t>
            </a:r>
            <a:r>
              <a:rPr lang="en-US" altLang="zh-TW" b="0" i="0" dirty="0" err="1">
                <a:solidFill>
                  <a:srgbClr val="ECECEC"/>
                </a:solidFill>
                <a:effectLst/>
                <a:latin typeface="Söhne"/>
              </a:rPr>
              <a:t>Magdon</a:t>
            </a:r>
            <a:r>
              <a:rPr lang="en-US" altLang="zh-TW" b="0" i="0" dirty="0">
                <a:solidFill>
                  <a:srgbClr val="ECECEC"/>
                </a:solidFill>
                <a:effectLst/>
                <a:latin typeface="Söhne"/>
              </a:rPr>
              <a:t>-Ismail </a:t>
            </a:r>
            <a:r>
              <a:rPr lang="zh-TW" altLang="en-US" b="0" i="0" dirty="0">
                <a:solidFill>
                  <a:srgbClr val="ECECEC"/>
                </a:solidFill>
                <a:effectLst/>
                <a:latin typeface="Söhne"/>
              </a:rPr>
              <a:t>和 </a:t>
            </a:r>
            <a:r>
              <a:rPr lang="en-US" altLang="zh-TW" b="0" i="0" dirty="0">
                <a:solidFill>
                  <a:srgbClr val="ECECEC"/>
                </a:solidFill>
                <a:effectLst/>
                <a:latin typeface="Söhne"/>
              </a:rPr>
              <a:t>Atiya </a:t>
            </a:r>
            <a:r>
              <a:rPr lang="zh-TW" altLang="en-US" b="0" i="0" dirty="0">
                <a:solidFill>
                  <a:srgbClr val="ECECEC"/>
                </a:solidFill>
                <a:effectLst/>
                <a:latin typeface="Söhne"/>
              </a:rPr>
              <a:t>在 </a:t>
            </a:r>
            <a:r>
              <a:rPr lang="en-US" altLang="zh-TW" b="0" i="0" dirty="0">
                <a:solidFill>
                  <a:srgbClr val="ECECEC"/>
                </a:solidFill>
                <a:effectLst/>
                <a:latin typeface="Söhne"/>
              </a:rPr>
              <a:t>2004 </a:t>
            </a:r>
            <a:r>
              <a:rPr lang="zh-TW" altLang="en-US" b="0" i="0" dirty="0">
                <a:solidFill>
                  <a:srgbClr val="ECECEC"/>
                </a:solidFill>
                <a:effectLst/>
                <a:latin typeface="Söhne"/>
              </a:rPr>
              <a:t>年提出，它衡量在一段时间内資產價值從峰值下降到谷底的最大比例跌幅。</a:t>
            </a:r>
          </a:p>
          <a:p>
            <a:pPr marL="742950" lvl="1" indent="-285750" algn="l">
              <a:buFont typeface="+mj-lt"/>
              <a:buAutoNum type="arabicPeriod"/>
            </a:pPr>
            <a:r>
              <a:rPr lang="zh-TW" altLang="en-US" b="0" i="0" dirty="0">
                <a:solidFill>
                  <a:srgbClr val="ECECEC"/>
                </a:solidFill>
                <a:effectLst/>
                <a:latin typeface="Söhne"/>
              </a:rPr>
              <a:t>其中 </a:t>
            </a:r>
            <a:r>
              <a:rPr lang="en-US" altLang="zh-TW" b="0" i="1" dirty="0">
                <a:solidFill>
                  <a:srgbClr val="ECECEC"/>
                </a:solidFill>
                <a:effectLst/>
                <a:latin typeface="KaTeX_Math"/>
              </a:rPr>
              <a:t>j</a:t>
            </a:r>
            <a:r>
              <a:rPr lang="en-US" altLang="zh-TW" b="0" i="0" dirty="0">
                <a:solidFill>
                  <a:srgbClr val="ECECEC"/>
                </a:solidFill>
                <a:effectLst/>
                <a:latin typeface="KaTeX_Main"/>
              </a:rPr>
              <a:t>&gt;</a:t>
            </a:r>
            <a:r>
              <a:rPr lang="en-US" altLang="zh-TW" b="0" i="1" dirty="0" err="1">
                <a:solidFill>
                  <a:srgbClr val="ECECEC"/>
                </a:solidFill>
                <a:effectLst/>
                <a:latin typeface="KaTeX_Math"/>
              </a:rPr>
              <a:t>i</a:t>
            </a:r>
            <a:r>
              <a:rPr lang="zh-TW" altLang="en-US" b="0" i="0" dirty="0">
                <a:solidFill>
                  <a:srgbClr val="ECECEC"/>
                </a:solidFill>
                <a:effectLst/>
                <a:latin typeface="Söhne"/>
              </a:rPr>
              <a:t>，</a:t>
            </a:r>
            <a:r>
              <a:rPr lang="en-US" altLang="zh-TW" b="0" i="1" dirty="0">
                <a:solidFill>
                  <a:srgbClr val="ECECEC"/>
                </a:solidFill>
                <a:effectLst/>
                <a:latin typeface="KaTeX_Math"/>
              </a:rPr>
              <a:t>Pi</a:t>
            </a:r>
            <a:r>
              <a:rPr lang="en-US" altLang="zh-TW" b="0" i="0" dirty="0">
                <a:solidFill>
                  <a:srgbClr val="ECECEC"/>
                </a:solidFill>
                <a:effectLst/>
                <a:latin typeface="KaTeX_Main"/>
              </a:rPr>
              <a:t>​</a:t>
            </a:r>
            <a:r>
              <a:rPr lang="en-US" altLang="zh-TW" b="0" i="0" dirty="0">
                <a:solidFill>
                  <a:srgbClr val="ECECEC"/>
                </a:solidFill>
                <a:effectLst/>
                <a:latin typeface="Söhne"/>
              </a:rPr>
              <a:t> </a:t>
            </a:r>
            <a:r>
              <a:rPr lang="zh-TW" altLang="en-US" b="0" i="0" dirty="0">
                <a:solidFill>
                  <a:srgbClr val="ECECEC"/>
                </a:solidFill>
                <a:effectLst/>
                <a:latin typeface="Söhne"/>
              </a:rPr>
              <a:t>和 </a:t>
            </a:r>
            <a:r>
              <a:rPr lang="en-US" altLang="zh-TW" b="0" i="1" dirty="0" err="1">
                <a:solidFill>
                  <a:srgbClr val="ECECEC"/>
                </a:solidFill>
                <a:effectLst/>
                <a:latin typeface="KaTeX_Math"/>
              </a:rPr>
              <a:t>Pj</a:t>
            </a:r>
            <a:r>
              <a:rPr lang="en-US" altLang="zh-TW" b="0" i="0" dirty="0">
                <a:solidFill>
                  <a:srgbClr val="ECECEC"/>
                </a:solidFill>
                <a:effectLst/>
                <a:latin typeface="KaTeX_Main"/>
              </a:rPr>
              <a:t>​</a:t>
            </a:r>
            <a:r>
              <a:rPr lang="en-US" altLang="zh-TW" b="0" i="0" dirty="0">
                <a:solidFill>
                  <a:srgbClr val="ECECEC"/>
                </a:solidFill>
                <a:effectLst/>
                <a:latin typeface="Söhne"/>
              </a:rPr>
              <a:t> </a:t>
            </a:r>
            <a:r>
              <a:rPr lang="zh-TW" altLang="en-US" b="0" i="0" dirty="0">
                <a:solidFill>
                  <a:srgbClr val="ECECEC"/>
                </a:solidFill>
                <a:effectLst/>
                <a:latin typeface="Söhne"/>
              </a:rPr>
              <a:t>分別代表時段 </a:t>
            </a:r>
            <a:r>
              <a:rPr lang="en-US" altLang="zh-TW" b="0" i="1" dirty="0" err="1">
                <a:solidFill>
                  <a:srgbClr val="ECECEC"/>
                </a:solidFill>
                <a:effectLst/>
                <a:latin typeface="KaTeX_Math"/>
              </a:rPr>
              <a:t>i</a:t>
            </a:r>
            <a:r>
              <a:rPr lang="en-US" altLang="zh-TW" b="0" i="0" dirty="0">
                <a:solidFill>
                  <a:srgbClr val="ECECEC"/>
                </a:solidFill>
                <a:effectLst/>
                <a:latin typeface="Söhne"/>
              </a:rPr>
              <a:t> </a:t>
            </a:r>
            <a:r>
              <a:rPr lang="zh-TW" altLang="en-US" b="0" i="0" dirty="0">
                <a:solidFill>
                  <a:srgbClr val="ECECEC"/>
                </a:solidFill>
                <a:effectLst/>
                <a:latin typeface="Söhne"/>
              </a:rPr>
              <a:t>和 </a:t>
            </a:r>
            <a:r>
              <a:rPr lang="en-US" altLang="zh-TW" b="0" i="1" dirty="0">
                <a:solidFill>
                  <a:srgbClr val="ECECEC"/>
                </a:solidFill>
                <a:effectLst/>
                <a:latin typeface="KaTeX_Math"/>
              </a:rPr>
              <a:t>j</a:t>
            </a:r>
            <a:r>
              <a:rPr lang="en-US" altLang="zh-TW" b="0" i="0" dirty="0">
                <a:solidFill>
                  <a:srgbClr val="ECECEC"/>
                </a:solidFill>
                <a:effectLst/>
                <a:latin typeface="Söhne"/>
              </a:rPr>
              <a:t> </a:t>
            </a:r>
            <a:r>
              <a:rPr lang="zh-TW" altLang="en-US" b="0" i="0" dirty="0">
                <a:solidFill>
                  <a:srgbClr val="ECECEC"/>
                </a:solidFill>
                <a:effectLst/>
                <a:latin typeface="Söhne"/>
              </a:rPr>
              <a:t>的資產價值。</a:t>
            </a:r>
          </a:p>
          <a:p>
            <a:pPr marL="742950" lvl="1" indent="-285750" algn="l">
              <a:buFont typeface="+mj-lt"/>
              <a:buAutoNum type="arabicPeriod"/>
            </a:pPr>
            <a:r>
              <a:rPr lang="zh-TW" altLang="en-US" b="0" i="0" dirty="0">
                <a:solidFill>
                  <a:srgbClr val="ECECEC"/>
                </a:solidFill>
                <a:effectLst/>
                <a:latin typeface="Söhne"/>
              </a:rPr>
              <a:t>最大回撤表示投资组合潜在的最大价值损失，用于评估策略的風險程度。</a:t>
            </a:r>
          </a:p>
        </p:txBody>
      </p:sp>
      <p:sp>
        <p:nvSpPr>
          <p:cNvPr id="4" name="投影片編號版面配置區 3"/>
          <p:cNvSpPr>
            <a:spLocks noGrp="1"/>
          </p:cNvSpPr>
          <p:nvPr>
            <p:ph type="sldNum" sz="quarter" idx="5"/>
          </p:nvPr>
        </p:nvSpPr>
        <p:spPr/>
        <p:txBody>
          <a:bodyPr/>
          <a:lstStyle/>
          <a:p>
            <a:fld id="{091542DF-362B-46B6-A79C-60D067748C93}" type="slidenum">
              <a:rPr lang="zh-TW" altLang="en-US" smtClean="0"/>
              <a:t>12</a:t>
            </a:fld>
            <a:endParaRPr lang="zh-TW" altLang="en-US"/>
          </a:p>
        </p:txBody>
      </p:sp>
    </p:spTree>
    <p:extLst>
      <p:ext uri="{BB962C8B-B14F-4D97-AF65-F5344CB8AC3E}">
        <p14:creationId xmlns:p14="http://schemas.microsoft.com/office/powerpoint/2010/main" val="40420878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TW" altLang="en-US" dirty="0"/>
              <a:t>這段文字的內容概述了論文中關於提出的</a:t>
            </a:r>
            <a:r>
              <a:rPr lang="en-US" altLang="zh-TW" dirty="0" err="1"/>
              <a:t>iRDPG</a:t>
            </a:r>
            <a:r>
              <a:rPr lang="zh-TW" altLang="en-US" dirty="0"/>
              <a:t>模型的實驗結果。以下是對這段內容的解釋：</a:t>
            </a:r>
          </a:p>
          <a:p>
            <a:r>
              <a:rPr lang="en-US" altLang="zh-TW" dirty="0"/>
              <a:t>- </a:t>
            </a:r>
            <a:r>
              <a:rPr lang="zh-TW" altLang="en-US" dirty="0"/>
              <a:t>論文作者通過實驗比較了</a:t>
            </a:r>
            <a:r>
              <a:rPr lang="en-US" altLang="zh-TW" dirty="0" err="1"/>
              <a:t>iRDPG</a:t>
            </a:r>
            <a:r>
              <a:rPr lang="zh-TW" altLang="en-US" dirty="0"/>
              <a:t>模型與幾種基線方法，並進行了消融實驗（</a:t>
            </a:r>
            <a:r>
              <a:rPr lang="en-US" altLang="zh-TW" dirty="0"/>
              <a:t>ablation experiments</a:t>
            </a:r>
            <a:r>
              <a:rPr lang="zh-TW" altLang="en-US" dirty="0"/>
              <a:t>）以展示每個模塊的功能，並比較了</a:t>
            </a:r>
            <a:r>
              <a:rPr lang="en-US" altLang="zh-TW" dirty="0" err="1"/>
              <a:t>iRDPG</a:t>
            </a:r>
            <a:r>
              <a:rPr lang="zh-TW" altLang="en-US" dirty="0"/>
              <a:t>和</a:t>
            </a:r>
            <a:r>
              <a:rPr lang="en-US" altLang="zh-TW" dirty="0"/>
              <a:t>Dual Thrust</a:t>
            </a:r>
            <a:r>
              <a:rPr lang="zh-TW" altLang="en-US" dirty="0"/>
              <a:t>策略在不同期貨市場上的泛化能力。</a:t>
            </a:r>
          </a:p>
          <a:p>
            <a:r>
              <a:rPr lang="en-US" altLang="zh-TW" dirty="0"/>
              <a:t>- </a:t>
            </a:r>
            <a:r>
              <a:rPr lang="zh-TW" altLang="en-US" dirty="0"/>
              <a:t>在數據表示（</a:t>
            </a:r>
            <a:r>
              <a:rPr lang="en-US" altLang="zh-TW" dirty="0"/>
              <a:t>Data Representation</a:t>
            </a:r>
            <a:r>
              <a:rPr lang="zh-TW" altLang="en-US" dirty="0"/>
              <a:t>）部分，作者使用了分鐘頻率的</a:t>
            </a:r>
            <a:r>
              <a:rPr lang="en-US" altLang="zh-TW" dirty="0"/>
              <a:t>IF</a:t>
            </a:r>
            <a:r>
              <a:rPr lang="zh-TW" altLang="en-US" dirty="0"/>
              <a:t>期貨數據來進行實驗，比較了</a:t>
            </a:r>
            <a:r>
              <a:rPr lang="en-US" altLang="zh-TW" dirty="0" err="1"/>
              <a:t>iRDPG</a:t>
            </a:r>
            <a:r>
              <a:rPr lang="zh-TW" altLang="en-US" dirty="0"/>
              <a:t>與基線方法的表現，並在表</a:t>
            </a:r>
            <a:r>
              <a:rPr lang="en-US" altLang="zh-TW" dirty="0"/>
              <a:t>1</a:t>
            </a:r>
            <a:r>
              <a:rPr lang="zh-TW" altLang="en-US" dirty="0"/>
              <a:t>中展示了實驗結果。實驗還總結了在圖</a:t>
            </a:r>
            <a:r>
              <a:rPr lang="en-US" altLang="zh-TW" dirty="0"/>
              <a:t>4</a:t>
            </a:r>
            <a:r>
              <a:rPr lang="zh-TW" altLang="en-US" dirty="0"/>
              <a:t>中測試方法的每個交易日的累積回報率。</a:t>
            </a:r>
          </a:p>
          <a:p>
            <a:r>
              <a:rPr lang="en-US" altLang="zh-TW" dirty="0"/>
              <a:t>- </a:t>
            </a:r>
            <a:r>
              <a:rPr lang="zh-TW" altLang="en-US" dirty="0"/>
              <a:t>在表</a:t>
            </a:r>
            <a:r>
              <a:rPr lang="en-US" altLang="zh-TW" dirty="0"/>
              <a:t>1</a:t>
            </a:r>
            <a:r>
              <a:rPr lang="zh-TW" altLang="en-US" dirty="0"/>
              <a:t>中可以看到，</a:t>
            </a:r>
            <a:r>
              <a:rPr lang="en-US" altLang="zh-TW" dirty="0" err="1"/>
              <a:t>iRDPG</a:t>
            </a:r>
            <a:r>
              <a:rPr lang="zh-TW" altLang="en-US" dirty="0"/>
              <a:t>在幾乎所有評價標準上都有最好的表現，而</a:t>
            </a:r>
            <a:r>
              <a:rPr lang="en-US" altLang="zh-TW" dirty="0"/>
              <a:t>DDPG</a:t>
            </a:r>
            <a:r>
              <a:rPr lang="zh-TW" altLang="en-US" dirty="0"/>
              <a:t>表現最差，這表明</a:t>
            </a:r>
            <a:r>
              <a:rPr lang="en-US" altLang="zh-TW" dirty="0"/>
              <a:t>DDPG</a:t>
            </a:r>
            <a:r>
              <a:rPr lang="zh-TW" altLang="en-US" dirty="0"/>
              <a:t>使用前饋神經網絡在表示如此高頻數據方面較弱。</a:t>
            </a:r>
            <a:r>
              <a:rPr lang="en-US" altLang="zh-TW" dirty="0" err="1"/>
              <a:t>iRDPG</a:t>
            </a:r>
            <a:r>
              <a:rPr lang="zh-TW" altLang="en-US" dirty="0"/>
              <a:t>中的</a:t>
            </a:r>
            <a:r>
              <a:rPr lang="en-US" altLang="zh-TW" dirty="0"/>
              <a:t>GRU</a:t>
            </a:r>
            <a:r>
              <a:rPr lang="zh-TW" altLang="en-US" dirty="0"/>
              <a:t>網絡考慮了觀測和動作歷史的循環性。實驗結果證明瞭它能夠過濾市場噪聲並提取出穩健的市場特徵。</a:t>
            </a:r>
          </a:p>
          <a:p>
            <a:r>
              <a:rPr lang="en-US" altLang="zh-TW" dirty="0"/>
              <a:t>- </a:t>
            </a:r>
            <a:r>
              <a:rPr lang="zh-TW" altLang="en-US" dirty="0"/>
              <a:t>與簡單的策略（比如</a:t>
            </a:r>
            <a:r>
              <a:rPr lang="en-US" altLang="zh-TW" dirty="0"/>
              <a:t>Long &amp; Hold</a:t>
            </a:r>
            <a:r>
              <a:rPr lang="zh-TW" altLang="en-US" dirty="0"/>
              <a:t>和</a:t>
            </a:r>
            <a:r>
              <a:rPr lang="en-US" altLang="zh-TW" dirty="0"/>
              <a:t>Short &amp; Hold</a:t>
            </a:r>
            <a:r>
              <a:rPr lang="zh-TW" altLang="en-US" dirty="0"/>
              <a:t>）相比，</a:t>
            </a:r>
            <a:r>
              <a:rPr lang="en-US" altLang="zh-TW" dirty="0" err="1"/>
              <a:t>iRDPG</a:t>
            </a:r>
            <a:r>
              <a:rPr lang="zh-TW" altLang="en-US" dirty="0"/>
              <a:t>取得了顯著的提升（總回報率</a:t>
            </a:r>
            <a:r>
              <a:rPr lang="en-US" altLang="zh-TW" dirty="0"/>
              <a:t>Tr</a:t>
            </a:r>
            <a:r>
              <a:rPr lang="zh-TW" altLang="en-US" dirty="0"/>
              <a:t>為</a:t>
            </a:r>
            <a:r>
              <a:rPr lang="en-US" altLang="zh-TW" dirty="0"/>
              <a:t>38.26%</a:t>
            </a:r>
            <a:r>
              <a:rPr lang="zh-TW" altLang="en-US" dirty="0"/>
              <a:t>，夏普比率</a:t>
            </a:r>
            <a:r>
              <a:rPr lang="en-US" altLang="zh-TW" dirty="0"/>
              <a:t>Sr</a:t>
            </a:r>
            <a:r>
              <a:rPr lang="zh-TW" altLang="en-US" dirty="0"/>
              <a:t>為</a:t>
            </a:r>
            <a:r>
              <a:rPr lang="en-US" altLang="zh-TW" dirty="0"/>
              <a:t>0.842</a:t>
            </a:r>
            <a:r>
              <a:rPr lang="zh-TW" altLang="en-US" dirty="0"/>
              <a:t>）。超出市場表現的這一成績顯示了該模型能夠獲得較高的超額回報率，這始終是量化交易者的目標。這進一步證明瞭交易代理能夠從歷史信息中獲益。</a:t>
            </a:r>
          </a:p>
        </p:txBody>
      </p:sp>
      <p:sp>
        <p:nvSpPr>
          <p:cNvPr id="4" name="Slide Number Placeholder 3"/>
          <p:cNvSpPr>
            <a:spLocks noGrp="1"/>
          </p:cNvSpPr>
          <p:nvPr>
            <p:ph type="sldNum" sz="quarter" idx="5"/>
          </p:nvPr>
        </p:nvSpPr>
        <p:spPr/>
        <p:txBody>
          <a:bodyPr/>
          <a:lstStyle/>
          <a:p>
            <a:fld id="{091542DF-362B-46B6-A79C-60D067748C93}" type="slidenum">
              <a:rPr lang="zh-TW" altLang="en-US" smtClean="0"/>
              <a:t>13</a:t>
            </a:fld>
            <a:endParaRPr lang="zh-TW" altLang="en-US"/>
          </a:p>
        </p:txBody>
      </p:sp>
    </p:spTree>
    <p:extLst>
      <p:ext uri="{BB962C8B-B14F-4D97-AF65-F5344CB8AC3E}">
        <p14:creationId xmlns:p14="http://schemas.microsoft.com/office/powerpoint/2010/main" val="8365153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CN" altLang="en-US" b="1" i="0" dirty="0">
                <a:solidFill>
                  <a:srgbClr val="ECECEC"/>
                </a:solidFill>
                <a:effectLst/>
                <a:latin typeface="Söhne"/>
              </a:rPr>
              <a:t>消融實驗： 我們對</a:t>
            </a:r>
            <a:r>
              <a:rPr lang="en-US" altLang="zh-CN" b="1" i="0" dirty="0">
                <a:solidFill>
                  <a:srgbClr val="ECECEC"/>
                </a:solidFill>
                <a:effectLst/>
                <a:latin typeface="Söhne"/>
              </a:rPr>
              <a:t>IF</a:t>
            </a:r>
            <a:r>
              <a:rPr lang="zh-CN" altLang="en-US" b="1" i="0" dirty="0">
                <a:solidFill>
                  <a:srgbClr val="ECECEC"/>
                </a:solidFill>
                <a:effectLst/>
                <a:latin typeface="Söhne"/>
              </a:rPr>
              <a:t>期貨進行了幾項消融實驗，以展示</a:t>
            </a:r>
            <a:r>
              <a:rPr lang="en-US" altLang="zh-CN" b="1" i="0" dirty="0" err="1">
                <a:solidFill>
                  <a:srgbClr val="ECECEC"/>
                </a:solidFill>
                <a:effectLst/>
                <a:latin typeface="Söhne"/>
              </a:rPr>
              <a:t>iRDPG</a:t>
            </a:r>
            <a:r>
              <a:rPr lang="zh-CN" altLang="en-US" b="1" i="0" dirty="0">
                <a:solidFill>
                  <a:srgbClr val="ECECEC"/>
                </a:solidFill>
                <a:effectLst/>
                <a:latin typeface="Söhne"/>
              </a:rPr>
              <a:t>的每個部分是如何影響最終性能的。我們在表</a:t>
            </a:r>
            <a:r>
              <a:rPr lang="en-US" altLang="zh-CN" b="1" i="0" dirty="0">
                <a:solidFill>
                  <a:srgbClr val="ECECEC"/>
                </a:solidFill>
                <a:effectLst/>
                <a:latin typeface="Söhne"/>
              </a:rPr>
              <a:t>2</a:t>
            </a:r>
            <a:r>
              <a:rPr lang="zh-CN" altLang="en-US" b="1" i="0" dirty="0">
                <a:solidFill>
                  <a:srgbClr val="ECECEC"/>
                </a:solidFill>
                <a:effectLst/>
                <a:latin typeface="Söhne"/>
              </a:rPr>
              <a:t>和圖</a:t>
            </a:r>
            <a:r>
              <a:rPr lang="en-US" altLang="zh-CN" b="1" i="0" dirty="0">
                <a:solidFill>
                  <a:srgbClr val="ECECEC"/>
                </a:solidFill>
                <a:effectLst/>
                <a:latin typeface="Söhne"/>
              </a:rPr>
              <a:t>5</a:t>
            </a:r>
            <a:r>
              <a:rPr lang="zh-CN" altLang="en-US" b="1" i="0" dirty="0">
                <a:solidFill>
                  <a:srgbClr val="ECECEC"/>
                </a:solidFill>
                <a:effectLst/>
                <a:latin typeface="Söhne"/>
              </a:rPr>
              <a:t>中總結了消融實驗的結果。如圖</a:t>
            </a:r>
            <a:r>
              <a:rPr lang="en-US" altLang="zh-CN" b="1" i="0" dirty="0">
                <a:solidFill>
                  <a:srgbClr val="ECECEC"/>
                </a:solidFill>
                <a:effectLst/>
                <a:latin typeface="Söhne"/>
              </a:rPr>
              <a:t>5</a:t>
            </a:r>
            <a:r>
              <a:rPr lang="zh-CN" altLang="en-US" b="1" i="0" dirty="0">
                <a:solidFill>
                  <a:srgbClr val="ECECEC"/>
                </a:solidFill>
                <a:effectLst/>
                <a:latin typeface="Söhne"/>
              </a:rPr>
              <a:t>所示，</a:t>
            </a:r>
            <a:r>
              <a:rPr lang="en-US" altLang="zh-CN" b="1" i="0" dirty="0" err="1">
                <a:solidFill>
                  <a:srgbClr val="ECECEC"/>
                </a:solidFill>
                <a:effectLst/>
                <a:latin typeface="Söhne"/>
              </a:rPr>
              <a:t>iRDPG</a:t>
            </a:r>
            <a:r>
              <a:rPr lang="zh-CN" altLang="en-US" b="1" i="0" dirty="0">
                <a:solidFill>
                  <a:srgbClr val="ECECEC"/>
                </a:solidFill>
                <a:effectLst/>
                <a:latin typeface="Söhne"/>
              </a:rPr>
              <a:t>的累積收益率曲線在幾乎所有測試期間都高於其他變體。在表</a:t>
            </a:r>
            <a:r>
              <a:rPr lang="en-US" altLang="zh-CN" b="1" i="0" dirty="0">
                <a:solidFill>
                  <a:srgbClr val="ECECEC"/>
                </a:solidFill>
                <a:effectLst/>
                <a:latin typeface="Söhne"/>
              </a:rPr>
              <a:t>2</a:t>
            </a:r>
            <a:r>
              <a:rPr lang="zh-CN" altLang="en-US" b="1" i="0" dirty="0">
                <a:solidFill>
                  <a:srgbClr val="ECECEC"/>
                </a:solidFill>
                <a:effectLst/>
                <a:latin typeface="Söhne"/>
              </a:rPr>
              <a:t>中，有三個</a:t>
            </a:r>
            <a:r>
              <a:rPr lang="en-US" altLang="zh-CN" b="1" i="0" dirty="0" err="1">
                <a:solidFill>
                  <a:srgbClr val="ECECEC"/>
                </a:solidFill>
                <a:effectLst/>
                <a:latin typeface="Söhne"/>
              </a:rPr>
              <a:t>iRDPG</a:t>
            </a:r>
            <a:r>
              <a:rPr lang="zh-CN" altLang="en-US" b="1" i="0" dirty="0">
                <a:solidFill>
                  <a:srgbClr val="ECECEC"/>
                </a:solidFill>
                <a:effectLst/>
                <a:latin typeface="Söhne"/>
              </a:rPr>
              <a:t>的變體，每個變體都去掉了一個組件。具體來說，</a:t>
            </a:r>
            <a:r>
              <a:rPr lang="en-US" altLang="zh-CN" b="1" i="0" dirty="0">
                <a:solidFill>
                  <a:srgbClr val="ECECEC"/>
                </a:solidFill>
                <a:effectLst/>
                <a:latin typeface="Söhne"/>
              </a:rPr>
              <a:t>RDPG</a:t>
            </a:r>
            <a:r>
              <a:rPr lang="zh-CN" altLang="en-US" b="1" i="0" dirty="0">
                <a:solidFill>
                  <a:srgbClr val="ECECEC"/>
                </a:solidFill>
                <a:effectLst/>
                <a:latin typeface="Söhne"/>
              </a:rPr>
              <a:t>指的是只有</a:t>
            </a:r>
            <a:r>
              <a:rPr lang="en-US" altLang="zh-CN" b="1" i="0" dirty="0">
                <a:solidFill>
                  <a:srgbClr val="ECECEC"/>
                </a:solidFill>
                <a:effectLst/>
                <a:latin typeface="Söhne"/>
              </a:rPr>
              <a:t>GRU</a:t>
            </a:r>
            <a:r>
              <a:rPr lang="zh-CN" altLang="en-US" b="1" i="0" dirty="0">
                <a:solidFill>
                  <a:srgbClr val="ECECEC"/>
                </a:solidFill>
                <a:effectLst/>
                <a:latin typeface="Söhne"/>
              </a:rPr>
              <a:t>神經網絡的</a:t>
            </a:r>
            <a:r>
              <a:rPr lang="en-US" altLang="zh-CN" b="1" i="0" dirty="0" err="1">
                <a:solidFill>
                  <a:srgbClr val="ECECEC"/>
                </a:solidFill>
                <a:effectLst/>
                <a:latin typeface="Söhne"/>
              </a:rPr>
              <a:t>iRDPG</a:t>
            </a:r>
            <a:r>
              <a:rPr lang="zh-CN" altLang="en-US" b="1" i="0" dirty="0">
                <a:solidFill>
                  <a:srgbClr val="ECECEC"/>
                </a:solidFill>
                <a:effectLst/>
                <a:latin typeface="Söhne"/>
              </a:rPr>
              <a:t>；</a:t>
            </a:r>
            <a:r>
              <a:rPr lang="en-US" altLang="zh-CN" b="1" i="0" dirty="0">
                <a:solidFill>
                  <a:srgbClr val="ECECEC"/>
                </a:solidFill>
                <a:effectLst/>
                <a:latin typeface="Söhne"/>
              </a:rPr>
              <a:t>RDPG-DB</a:t>
            </a:r>
            <a:r>
              <a:rPr lang="zh-CN" altLang="en-US" b="1" i="0" dirty="0">
                <a:solidFill>
                  <a:srgbClr val="ECECEC"/>
                </a:solidFill>
                <a:effectLst/>
                <a:latin typeface="Söhne"/>
              </a:rPr>
              <a:t>指的是加入了演示緩衝區模塊的</a:t>
            </a:r>
            <a:r>
              <a:rPr lang="en-US" altLang="zh-CN" b="1" i="0" dirty="0">
                <a:solidFill>
                  <a:srgbClr val="ECECEC"/>
                </a:solidFill>
                <a:effectLst/>
                <a:latin typeface="Söhne"/>
              </a:rPr>
              <a:t>RDPG</a:t>
            </a:r>
            <a:r>
              <a:rPr lang="zh-CN" altLang="en-US" b="1" i="0" dirty="0">
                <a:solidFill>
                  <a:srgbClr val="ECECEC"/>
                </a:solidFill>
                <a:effectLst/>
                <a:latin typeface="Söhne"/>
              </a:rPr>
              <a:t>，而</a:t>
            </a:r>
            <a:r>
              <a:rPr lang="en-US" altLang="zh-CN" b="1" i="0" dirty="0">
                <a:solidFill>
                  <a:srgbClr val="ECECEC"/>
                </a:solidFill>
                <a:effectLst/>
                <a:latin typeface="Söhne"/>
              </a:rPr>
              <a:t>RDPG-BC</a:t>
            </a:r>
            <a:r>
              <a:rPr lang="zh-CN" altLang="en-US" b="1" i="0" dirty="0">
                <a:solidFill>
                  <a:srgbClr val="ECECEC"/>
                </a:solidFill>
                <a:effectLst/>
                <a:latin typeface="Söhne"/>
              </a:rPr>
              <a:t>指的是加入了行為克隆模塊的</a:t>
            </a:r>
            <a:r>
              <a:rPr lang="en-US" altLang="zh-CN" b="1" i="0" dirty="0">
                <a:solidFill>
                  <a:srgbClr val="ECECEC"/>
                </a:solidFill>
                <a:effectLst/>
                <a:latin typeface="Söhne"/>
              </a:rPr>
              <a:t>RDPG</a:t>
            </a:r>
            <a:r>
              <a:rPr lang="zh-CN" altLang="en-US" b="1" i="0" dirty="0">
                <a:solidFill>
                  <a:srgbClr val="ECECEC"/>
                </a:solidFill>
                <a:effectLst/>
                <a:latin typeface="Söhne"/>
              </a:rPr>
              <a:t>。正如表</a:t>
            </a:r>
            <a:r>
              <a:rPr lang="en-US" altLang="zh-CN" b="1" i="0" dirty="0">
                <a:solidFill>
                  <a:srgbClr val="ECECEC"/>
                </a:solidFill>
                <a:effectLst/>
                <a:latin typeface="Söhne"/>
              </a:rPr>
              <a:t>2</a:t>
            </a:r>
            <a:r>
              <a:rPr lang="zh-CN" altLang="en-US" b="1" i="0" dirty="0">
                <a:solidFill>
                  <a:srgbClr val="ECECEC"/>
                </a:solidFill>
                <a:effectLst/>
                <a:latin typeface="Söhne"/>
              </a:rPr>
              <a:t>所示，</a:t>
            </a:r>
            <a:r>
              <a:rPr lang="en-US" altLang="zh-CN" b="1" i="0" dirty="0">
                <a:solidFill>
                  <a:srgbClr val="ECECEC"/>
                </a:solidFill>
                <a:effectLst/>
                <a:latin typeface="Söhne"/>
              </a:rPr>
              <a:t>RDPG</a:t>
            </a:r>
            <a:r>
              <a:rPr lang="zh-CN" altLang="en-US" b="1" i="0" dirty="0">
                <a:solidFill>
                  <a:srgbClr val="ECECEC"/>
                </a:solidFill>
                <a:effectLst/>
                <a:latin typeface="Söhne"/>
              </a:rPr>
              <a:t>在所有指標上都表現不佳，這表明代理在保持動作一致性和學習盈利策略方面存在困難。與</a:t>
            </a:r>
            <a:r>
              <a:rPr lang="en-US" altLang="zh-CN" b="1" i="0" dirty="0">
                <a:solidFill>
                  <a:srgbClr val="ECECEC"/>
                </a:solidFill>
                <a:effectLst/>
                <a:latin typeface="Söhne"/>
              </a:rPr>
              <a:t>RDPG</a:t>
            </a:r>
            <a:r>
              <a:rPr lang="zh-CN" altLang="en-US" b="1" i="0" dirty="0">
                <a:solidFill>
                  <a:srgbClr val="ECECEC"/>
                </a:solidFill>
                <a:effectLst/>
                <a:latin typeface="Söhne"/>
              </a:rPr>
              <a:t>相比，我們可以看到</a:t>
            </a:r>
            <a:r>
              <a:rPr lang="en-US" altLang="zh-CN" b="1" i="0" dirty="0">
                <a:solidFill>
                  <a:srgbClr val="ECECEC"/>
                </a:solidFill>
                <a:effectLst/>
                <a:latin typeface="Söhne"/>
              </a:rPr>
              <a:t>RDPG-DB</a:t>
            </a:r>
            <a:r>
              <a:rPr lang="zh-CN" altLang="en-US" b="1" i="0" dirty="0">
                <a:solidFill>
                  <a:srgbClr val="ECECEC"/>
                </a:solidFill>
                <a:effectLst/>
                <a:latin typeface="Söhne"/>
              </a:rPr>
              <a:t>在盈利性指標（即，總回報率</a:t>
            </a:r>
            <a:r>
              <a:rPr lang="en-US" altLang="zh-CN" b="1" i="0" dirty="0">
                <a:solidFill>
                  <a:srgbClr val="ECECEC"/>
                </a:solidFill>
                <a:effectLst/>
                <a:latin typeface="Söhne"/>
              </a:rPr>
              <a:t>Tr</a:t>
            </a:r>
            <a:r>
              <a:rPr lang="zh-CN" altLang="en-US" b="1" i="0" dirty="0">
                <a:solidFill>
                  <a:srgbClr val="ECECEC"/>
                </a:solidFill>
                <a:effectLst/>
                <a:latin typeface="Söhne"/>
              </a:rPr>
              <a:t>和夏普比率</a:t>
            </a:r>
            <a:r>
              <a:rPr lang="en-US" altLang="zh-CN" b="1" i="0" dirty="0">
                <a:solidFill>
                  <a:srgbClr val="ECECEC"/>
                </a:solidFill>
                <a:effectLst/>
                <a:latin typeface="Söhne"/>
              </a:rPr>
              <a:t>Sr</a:t>
            </a:r>
            <a:r>
              <a:rPr lang="zh-CN" altLang="en-US" b="1" i="0" dirty="0">
                <a:solidFill>
                  <a:srgbClr val="ECECEC"/>
                </a:solidFill>
                <a:effectLst/>
                <a:latin typeface="Söhne"/>
              </a:rPr>
              <a:t>）上有所增加。這表明優先級演示緩衝區確實提高了盈利性，這可能是由於採樣效率的提高。我們還注意到</a:t>
            </a:r>
            <a:r>
              <a:rPr lang="en-US" altLang="zh-CN" b="1" i="0" dirty="0">
                <a:solidFill>
                  <a:srgbClr val="ECECEC"/>
                </a:solidFill>
                <a:effectLst/>
                <a:latin typeface="Söhne"/>
              </a:rPr>
              <a:t>RDPG-BC</a:t>
            </a:r>
            <a:r>
              <a:rPr lang="zh-CN" altLang="en-US" b="1" i="0" dirty="0">
                <a:solidFill>
                  <a:srgbClr val="ECECEC"/>
                </a:solidFill>
                <a:effectLst/>
                <a:latin typeface="Söhne"/>
              </a:rPr>
              <a:t>在盈利性指標上也表現良好。這表明日內專家動作可以幫助代理減少成本高昂的隨機探索。然而，如果我們關注</a:t>
            </a:r>
            <a:r>
              <a:rPr lang="en-US" altLang="zh-CN" b="1" i="0" dirty="0">
                <a:solidFill>
                  <a:srgbClr val="ECECEC"/>
                </a:solidFill>
                <a:effectLst/>
                <a:latin typeface="Söhne"/>
              </a:rPr>
              <a:t>RDPG-DB</a:t>
            </a:r>
            <a:r>
              <a:rPr lang="zh-CN" altLang="en-US" b="1" i="0" dirty="0">
                <a:solidFill>
                  <a:srgbClr val="ECECEC"/>
                </a:solidFill>
                <a:effectLst/>
                <a:latin typeface="Söhne"/>
              </a:rPr>
              <a:t>（</a:t>
            </a:r>
            <a:r>
              <a:rPr lang="en-US" altLang="zh-CN" b="1" i="0" dirty="0">
                <a:solidFill>
                  <a:srgbClr val="ECECEC"/>
                </a:solidFill>
                <a:effectLst/>
                <a:latin typeface="Söhne"/>
              </a:rPr>
              <a:t>0.440</a:t>
            </a:r>
            <a:r>
              <a:rPr lang="zh-CN" altLang="en-US" b="1" i="0" dirty="0">
                <a:solidFill>
                  <a:srgbClr val="ECECEC"/>
                </a:solidFill>
                <a:effectLst/>
                <a:latin typeface="Söhne"/>
              </a:rPr>
              <a:t>）和</a:t>
            </a:r>
            <a:r>
              <a:rPr lang="en-US" altLang="zh-CN" b="1" i="0" dirty="0">
                <a:solidFill>
                  <a:srgbClr val="ECECEC"/>
                </a:solidFill>
                <a:effectLst/>
                <a:latin typeface="Söhne"/>
              </a:rPr>
              <a:t>RDPG-BC</a:t>
            </a:r>
            <a:r>
              <a:rPr lang="zh-CN" altLang="en-US" b="1" i="0" dirty="0">
                <a:solidFill>
                  <a:srgbClr val="ECECEC"/>
                </a:solidFill>
                <a:effectLst/>
                <a:latin typeface="Söhne"/>
              </a:rPr>
              <a:t>（</a:t>
            </a:r>
            <a:r>
              <a:rPr lang="en-US" altLang="zh-CN" b="1" i="0" dirty="0">
                <a:solidFill>
                  <a:srgbClr val="ECECEC"/>
                </a:solidFill>
                <a:effectLst/>
                <a:latin typeface="Söhne"/>
              </a:rPr>
              <a:t>0.436</a:t>
            </a:r>
            <a:r>
              <a:rPr lang="zh-CN" altLang="en-US" b="1" i="0" dirty="0">
                <a:solidFill>
                  <a:srgbClr val="ECECEC"/>
                </a:solidFill>
                <a:effectLst/>
                <a:latin typeface="Söhne"/>
              </a:rPr>
              <a:t>）的波動率值，我們可以發現它們都對風險敏感。注意，</a:t>
            </a:r>
            <a:r>
              <a:rPr lang="en-US" altLang="zh-CN" b="1" i="0" dirty="0" err="1">
                <a:solidFill>
                  <a:srgbClr val="ECECEC"/>
                </a:solidFill>
                <a:effectLst/>
                <a:latin typeface="Söhne"/>
              </a:rPr>
              <a:t>iRDPG</a:t>
            </a:r>
            <a:r>
              <a:rPr lang="zh-CN" altLang="en-US" b="1" i="0" dirty="0">
                <a:solidFill>
                  <a:srgbClr val="ECECEC"/>
                </a:solidFill>
                <a:effectLst/>
                <a:latin typeface="Söhne"/>
              </a:rPr>
              <a:t>在幾乎所有標準上都超過了上述方法。換句話說，我們提出的模型不僅能產生良好的回報，也能抵御風險，這展示了模仿學習的有效性。</a:t>
            </a:r>
          </a:p>
        </p:txBody>
      </p:sp>
      <p:sp>
        <p:nvSpPr>
          <p:cNvPr id="4" name="投影片編號版面配置區 3"/>
          <p:cNvSpPr>
            <a:spLocks noGrp="1"/>
          </p:cNvSpPr>
          <p:nvPr>
            <p:ph type="sldNum" sz="quarter" idx="5"/>
          </p:nvPr>
        </p:nvSpPr>
        <p:spPr/>
        <p:txBody>
          <a:bodyPr/>
          <a:lstStyle/>
          <a:p>
            <a:fld id="{091542DF-362B-46B6-A79C-60D067748C93}" type="slidenum">
              <a:rPr lang="zh-TW" altLang="en-US" smtClean="0"/>
              <a:t>14</a:t>
            </a:fld>
            <a:endParaRPr lang="zh-TW" altLang="en-US"/>
          </a:p>
        </p:txBody>
      </p:sp>
    </p:spTree>
    <p:extLst>
      <p:ext uri="{BB962C8B-B14F-4D97-AF65-F5344CB8AC3E}">
        <p14:creationId xmlns:p14="http://schemas.microsoft.com/office/powerpoint/2010/main" val="33792829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b="1" i="0" dirty="0">
                <a:solidFill>
                  <a:srgbClr val="ECECEC"/>
                </a:solidFill>
                <a:effectLst/>
                <a:latin typeface="Söhne"/>
              </a:rPr>
              <a:t>泛化能力 我們進一步展示了</a:t>
            </a:r>
            <a:r>
              <a:rPr lang="en-US" altLang="zh-TW" b="1" i="0" dirty="0" err="1">
                <a:solidFill>
                  <a:srgbClr val="ECECEC"/>
                </a:solidFill>
                <a:effectLst/>
                <a:latin typeface="Söhne"/>
              </a:rPr>
              <a:t>iRDPG</a:t>
            </a:r>
            <a:r>
              <a:rPr lang="zh-TW" altLang="en-US" b="1" i="0" dirty="0">
                <a:solidFill>
                  <a:srgbClr val="ECECEC"/>
                </a:solidFill>
                <a:effectLst/>
                <a:latin typeface="Söhne"/>
              </a:rPr>
              <a:t>在不同市場（即</a:t>
            </a:r>
            <a:r>
              <a:rPr lang="en-US" altLang="zh-TW" b="1" i="0" dirty="0">
                <a:solidFill>
                  <a:srgbClr val="ECECEC"/>
                </a:solidFill>
                <a:effectLst/>
                <a:latin typeface="Söhne"/>
              </a:rPr>
              <a:t>IF</a:t>
            </a:r>
            <a:r>
              <a:rPr lang="zh-TW" altLang="en-US" b="1" i="0" dirty="0">
                <a:solidFill>
                  <a:srgbClr val="ECECEC"/>
                </a:solidFill>
                <a:effectLst/>
                <a:latin typeface="Söhne"/>
              </a:rPr>
              <a:t>和</a:t>
            </a:r>
            <a:r>
              <a:rPr lang="en-US" altLang="zh-TW" b="1" i="0" dirty="0">
                <a:solidFill>
                  <a:srgbClr val="ECECEC"/>
                </a:solidFill>
                <a:effectLst/>
                <a:latin typeface="Söhne"/>
              </a:rPr>
              <a:t>IC</a:t>
            </a:r>
            <a:r>
              <a:rPr lang="zh-TW" altLang="en-US" b="1" i="0" dirty="0">
                <a:solidFill>
                  <a:srgbClr val="ECECEC"/>
                </a:solidFill>
                <a:effectLst/>
                <a:latin typeface="Söhne"/>
              </a:rPr>
              <a:t>）中的泛化能力。在表三中，我們展示了</a:t>
            </a:r>
            <a:r>
              <a:rPr lang="en-US" altLang="zh-TW" b="1" i="0" dirty="0">
                <a:solidFill>
                  <a:srgbClr val="ECECEC"/>
                </a:solidFill>
                <a:effectLst/>
                <a:latin typeface="Söhne"/>
              </a:rPr>
              <a:t>Dual Thrust</a:t>
            </a:r>
            <a:r>
              <a:rPr lang="zh-TW" altLang="en-US" b="1" i="0" dirty="0">
                <a:solidFill>
                  <a:srgbClr val="ECECEC"/>
                </a:solidFill>
                <a:effectLst/>
                <a:latin typeface="Söhne"/>
              </a:rPr>
              <a:t>和</a:t>
            </a:r>
            <a:r>
              <a:rPr lang="en-US" altLang="zh-TW" b="1" i="0" dirty="0" err="1">
                <a:solidFill>
                  <a:srgbClr val="ECECEC"/>
                </a:solidFill>
                <a:effectLst/>
                <a:latin typeface="Söhne"/>
              </a:rPr>
              <a:t>iRDPG</a:t>
            </a:r>
            <a:r>
              <a:rPr lang="zh-TW" altLang="en-US" b="1" i="0" dirty="0">
                <a:solidFill>
                  <a:srgbClr val="ECECEC"/>
                </a:solidFill>
                <a:effectLst/>
                <a:latin typeface="Söhne"/>
              </a:rPr>
              <a:t>在這兩個市場的表現。同時，他們在</a:t>
            </a:r>
            <a:r>
              <a:rPr lang="en-US" altLang="zh-TW" b="1" i="0" dirty="0">
                <a:solidFill>
                  <a:srgbClr val="ECECEC"/>
                </a:solidFill>
                <a:effectLst/>
                <a:latin typeface="Söhne"/>
              </a:rPr>
              <a:t>IF</a:t>
            </a:r>
            <a:r>
              <a:rPr lang="zh-TW" altLang="en-US" b="1" i="0" dirty="0">
                <a:solidFill>
                  <a:srgbClr val="ECECEC"/>
                </a:solidFill>
                <a:effectLst/>
                <a:latin typeface="Söhne"/>
              </a:rPr>
              <a:t>和</a:t>
            </a:r>
            <a:r>
              <a:rPr lang="en-US" altLang="zh-TW" b="1" i="0" dirty="0">
                <a:solidFill>
                  <a:srgbClr val="ECECEC"/>
                </a:solidFill>
                <a:effectLst/>
                <a:latin typeface="Söhne"/>
              </a:rPr>
              <a:t>IC</a:t>
            </a:r>
            <a:r>
              <a:rPr lang="zh-TW" altLang="en-US" b="1" i="0" dirty="0">
                <a:solidFill>
                  <a:srgbClr val="ECECEC"/>
                </a:solidFill>
                <a:effectLst/>
                <a:latin typeface="Söhne"/>
              </a:rPr>
              <a:t>中的每日累積回報率被彙總並繪制在圖六中。如果我們專注於表三和圖六中的</a:t>
            </a:r>
            <a:r>
              <a:rPr lang="en-US" altLang="zh-TW" b="1" i="0" dirty="0">
                <a:solidFill>
                  <a:srgbClr val="ECECEC"/>
                </a:solidFill>
                <a:effectLst/>
                <a:latin typeface="Söhne"/>
              </a:rPr>
              <a:t>Dual Thrust</a:t>
            </a:r>
            <a:r>
              <a:rPr lang="zh-TW" altLang="en-US" b="1" i="0" dirty="0">
                <a:solidFill>
                  <a:srgbClr val="ECECEC"/>
                </a:solidFill>
                <a:effectLst/>
                <a:latin typeface="Söhne"/>
              </a:rPr>
              <a:t>策略在</a:t>
            </a:r>
            <a:r>
              <a:rPr lang="en-US" altLang="zh-TW" b="1" i="0" dirty="0">
                <a:solidFill>
                  <a:srgbClr val="ECECEC"/>
                </a:solidFill>
                <a:effectLst/>
                <a:latin typeface="Söhne"/>
              </a:rPr>
              <a:t>IF</a:t>
            </a:r>
            <a:r>
              <a:rPr lang="zh-TW" altLang="en-US" b="1" i="0" dirty="0">
                <a:solidFill>
                  <a:srgbClr val="ECECEC"/>
                </a:solidFill>
                <a:effectLst/>
                <a:latin typeface="Söhne"/>
              </a:rPr>
              <a:t>和</a:t>
            </a:r>
            <a:r>
              <a:rPr lang="en-US" altLang="zh-TW" b="1" i="0" dirty="0">
                <a:solidFill>
                  <a:srgbClr val="ECECEC"/>
                </a:solidFill>
                <a:effectLst/>
                <a:latin typeface="Söhne"/>
              </a:rPr>
              <a:t>IC</a:t>
            </a:r>
            <a:r>
              <a:rPr lang="zh-TW" altLang="en-US" b="1" i="0" dirty="0">
                <a:solidFill>
                  <a:srgbClr val="ECECEC"/>
                </a:solidFill>
                <a:effectLst/>
                <a:latin typeface="Söhne"/>
              </a:rPr>
              <a:t>的比較，我們會發現同一策略在兩個期貨市場的表現完全不同。然而，很明顯在圖三中，</a:t>
            </a:r>
            <a:r>
              <a:rPr lang="en-US" altLang="zh-TW" b="1" i="0" dirty="0">
                <a:solidFill>
                  <a:srgbClr val="ECECEC"/>
                </a:solidFill>
                <a:effectLst/>
                <a:latin typeface="Söhne"/>
              </a:rPr>
              <a:t>IF</a:t>
            </a:r>
            <a:r>
              <a:rPr lang="zh-TW" altLang="en-US" b="1" i="0" dirty="0">
                <a:solidFill>
                  <a:srgbClr val="ECECEC"/>
                </a:solidFill>
                <a:effectLst/>
                <a:latin typeface="Söhne"/>
              </a:rPr>
              <a:t>與</a:t>
            </a:r>
            <a:r>
              <a:rPr lang="en-US" altLang="zh-TW" b="1" i="0" dirty="0">
                <a:solidFill>
                  <a:srgbClr val="ECECEC"/>
                </a:solidFill>
                <a:effectLst/>
                <a:latin typeface="Söhne"/>
              </a:rPr>
              <a:t>IC</a:t>
            </a:r>
            <a:r>
              <a:rPr lang="zh-TW" altLang="en-US" b="1" i="0" dirty="0">
                <a:solidFill>
                  <a:srgbClr val="ECECEC"/>
                </a:solidFill>
                <a:effectLst/>
                <a:latin typeface="Söhne"/>
              </a:rPr>
              <a:t>有類似的價格趨勢。這進一步證明瞭基於靜態技術指標的策略在泛化能力上表現不佳。為了更好的比較，我們在</a:t>
            </a:r>
            <a:r>
              <a:rPr lang="en-US" altLang="zh-TW" b="1" i="0" dirty="0">
                <a:solidFill>
                  <a:srgbClr val="ECECEC"/>
                </a:solidFill>
                <a:effectLst/>
                <a:latin typeface="Söhne"/>
              </a:rPr>
              <a:t>IF</a:t>
            </a:r>
            <a:r>
              <a:rPr lang="zh-TW" altLang="en-US" b="1" i="0" dirty="0">
                <a:solidFill>
                  <a:srgbClr val="ECECEC"/>
                </a:solidFill>
                <a:effectLst/>
                <a:latin typeface="Söhne"/>
              </a:rPr>
              <a:t>訓練集訓練我們的代理，並在</a:t>
            </a:r>
            <a:r>
              <a:rPr lang="en-US" altLang="zh-TW" b="1" i="0" dirty="0">
                <a:solidFill>
                  <a:srgbClr val="ECECEC"/>
                </a:solidFill>
                <a:effectLst/>
                <a:latin typeface="Söhne"/>
              </a:rPr>
              <a:t>IF</a:t>
            </a:r>
            <a:r>
              <a:rPr lang="zh-TW" altLang="en-US" b="1" i="0" dirty="0">
                <a:solidFill>
                  <a:srgbClr val="ECECEC"/>
                </a:solidFill>
                <a:effectLst/>
                <a:latin typeface="Söhne"/>
              </a:rPr>
              <a:t>和</a:t>
            </a:r>
            <a:r>
              <a:rPr lang="en-US" altLang="zh-TW" b="1" i="0" dirty="0">
                <a:solidFill>
                  <a:srgbClr val="ECECEC"/>
                </a:solidFill>
                <a:effectLst/>
                <a:latin typeface="Söhne"/>
              </a:rPr>
              <a:t>IC</a:t>
            </a:r>
            <a:r>
              <a:rPr lang="zh-TW" altLang="en-US" b="1" i="0" dirty="0">
                <a:solidFill>
                  <a:srgbClr val="ECECEC"/>
                </a:solidFill>
                <a:effectLst/>
                <a:latin typeface="Söhne"/>
              </a:rPr>
              <a:t>測試集分別進行測試。雖然</a:t>
            </a:r>
            <a:r>
              <a:rPr lang="en-US" altLang="zh-TW" b="1" i="0" dirty="0">
                <a:solidFill>
                  <a:srgbClr val="ECECEC"/>
                </a:solidFill>
                <a:effectLst/>
                <a:latin typeface="Söhne"/>
              </a:rPr>
              <a:t>Dual Thrust</a:t>
            </a:r>
            <a:r>
              <a:rPr lang="zh-TW" altLang="en-US" b="1" i="0" dirty="0">
                <a:solidFill>
                  <a:srgbClr val="ECECEC"/>
                </a:solidFill>
                <a:effectLst/>
                <a:latin typeface="Söhne"/>
              </a:rPr>
              <a:t>策略在</a:t>
            </a:r>
            <a:r>
              <a:rPr lang="en-US" altLang="zh-TW" b="1" i="0" dirty="0">
                <a:solidFill>
                  <a:srgbClr val="ECECEC"/>
                </a:solidFill>
                <a:effectLst/>
                <a:latin typeface="Söhne"/>
              </a:rPr>
              <a:t>IF</a:t>
            </a:r>
            <a:r>
              <a:rPr lang="zh-TW" altLang="en-US" b="1" i="0" dirty="0">
                <a:solidFill>
                  <a:srgbClr val="ECECEC"/>
                </a:solidFill>
                <a:effectLst/>
                <a:latin typeface="Söhne"/>
              </a:rPr>
              <a:t>中表現略勝於</a:t>
            </a:r>
            <a:r>
              <a:rPr lang="en-US" altLang="zh-TW" b="1" i="0" dirty="0" err="1">
                <a:solidFill>
                  <a:srgbClr val="ECECEC"/>
                </a:solidFill>
                <a:effectLst/>
                <a:latin typeface="Söhne"/>
              </a:rPr>
              <a:t>iRDPG</a:t>
            </a:r>
            <a:r>
              <a:rPr lang="zh-TW" altLang="en-US" b="1" i="0" dirty="0">
                <a:solidFill>
                  <a:srgbClr val="ECECEC"/>
                </a:solidFill>
                <a:effectLst/>
                <a:latin typeface="Söhne"/>
              </a:rPr>
              <a:t>，我們可以看到</a:t>
            </a:r>
            <a:r>
              <a:rPr lang="en-US" altLang="zh-TW" b="1" i="0" dirty="0" err="1">
                <a:solidFill>
                  <a:srgbClr val="ECECEC"/>
                </a:solidFill>
                <a:effectLst/>
                <a:latin typeface="Söhne"/>
              </a:rPr>
              <a:t>iRDPG</a:t>
            </a:r>
            <a:r>
              <a:rPr lang="zh-TW" altLang="en-US" b="1" i="0" dirty="0">
                <a:solidFill>
                  <a:srgbClr val="ECECEC"/>
                </a:solidFill>
                <a:effectLst/>
                <a:latin typeface="Söhne"/>
              </a:rPr>
              <a:t>在</a:t>
            </a:r>
            <a:r>
              <a:rPr lang="en-US" altLang="zh-TW" b="1" i="0" dirty="0">
                <a:solidFill>
                  <a:srgbClr val="ECECEC"/>
                </a:solidFill>
                <a:effectLst/>
                <a:latin typeface="Söhne"/>
              </a:rPr>
              <a:t>IC</a:t>
            </a:r>
            <a:r>
              <a:rPr lang="zh-TW" altLang="en-US" b="1" i="0" dirty="0">
                <a:solidFill>
                  <a:srgbClr val="ECECEC"/>
                </a:solidFill>
                <a:effectLst/>
                <a:latin typeface="Söhne"/>
              </a:rPr>
              <a:t>中表現遠超</a:t>
            </a:r>
            <a:r>
              <a:rPr lang="en-US" altLang="zh-TW" b="1" i="0" dirty="0">
                <a:solidFill>
                  <a:srgbClr val="ECECEC"/>
                </a:solidFill>
                <a:effectLst/>
                <a:latin typeface="Söhne"/>
              </a:rPr>
              <a:t>Dual Thrust</a:t>
            </a:r>
            <a:r>
              <a:rPr lang="zh-TW" altLang="en-US" b="1" i="0" dirty="0">
                <a:solidFill>
                  <a:srgbClr val="ECECEC"/>
                </a:solidFill>
                <a:effectLst/>
                <a:latin typeface="Söhne"/>
              </a:rPr>
              <a:t>。請注意，</a:t>
            </a:r>
            <a:r>
              <a:rPr lang="en-US" altLang="zh-TW" b="1" i="0" dirty="0" err="1">
                <a:solidFill>
                  <a:srgbClr val="ECECEC"/>
                </a:solidFill>
                <a:effectLst/>
                <a:latin typeface="Söhne"/>
              </a:rPr>
              <a:t>iRDPG</a:t>
            </a:r>
            <a:r>
              <a:rPr lang="zh-TW" altLang="en-US" b="1" i="0" dirty="0">
                <a:solidFill>
                  <a:srgbClr val="ECECEC"/>
                </a:solidFill>
                <a:effectLst/>
                <a:latin typeface="Söhne"/>
              </a:rPr>
              <a:t>從未在</a:t>
            </a:r>
            <a:r>
              <a:rPr lang="en-US" altLang="zh-TW" b="1" i="0" dirty="0">
                <a:solidFill>
                  <a:srgbClr val="ECECEC"/>
                </a:solidFill>
                <a:effectLst/>
                <a:latin typeface="Söhne"/>
              </a:rPr>
              <a:t>IC</a:t>
            </a:r>
            <a:r>
              <a:rPr lang="zh-TW" altLang="en-US" b="1" i="0" dirty="0">
                <a:solidFill>
                  <a:srgbClr val="ECECEC"/>
                </a:solidFill>
                <a:effectLst/>
                <a:latin typeface="Söhne"/>
              </a:rPr>
              <a:t>上進行過訓練。這樣的表現證明瞭我們所提出的模型能夠適應不同的市場，而且我們的代理能夠提取強大的特徵並學習動態交易策略。</a:t>
            </a:r>
          </a:p>
          <a:p>
            <a:r>
              <a:rPr lang="en-US" altLang="zh-TW" b="1" i="0" dirty="0">
                <a:solidFill>
                  <a:srgbClr val="ECECEC"/>
                </a:solidFill>
                <a:effectLst/>
                <a:latin typeface="Söhne"/>
              </a:rPr>
              <a:t>Dual Thrust</a:t>
            </a:r>
            <a:r>
              <a:rPr lang="zh-TW" altLang="en-US" b="1" i="0" dirty="0">
                <a:solidFill>
                  <a:srgbClr val="ECECEC"/>
                </a:solidFill>
                <a:effectLst/>
                <a:latin typeface="Söhne"/>
              </a:rPr>
              <a:t>是一個趨勢跟蹤系統，由</a:t>
            </a:r>
            <a:r>
              <a:rPr lang="en-US" altLang="zh-TW" b="1" i="0" dirty="0">
                <a:solidFill>
                  <a:srgbClr val="ECECEC"/>
                </a:solidFill>
                <a:effectLst/>
                <a:latin typeface="Söhne"/>
              </a:rPr>
              <a:t>Michael </a:t>
            </a:r>
            <a:r>
              <a:rPr lang="en-US" altLang="zh-TW" b="1" i="0" dirty="0" err="1">
                <a:solidFill>
                  <a:srgbClr val="ECECEC"/>
                </a:solidFill>
                <a:effectLst/>
                <a:latin typeface="Söhne"/>
              </a:rPr>
              <a:t>Chalek</a:t>
            </a:r>
            <a:r>
              <a:rPr lang="zh-TW" altLang="en-US" b="1" i="0" dirty="0">
                <a:solidFill>
                  <a:srgbClr val="ECECEC"/>
                </a:solidFill>
                <a:effectLst/>
                <a:latin typeface="Söhne"/>
              </a:rPr>
              <a:t>在</a:t>
            </a:r>
            <a:r>
              <a:rPr lang="en-US" altLang="zh-TW" b="1" i="0" dirty="0">
                <a:solidFill>
                  <a:srgbClr val="ECECEC"/>
                </a:solidFill>
                <a:effectLst/>
                <a:latin typeface="Söhne"/>
              </a:rPr>
              <a:t>20</a:t>
            </a:r>
            <a:r>
              <a:rPr lang="zh-TW" altLang="en-US" b="1" i="0" dirty="0">
                <a:solidFill>
                  <a:srgbClr val="ECECEC"/>
                </a:solidFill>
                <a:effectLst/>
                <a:latin typeface="Söhne"/>
              </a:rPr>
              <a:t>世紀</a:t>
            </a:r>
            <a:r>
              <a:rPr lang="en-US" altLang="zh-TW" b="1" i="0" dirty="0">
                <a:solidFill>
                  <a:srgbClr val="ECECEC"/>
                </a:solidFill>
                <a:effectLst/>
                <a:latin typeface="Söhne"/>
              </a:rPr>
              <a:t>80</a:t>
            </a:r>
            <a:r>
              <a:rPr lang="zh-TW" altLang="en-US" b="1" i="0" dirty="0">
                <a:solidFill>
                  <a:srgbClr val="ECECEC"/>
                </a:solidFill>
                <a:effectLst/>
                <a:latin typeface="Söhne"/>
              </a:rPr>
              <a:t>年代開發，曾被</a:t>
            </a:r>
            <a:r>
              <a:rPr lang="en-US" altLang="zh-TW" b="1" i="0" dirty="0">
                <a:solidFill>
                  <a:srgbClr val="ECECEC"/>
                </a:solidFill>
                <a:effectLst/>
                <a:latin typeface="Söhne"/>
              </a:rPr>
              <a:t>Future </a:t>
            </a:r>
            <a:r>
              <a:rPr lang="en-US" altLang="zh-TW" b="1" i="0" dirty="0" err="1">
                <a:solidFill>
                  <a:srgbClr val="ECECEC"/>
                </a:solidFill>
                <a:effectLst/>
                <a:latin typeface="Söhne"/>
              </a:rPr>
              <a:t>Thruth</a:t>
            </a:r>
            <a:r>
              <a:rPr lang="zh-TW" altLang="en-US" b="1" i="0" dirty="0">
                <a:solidFill>
                  <a:srgbClr val="ECECEC"/>
                </a:solidFill>
                <a:effectLst/>
                <a:latin typeface="Söhne"/>
              </a:rPr>
              <a:t>雜誌評為最賺錢的策略之一。 </a:t>
            </a:r>
            <a:r>
              <a:rPr lang="en-US" altLang="zh-TW" b="1" i="0" dirty="0">
                <a:solidFill>
                  <a:srgbClr val="ECECEC"/>
                </a:solidFill>
                <a:effectLst/>
                <a:latin typeface="Söhne"/>
              </a:rPr>
              <a:t>Dual Thrust</a:t>
            </a:r>
            <a:r>
              <a:rPr lang="zh-TW" altLang="en-US" b="1" i="0" dirty="0">
                <a:solidFill>
                  <a:srgbClr val="ECECEC"/>
                </a:solidFill>
                <a:effectLst/>
                <a:latin typeface="Söhne"/>
              </a:rPr>
              <a:t>系統具有簡單易用、適用度廣的特點，其思路簡單、參數很少，配合不同的參數、止盈止損和倉位管理，可以為投資者帶來長期穩定的收益，被投資者廣泛應用於股票、貨幣、貴金屬、債券、能源及股指期貨市場等。</a:t>
            </a:r>
          </a:p>
        </p:txBody>
      </p:sp>
      <p:sp>
        <p:nvSpPr>
          <p:cNvPr id="4" name="投影片編號版面配置區 3"/>
          <p:cNvSpPr>
            <a:spLocks noGrp="1"/>
          </p:cNvSpPr>
          <p:nvPr>
            <p:ph type="sldNum" sz="quarter" idx="5"/>
          </p:nvPr>
        </p:nvSpPr>
        <p:spPr/>
        <p:txBody>
          <a:bodyPr/>
          <a:lstStyle/>
          <a:p>
            <a:fld id="{091542DF-362B-46B6-A79C-60D067748C93}" type="slidenum">
              <a:rPr lang="zh-TW" altLang="en-US" smtClean="0"/>
              <a:t>15</a:t>
            </a:fld>
            <a:endParaRPr lang="zh-TW" altLang="en-US"/>
          </a:p>
        </p:txBody>
      </p:sp>
    </p:spTree>
    <p:extLst>
      <p:ext uri="{BB962C8B-B14F-4D97-AF65-F5344CB8AC3E}">
        <p14:creationId xmlns:p14="http://schemas.microsoft.com/office/powerpoint/2010/main" val="23167602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TW" altLang="en-US" b="1" i="0" dirty="0">
                <a:solidFill>
                  <a:srgbClr val="ECECEC"/>
                </a:solidFill>
                <a:effectLst/>
                <a:latin typeface="Söhne"/>
              </a:rPr>
              <a:t>模仿學習：實施模仿學習技術，巧妙平衡交易代理的探索與利用決策，減少不必要的風險，提升策略效率。</a:t>
            </a:r>
          </a:p>
          <a:p>
            <a:r>
              <a:rPr lang="zh-TW" altLang="en-US" b="1" i="0" dirty="0">
                <a:solidFill>
                  <a:srgbClr val="ECECEC"/>
                </a:solidFill>
                <a:effectLst/>
                <a:latin typeface="Söhne"/>
              </a:rPr>
              <a:t>盈利能力與風險抵抗：模型的盈利能力和抵抗風險的能力經過徹底評估，證實</a:t>
            </a:r>
            <a:r>
              <a:rPr lang="en-US" altLang="zh-TW" b="1" i="0" dirty="0" err="1">
                <a:solidFill>
                  <a:srgbClr val="ECECEC"/>
                </a:solidFill>
                <a:effectLst/>
                <a:latin typeface="Söhne"/>
              </a:rPr>
              <a:t>iRDPG</a:t>
            </a:r>
            <a:r>
              <a:rPr lang="zh-TW" altLang="en-US" b="1" i="0" dirty="0">
                <a:solidFill>
                  <a:srgbClr val="ECECEC"/>
                </a:solidFill>
                <a:effectLst/>
                <a:latin typeface="Söhne"/>
              </a:rPr>
              <a:t>能夠持續提供穩健的性能。</a:t>
            </a:r>
          </a:p>
          <a:p>
            <a:r>
              <a:rPr lang="zh-TW" altLang="en-US" b="1" i="0" dirty="0">
                <a:solidFill>
                  <a:srgbClr val="ECECEC"/>
                </a:solidFill>
                <a:effectLst/>
                <a:latin typeface="Söhne"/>
              </a:rPr>
              <a:t>泛化能力：在不同金融市場的比較實驗突顯了</a:t>
            </a:r>
            <a:r>
              <a:rPr lang="en-US" altLang="zh-TW" b="1" i="0" dirty="0" err="1">
                <a:solidFill>
                  <a:srgbClr val="ECECEC"/>
                </a:solidFill>
                <a:effectLst/>
                <a:latin typeface="Söhne"/>
              </a:rPr>
              <a:t>iRDPG</a:t>
            </a:r>
            <a:r>
              <a:rPr lang="zh-TW" altLang="en-US" b="1" i="0" dirty="0">
                <a:solidFill>
                  <a:srgbClr val="ECECEC"/>
                </a:solidFill>
                <a:effectLst/>
                <a:latin typeface="Söhne"/>
              </a:rPr>
              <a:t>的泛化能力，強調了其適應性強的多樣化交易場景。</a:t>
            </a:r>
          </a:p>
          <a:p>
            <a:endParaRPr lang="en-TW" dirty="0"/>
          </a:p>
        </p:txBody>
      </p:sp>
      <p:sp>
        <p:nvSpPr>
          <p:cNvPr id="4" name="Slide Number Placeholder 3"/>
          <p:cNvSpPr>
            <a:spLocks noGrp="1"/>
          </p:cNvSpPr>
          <p:nvPr>
            <p:ph type="sldNum" sz="quarter" idx="5"/>
          </p:nvPr>
        </p:nvSpPr>
        <p:spPr/>
        <p:txBody>
          <a:bodyPr/>
          <a:lstStyle/>
          <a:p>
            <a:fld id="{091542DF-362B-46B6-A79C-60D067748C93}" type="slidenum">
              <a:rPr lang="zh-TW" altLang="en-US" smtClean="0"/>
              <a:t>16</a:t>
            </a:fld>
            <a:endParaRPr lang="zh-TW" altLang="en-US"/>
          </a:p>
        </p:txBody>
      </p:sp>
    </p:spTree>
    <p:extLst>
      <p:ext uri="{BB962C8B-B14F-4D97-AF65-F5344CB8AC3E}">
        <p14:creationId xmlns:p14="http://schemas.microsoft.com/office/powerpoint/2010/main" val="41363679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b="0" i="0" u="none" dirty="0">
                <a:solidFill>
                  <a:srgbClr val="8AB4F8"/>
                </a:solidFill>
                <a:effectLst/>
                <a:latin typeface="arial" panose="020B0604020202020204" pitchFamily="34" charset="0"/>
              </a:rPr>
              <a:t>部分可觀察馬可夫決策過程，</a:t>
            </a:r>
            <a:r>
              <a:rPr lang="zh-TW" altLang="en-US" b="0" i="0" dirty="0">
                <a:solidFill>
                  <a:srgbClr val="BDC1C6"/>
                </a:solidFill>
                <a:effectLst/>
                <a:latin typeface="arial" panose="020B0604020202020204" pitchFamily="34" charset="0"/>
              </a:rPr>
              <a:t>是一種通用化的馬可夫決策過程</a:t>
            </a:r>
            <a:endParaRPr lang="en-US" altLang="zh-TW" b="0" i="0" dirty="0">
              <a:solidFill>
                <a:srgbClr val="BDC1C6"/>
              </a:solidFill>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b="0" i="0" dirty="0">
                <a:solidFill>
                  <a:srgbClr val="202122"/>
                </a:solidFill>
                <a:effectLst/>
                <a:latin typeface="Arial" panose="020B0604020202020204" pitchFamily="34" charset="0"/>
              </a:rPr>
              <a:t>POMDP</a:t>
            </a:r>
            <a:r>
              <a:rPr lang="zh-TW" altLang="en-US" b="0" i="0" dirty="0">
                <a:solidFill>
                  <a:srgbClr val="202122"/>
                </a:solidFill>
                <a:effectLst/>
                <a:latin typeface="Arial" panose="020B0604020202020204" pitchFamily="34" charset="0"/>
              </a:rPr>
              <a:t>模擬代理人決策程序是假設系統動態由</a:t>
            </a:r>
            <a:r>
              <a:rPr lang="en-US" altLang="zh-TW" b="0" i="0" dirty="0">
                <a:solidFill>
                  <a:srgbClr val="202122"/>
                </a:solidFill>
                <a:effectLst/>
                <a:latin typeface="Arial" panose="020B0604020202020204" pitchFamily="34" charset="0"/>
              </a:rPr>
              <a:t>MDP</a:t>
            </a:r>
            <a:r>
              <a:rPr lang="zh-TW" altLang="en-US" b="0" i="0" dirty="0">
                <a:solidFill>
                  <a:srgbClr val="202122"/>
                </a:solidFill>
                <a:effectLst/>
                <a:latin typeface="Arial" panose="020B0604020202020204" pitchFamily="34" charset="0"/>
              </a:rPr>
              <a:t>決定，但是代理人無法直接觀察目前的狀態。</a:t>
            </a:r>
            <a:endParaRPr lang="zh-TW" altLang="en-US" b="0" i="0" u="none" dirty="0">
              <a:solidFill>
                <a:srgbClr val="8AB4F8"/>
              </a:solidFill>
              <a:effectLst/>
              <a:latin typeface="arial" panose="020B0604020202020204" pitchFamily="34" charset="0"/>
            </a:endParaRPr>
          </a:p>
        </p:txBody>
      </p:sp>
      <p:sp>
        <p:nvSpPr>
          <p:cNvPr id="4" name="投影片編號版面配置區 3"/>
          <p:cNvSpPr>
            <a:spLocks noGrp="1"/>
          </p:cNvSpPr>
          <p:nvPr>
            <p:ph type="sldNum" sz="quarter" idx="5"/>
          </p:nvPr>
        </p:nvSpPr>
        <p:spPr/>
        <p:txBody>
          <a:bodyPr/>
          <a:lstStyle/>
          <a:p>
            <a:fld id="{091542DF-362B-46B6-A79C-60D067748C93}" type="slidenum">
              <a:rPr lang="zh-TW" altLang="en-US" smtClean="0"/>
              <a:t>2</a:t>
            </a:fld>
            <a:endParaRPr lang="zh-TW" altLang="en-US"/>
          </a:p>
        </p:txBody>
      </p:sp>
    </p:spTree>
    <p:extLst>
      <p:ext uri="{BB962C8B-B14F-4D97-AF65-F5344CB8AC3E}">
        <p14:creationId xmlns:p14="http://schemas.microsoft.com/office/powerpoint/2010/main" val="20443855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TW" dirty="0"/>
          </a:p>
        </p:txBody>
      </p:sp>
      <p:sp>
        <p:nvSpPr>
          <p:cNvPr id="4" name="Slide Number Placeholder 3"/>
          <p:cNvSpPr>
            <a:spLocks noGrp="1"/>
          </p:cNvSpPr>
          <p:nvPr>
            <p:ph type="sldNum" sz="quarter" idx="5"/>
          </p:nvPr>
        </p:nvSpPr>
        <p:spPr/>
        <p:txBody>
          <a:bodyPr/>
          <a:lstStyle/>
          <a:p>
            <a:fld id="{091542DF-362B-46B6-A79C-60D067748C93}" type="slidenum">
              <a:rPr lang="zh-TW" altLang="en-US" smtClean="0"/>
              <a:t>3</a:t>
            </a:fld>
            <a:endParaRPr lang="zh-TW" altLang="en-US"/>
          </a:p>
        </p:txBody>
      </p:sp>
    </p:spTree>
    <p:extLst>
      <p:ext uri="{BB962C8B-B14F-4D97-AF65-F5344CB8AC3E}">
        <p14:creationId xmlns:p14="http://schemas.microsoft.com/office/powerpoint/2010/main" val="24792984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TW" altLang="en-US" dirty="0"/>
              <a:t>將適應率 𝜂 擴展到一階後，𝑆𝑟</a:t>
            </a:r>
            <a:r>
              <a:rPr lang="en-US" altLang="zh-TW" dirty="0"/>
              <a:t>_𝑡 </a:t>
            </a:r>
            <a:r>
              <a:rPr lang="zh-TW" altLang="en-US" dirty="0"/>
              <a:t>可以表示為：</a:t>
            </a:r>
            <a:endParaRPr lang="en-TW" dirty="0"/>
          </a:p>
        </p:txBody>
      </p:sp>
      <p:sp>
        <p:nvSpPr>
          <p:cNvPr id="4" name="Slide Number Placeholder 3"/>
          <p:cNvSpPr>
            <a:spLocks noGrp="1"/>
          </p:cNvSpPr>
          <p:nvPr>
            <p:ph type="sldNum" sz="quarter" idx="5"/>
          </p:nvPr>
        </p:nvSpPr>
        <p:spPr/>
        <p:txBody>
          <a:bodyPr/>
          <a:lstStyle/>
          <a:p>
            <a:fld id="{091542DF-362B-46B6-A79C-60D067748C93}" type="slidenum">
              <a:rPr lang="zh-TW" altLang="en-US" smtClean="0"/>
              <a:t>4</a:t>
            </a:fld>
            <a:endParaRPr lang="zh-TW" altLang="en-US"/>
          </a:p>
        </p:txBody>
      </p:sp>
    </p:spTree>
    <p:extLst>
      <p:ext uri="{BB962C8B-B14F-4D97-AF65-F5344CB8AC3E}">
        <p14:creationId xmlns:p14="http://schemas.microsoft.com/office/powerpoint/2010/main" val="40539639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夏普比率較高的資產在相同風險下收益更好；或者說，如果收益相同的話，夏普比率較高的資產風險較低。</a:t>
            </a:r>
          </a:p>
          <a:p>
            <a:r>
              <a:rPr lang="en-US" altLang="zh-TW" dirty="0"/>
              <a:t>E[</a:t>
            </a:r>
            <a:r>
              <a:rPr lang="en-US" altLang="zh-TW" dirty="0" err="1"/>
              <a:t>Rt−n:t</a:t>
            </a:r>
            <a:r>
              <a:rPr lang="en-US" altLang="zh-TW" dirty="0"/>
              <a:t>​] </a:t>
            </a:r>
            <a:r>
              <a:rPr lang="zh-TW" altLang="en-US" dirty="0"/>
              <a:t>是過去 </a:t>
            </a:r>
            <a:r>
              <a:rPr lang="en-US" altLang="zh-TW" dirty="0"/>
              <a:t>n </a:t>
            </a:r>
            <a:r>
              <a:rPr lang="zh-TW" altLang="en-US" dirty="0"/>
              <a:t>時間點的預期回報，</a:t>
            </a:r>
            <a:r>
              <a:rPr lang="el-GR" altLang="zh-TW" dirty="0"/>
              <a:t>σ[</a:t>
            </a:r>
            <a:r>
              <a:rPr lang="en-US" altLang="zh-TW" dirty="0" err="1"/>
              <a:t>Rt−n:t</a:t>
            </a:r>
            <a:r>
              <a:rPr lang="en-US" altLang="zh-TW" dirty="0"/>
              <a:t>​] </a:t>
            </a:r>
            <a:r>
              <a:rPr lang="zh-TW" altLang="en-US" dirty="0"/>
              <a:t>是相應的標準差，即風險</a:t>
            </a:r>
          </a:p>
          <a:p>
            <a:r>
              <a:rPr lang="zh-TW" altLang="en-US" dirty="0"/>
              <a:t>為了直接將夏普比率應用於獎勵函數，提出了一種基於夏普比率的一階泰勒展開近似的方法，差分夏普比率 ��</a:t>
            </a:r>
            <a:r>
              <a:rPr lang="en-US" altLang="zh-TW" dirty="0"/>
              <a:t>dt​ </a:t>
            </a:r>
            <a:r>
              <a:rPr lang="zh-TW" altLang="en-US" dirty="0"/>
              <a:t>定義為：</a:t>
            </a:r>
          </a:p>
          <a:p>
            <a:r>
              <a:rPr lang="zh-TW" altLang="en-US" dirty="0"/>
              <a:t>使用差分夏普比率作為獎勵函數，使得算法能夠在追求盈利的同時充分考慮風險控制。</a:t>
            </a:r>
          </a:p>
          <a:p>
            <a:r>
              <a:rPr lang="en-US" altLang="zh-TW" dirty="0"/>
              <a:t>average return:</a:t>
            </a:r>
            <a:r>
              <a:rPr lang="zh-TW" altLang="en-US" dirty="0"/>
              <a:t>平均收益</a:t>
            </a:r>
          </a:p>
          <a:p>
            <a:r>
              <a:rPr lang="en-US" altLang="zh-TW" dirty="0"/>
              <a:t>volatility of returns:</a:t>
            </a:r>
            <a:r>
              <a:rPr lang="zh-TW" altLang="en-US" dirty="0"/>
              <a:t>收益的波動性</a:t>
            </a:r>
          </a:p>
          <a:p>
            <a:endParaRPr lang="zh-TW" altLang="en-US" dirty="0"/>
          </a:p>
          <a:p>
            <a:endParaRPr lang="zh-TW" altLang="en-US" dirty="0"/>
          </a:p>
        </p:txBody>
      </p:sp>
      <p:sp>
        <p:nvSpPr>
          <p:cNvPr id="4" name="投影片編號版面配置區 3"/>
          <p:cNvSpPr>
            <a:spLocks noGrp="1"/>
          </p:cNvSpPr>
          <p:nvPr>
            <p:ph type="sldNum" sz="quarter" idx="5"/>
          </p:nvPr>
        </p:nvSpPr>
        <p:spPr/>
        <p:txBody>
          <a:bodyPr/>
          <a:lstStyle/>
          <a:p>
            <a:fld id="{091542DF-362B-46B6-A79C-60D067748C93}" type="slidenum">
              <a:rPr lang="zh-TW" altLang="en-US" smtClean="0"/>
              <a:t>5</a:t>
            </a:fld>
            <a:endParaRPr lang="zh-TW" altLang="en-US"/>
          </a:p>
        </p:txBody>
      </p:sp>
    </p:spTree>
    <p:extLst>
      <p:ext uri="{BB962C8B-B14F-4D97-AF65-F5344CB8AC3E}">
        <p14:creationId xmlns:p14="http://schemas.microsoft.com/office/powerpoint/2010/main" val="4281967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CN" dirty="0"/>
              <a:t>GRU</a:t>
            </a:r>
            <a:r>
              <a:rPr lang="zh-TW" altLang="en-US" dirty="0"/>
              <a:t>通過引入更新門（</a:t>
            </a:r>
            <a:r>
              <a:rPr lang="en-US" altLang="zh-CN" dirty="0"/>
              <a:t>update gate</a:t>
            </a:r>
            <a:r>
              <a:rPr lang="zh-CN" altLang="en-US" dirty="0"/>
              <a:t>）</a:t>
            </a:r>
            <a:r>
              <a:rPr lang="zh-TW" altLang="en-US" dirty="0"/>
              <a:t>和重置門（</a:t>
            </a:r>
            <a:r>
              <a:rPr lang="en-US" altLang="zh-CN" dirty="0"/>
              <a:t>reset gate</a:t>
            </a:r>
            <a:r>
              <a:rPr lang="zh-CN" altLang="en-US" dirty="0"/>
              <a:t>）</a:t>
            </a:r>
            <a:r>
              <a:rPr lang="zh-TW" altLang="en-US" dirty="0"/>
              <a:t>來控制信息的流動，這兩個門結構可以讓網絡決定在每個時間步中保留或丟棄信息。這樣的機制使得</a:t>
            </a:r>
            <a:r>
              <a:rPr lang="en-US" altLang="zh-CN" dirty="0"/>
              <a:t>GRU</a:t>
            </a:r>
            <a:r>
              <a:rPr lang="zh-TW" altLang="en-US" dirty="0"/>
              <a:t>能夠在序列的不同部分保留長期的依賴關係，同時丟棄不重要的信息。</a:t>
            </a:r>
          </a:p>
        </p:txBody>
      </p:sp>
      <p:sp>
        <p:nvSpPr>
          <p:cNvPr id="4" name="投影片編號版面配置區 3"/>
          <p:cNvSpPr>
            <a:spLocks noGrp="1"/>
          </p:cNvSpPr>
          <p:nvPr>
            <p:ph type="sldNum" sz="quarter" idx="5"/>
          </p:nvPr>
        </p:nvSpPr>
        <p:spPr/>
        <p:txBody>
          <a:bodyPr/>
          <a:lstStyle/>
          <a:p>
            <a:fld id="{091542DF-362B-46B6-A79C-60D067748C93}" type="slidenum">
              <a:rPr lang="zh-TW" altLang="en-US" smtClean="0"/>
              <a:t>6</a:t>
            </a:fld>
            <a:endParaRPr lang="zh-TW" altLang="en-US"/>
          </a:p>
        </p:txBody>
      </p:sp>
    </p:spTree>
    <p:extLst>
      <p:ext uri="{BB962C8B-B14F-4D97-AF65-F5344CB8AC3E}">
        <p14:creationId xmlns:p14="http://schemas.microsoft.com/office/powerpoint/2010/main" val="27307164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NimbusRomNo9L"/>
              </a:rPr>
              <a:t>RDPG maintains an actor function </a:t>
            </a:r>
            <a:r>
              <a:rPr lang="el-GR" sz="1800" dirty="0">
                <a:effectLst/>
                <a:latin typeface="CMMI10"/>
              </a:rPr>
              <a:t>μ</a:t>
            </a:r>
            <a:r>
              <a:rPr lang="el-GR" sz="1800" dirty="0">
                <a:effectLst/>
                <a:latin typeface="CMR10"/>
              </a:rPr>
              <a:t>(</a:t>
            </a:r>
            <a:r>
              <a:rPr lang="en-US" sz="1800" dirty="0">
                <a:effectLst/>
                <a:latin typeface="CMMI10"/>
              </a:rPr>
              <a:t>h</a:t>
            </a:r>
            <a:r>
              <a:rPr lang="en-US" sz="1800" dirty="0">
                <a:effectLst/>
                <a:latin typeface="CMR10"/>
              </a:rPr>
              <a:t>) </a:t>
            </a:r>
            <a:r>
              <a:rPr lang="en-US" sz="1800" dirty="0">
                <a:effectLst/>
                <a:latin typeface="NimbusRomNo9L"/>
              </a:rPr>
              <a:t>with parameters </a:t>
            </a:r>
            <a:r>
              <a:rPr lang="el-GR" sz="1800" dirty="0">
                <a:effectLst/>
                <a:latin typeface="CMMI10"/>
              </a:rPr>
              <a:t>θ</a:t>
            </a:r>
            <a:r>
              <a:rPr lang="el-GR" sz="1800" dirty="0">
                <a:effectLst/>
                <a:latin typeface="NimbusRomNo9L"/>
              </a:rPr>
              <a:t>, </a:t>
            </a:r>
            <a:r>
              <a:rPr lang="en-US" sz="1800" dirty="0">
                <a:effectLst/>
                <a:latin typeface="NimbusRomNo9L"/>
              </a:rPr>
              <a:t>a critic function </a:t>
            </a:r>
            <a:r>
              <a:rPr lang="en-US" sz="1800" dirty="0">
                <a:effectLst/>
                <a:latin typeface="CMMI10"/>
              </a:rPr>
              <a:t>Q</a:t>
            </a:r>
            <a:r>
              <a:rPr lang="en-US" sz="1800" dirty="0">
                <a:effectLst/>
                <a:latin typeface="CMR10"/>
              </a:rPr>
              <a:t>(</a:t>
            </a:r>
            <a:r>
              <a:rPr lang="en-US" sz="1800" dirty="0">
                <a:effectLst/>
                <a:latin typeface="CMMI10"/>
              </a:rPr>
              <a:t>h, a</a:t>
            </a:r>
            <a:r>
              <a:rPr lang="en-US" sz="1800" dirty="0">
                <a:effectLst/>
                <a:latin typeface="CMR10"/>
              </a:rPr>
              <a:t>) </a:t>
            </a:r>
            <a:r>
              <a:rPr lang="en-US" sz="1800" dirty="0">
                <a:effectLst/>
                <a:latin typeface="NimbusRomNo9L"/>
              </a:rPr>
              <a:t>with parameters </a:t>
            </a:r>
            <a:r>
              <a:rPr lang="el-GR" sz="1800" dirty="0">
                <a:effectLst/>
                <a:latin typeface="CMMI10"/>
              </a:rPr>
              <a:t>ω </a:t>
            </a:r>
            <a:r>
              <a:rPr lang="en-US" sz="1800" dirty="0">
                <a:effectLst/>
                <a:latin typeface="NimbusRomNo9L"/>
              </a:rPr>
              <a:t>as well as a replay buffer as a set of episodes</a:t>
            </a:r>
            <a:r>
              <a:rPr lang="en-US" sz="1800" dirty="0">
                <a:effectLst/>
                <a:latin typeface="CMR10"/>
              </a:rPr>
              <a:t>(</a:t>
            </a:r>
            <a:r>
              <a:rPr lang="en-US" sz="1800" dirty="0">
                <a:effectLst/>
                <a:latin typeface="CMMI10"/>
              </a:rPr>
              <a:t>o</a:t>
            </a:r>
            <a:r>
              <a:rPr lang="en-US" sz="1800" dirty="0">
                <a:effectLst/>
                <a:latin typeface="CMR7"/>
              </a:rPr>
              <a:t>1</a:t>
            </a:r>
            <a:r>
              <a:rPr lang="en-US" sz="1800" dirty="0">
                <a:effectLst/>
                <a:latin typeface="CMMI10"/>
              </a:rPr>
              <a:t>,a</a:t>
            </a:r>
            <a:r>
              <a:rPr lang="en-US" sz="1800" dirty="0">
                <a:effectLst/>
                <a:latin typeface="CMR7"/>
              </a:rPr>
              <a:t>1</a:t>
            </a:r>
            <a:r>
              <a:rPr lang="en-US" sz="1800" dirty="0">
                <a:effectLst/>
                <a:latin typeface="CMMI10"/>
              </a:rPr>
              <a:t>,r</a:t>
            </a:r>
            <a:r>
              <a:rPr lang="en-US" sz="1800" dirty="0">
                <a:effectLst/>
                <a:latin typeface="CMR7"/>
              </a:rPr>
              <a:t>1</a:t>
            </a:r>
            <a:r>
              <a:rPr lang="en-US" sz="1800" dirty="0">
                <a:effectLst/>
                <a:latin typeface="CMMI10"/>
              </a:rPr>
              <a:t>,</a:t>
            </a:r>
            <a:r>
              <a:rPr lang="en-US" sz="1800" dirty="0">
                <a:effectLst/>
                <a:latin typeface="CMSY10"/>
              </a:rPr>
              <a:t>··· </a:t>
            </a:r>
            <a:r>
              <a:rPr lang="en-US" sz="1800" dirty="0">
                <a:effectLst/>
                <a:latin typeface="CMMI10"/>
              </a:rPr>
              <a:t>,</a:t>
            </a:r>
            <a:r>
              <a:rPr lang="en-US" sz="1800" dirty="0" err="1">
                <a:effectLst/>
                <a:latin typeface="CMMI10"/>
              </a:rPr>
              <a:t>o</a:t>
            </a:r>
            <a:r>
              <a:rPr lang="en-US" sz="1800" dirty="0" err="1">
                <a:effectLst/>
                <a:latin typeface="CMMI7"/>
              </a:rPr>
              <a:t>T</a:t>
            </a:r>
            <a:r>
              <a:rPr lang="en-US" sz="1800" dirty="0" err="1">
                <a:effectLst/>
                <a:latin typeface="CMMI10"/>
              </a:rPr>
              <a:t>,a</a:t>
            </a:r>
            <a:r>
              <a:rPr lang="en-US" sz="1800" dirty="0" err="1">
                <a:effectLst/>
                <a:latin typeface="CMMI7"/>
              </a:rPr>
              <a:t>T</a:t>
            </a:r>
            <a:r>
              <a:rPr lang="en-US" sz="1800" dirty="0" err="1">
                <a:effectLst/>
                <a:latin typeface="CMMI10"/>
              </a:rPr>
              <a:t>,r</a:t>
            </a:r>
            <a:r>
              <a:rPr lang="en-US" sz="1800" dirty="0" err="1">
                <a:effectLst/>
                <a:latin typeface="CMMI7"/>
              </a:rPr>
              <a:t>T</a:t>
            </a:r>
            <a:r>
              <a:rPr lang="en-US" sz="1800" dirty="0">
                <a:effectLst/>
                <a:latin typeface="CMR10"/>
              </a:rPr>
              <a:t>)</a:t>
            </a:r>
            <a:r>
              <a:rPr lang="en-US" sz="1800" dirty="0">
                <a:effectLst/>
                <a:latin typeface="NimbusRomNo9L"/>
              </a:rPr>
              <a:t>. </a:t>
            </a:r>
            <a:endParaRPr lang="en-US" sz="28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effectLst/>
              <a:latin typeface="NimbusRomNo9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NimbusRomNo9L"/>
              </a:rPr>
              <a:t>The agent action can be written as: </a:t>
            </a:r>
            <a:r>
              <a:rPr lang="en-US" sz="1800" dirty="0">
                <a:effectLst/>
                <a:latin typeface="CMMI10"/>
              </a:rPr>
              <a:t>a</a:t>
            </a:r>
            <a:r>
              <a:rPr lang="en-US" sz="1800" dirty="0">
                <a:effectLst/>
                <a:latin typeface="CMMI7"/>
              </a:rPr>
              <a:t>t </a:t>
            </a:r>
            <a:r>
              <a:rPr lang="en-US" sz="1800" dirty="0">
                <a:effectLst/>
                <a:latin typeface="CMR10"/>
              </a:rPr>
              <a:t>= </a:t>
            </a:r>
            <a:r>
              <a:rPr lang="el-GR" sz="1800" dirty="0" err="1">
                <a:effectLst/>
                <a:latin typeface="CMMI10"/>
              </a:rPr>
              <a:t>μ</a:t>
            </a:r>
            <a:r>
              <a:rPr lang="el-GR" sz="1800" dirty="0" err="1">
                <a:effectLst/>
                <a:latin typeface="CMMI7"/>
              </a:rPr>
              <a:t>θ</a:t>
            </a:r>
            <a:r>
              <a:rPr lang="el-GR" sz="1800" dirty="0">
                <a:effectLst/>
                <a:latin typeface="CMR10"/>
              </a:rPr>
              <a:t>(</a:t>
            </a:r>
            <a:r>
              <a:rPr lang="en-US" sz="1800" dirty="0" err="1">
                <a:effectLst/>
                <a:latin typeface="CMMI10"/>
              </a:rPr>
              <a:t>h</a:t>
            </a:r>
            <a:r>
              <a:rPr lang="en-US" sz="1800" dirty="0" err="1">
                <a:effectLst/>
                <a:latin typeface="CMMI7"/>
              </a:rPr>
              <a:t>t</a:t>
            </a:r>
            <a:r>
              <a:rPr lang="en-US" sz="1800" dirty="0">
                <a:effectLst/>
                <a:latin typeface="CMR10"/>
              </a:rPr>
              <a:t>) + </a:t>
            </a:r>
            <a:r>
              <a:rPr lang="el-GR" sz="1800" dirty="0" err="1">
                <a:effectLst/>
                <a:latin typeface="CMMI10"/>
              </a:rPr>
              <a:t>ε,ε</a:t>
            </a:r>
            <a:r>
              <a:rPr lang="el-GR" sz="1800" dirty="0">
                <a:effectLst/>
                <a:latin typeface="CMMI10"/>
              </a:rPr>
              <a:t> </a:t>
            </a:r>
            <a:r>
              <a:rPr lang="el-GR" sz="1800" dirty="0">
                <a:effectLst/>
                <a:latin typeface="CMSY10"/>
              </a:rPr>
              <a:t>∼ </a:t>
            </a:r>
            <a:r>
              <a:rPr lang="en-US" sz="1800" dirty="0">
                <a:effectLst/>
                <a:latin typeface="CMSY10"/>
              </a:rPr>
              <a:t>N </a:t>
            </a:r>
            <a:endParaRPr lang="en-US" dirty="0"/>
          </a:p>
          <a:p>
            <a:endParaRPr lang="en-US" altLang="zh-CN" dirty="0"/>
          </a:p>
          <a:p>
            <a:r>
              <a:rPr lang="zh-CN" altLang="en-US" dirty="0"/>
              <a:t>在</a:t>
            </a:r>
            <a:r>
              <a:rPr lang="en-US" altLang="zh-CN" dirty="0"/>
              <a:t>BPTT</a:t>
            </a:r>
            <a:r>
              <a:rPr lang="zh-CN" altLang="en-US" dirty="0"/>
              <a:t>中，首先對網絡進行前向傳播，計算在每個時間點的激活和輸出。然後，從最後一個時間步驟開始，沿著時間的反方向計算梯度，並傳播回網絡的每一層。這個過程類似於在傳統的前饋神經網絡中使用的反向傳播算法，但在</a:t>
            </a:r>
            <a:r>
              <a:rPr lang="en-US" altLang="zh-CN" dirty="0"/>
              <a:t>BPTT</a:t>
            </a:r>
            <a:r>
              <a:rPr lang="zh-CN" altLang="en-US" dirty="0"/>
              <a:t>中，梯度不僅是關於網絡權重的函數，也是關於時間的函數。</a:t>
            </a:r>
          </a:p>
        </p:txBody>
      </p:sp>
      <p:sp>
        <p:nvSpPr>
          <p:cNvPr id="4" name="投影片編號版面配置區 3"/>
          <p:cNvSpPr>
            <a:spLocks noGrp="1"/>
          </p:cNvSpPr>
          <p:nvPr>
            <p:ph type="sldNum" sz="quarter" idx="5"/>
          </p:nvPr>
        </p:nvSpPr>
        <p:spPr/>
        <p:txBody>
          <a:bodyPr/>
          <a:lstStyle/>
          <a:p>
            <a:fld id="{091542DF-362B-46B6-A79C-60D067748C93}" type="slidenum">
              <a:rPr lang="zh-TW" altLang="en-US" smtClean="0"/>
              <a:t>7</a:t>
            </a:fld>
            <a:endParaRPr lang="zh-TW" altLang="en-US"/>
          </a:p>
        </p:txBody>
      </p:sp>
    </p:spTree>
    <p:extLst>
      <p:ext uri="{BB962C8B-B14F-4D97-AF65-F5344CB8AC3E}">
        <p14:creationId xmlns:p14="http://schemas.microsoft.com/office/powerpoint/2010/main" val="40484463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b="0" i="0" dirty="0">
                <a:solidFill>
                  <a:srgbClr val="ECECEC"/>
                </a:solidFill>
                <a:effectLst/>
                <a:latin typeface="Söhne"/>
              </a:rPr>
              <a:t>優先級經驗回放（</a:t>
            </a:r>
            <a:r>
              <a:rPr lang="en-US" altLang="zh-CN" b="0" i="0" dirty="0">
                <a:solidFill>
                  <a:srgbClr val="ECECEC"/>
                </a:solidFill>
                <a:effectLst/>
                <a:latin typeface="Söhne"/>
              </a:rPr>
              <a:t>Prioritized Experience Replay, </a:t>
            </a:r>
            <a:r>
              <a:rPr lang="zh-CN" altLang="en-US" b="0" i="0" dirty="0">
                <a:solidFill>
                  <a:srgbClr val="ECECEC"/>
                </a:solidFill>
                <a:effectLst/>
                <a:latin typeface="Söhne"/>
              </a:rPr>
              <a:t>簡稱</a:t>
            </a:r>
            <a:r>
              <a:rPr lang="en-US" altLang="zh-CN" b="0" i="0" dirty="0">
                <a:solidFill>
                  <a:srgbClr val="ECECEC"/>
                </a:solidFill>
                <a:effectLst/>
                <a:latin typeface="Söhne"/>
              </a:rPr>
              <a:t>PER</a:t>
            </a:r>
            <a:r>
              <a:rPr lang="zh-CN" altLang="en-US" b="0" i="0" dirty="0">
                <a:solidFill>
                  <a:srgbClr val="ECECEC"/>
                </a:solidFill>
                <a:effectLst/>
                <a:latin typeface="Söhne"/>
              </a:rPr>
              <a:t>）是一種在強化學習中使用的技術，用來改進經驗回放的過程。在傳統的經驗回放中，我們會保存代理（</a:t>
            </a:r>
            <a:r>
              <a:rPr lang="en-US" altLang="zh-CN" b="0" i="0" dirty="0">
                <a:solidFill>
                  <a:srgbClr val="ECECEC"/>
                </a:solidFill>
                <a:effectLst/>
                <a:latin typeface="Söhne"/>
              </a:rPr>
              <a:t>agent</a:t>
            </a:r>
            <a:r>
              <a:rPr lang="zh-CN" altLang="en-US" b="0" i="0" dirty="0">
                <a:solidFill>
                  <a:srgbClr val="ECECEC"/>
                </a:solidFill>
                <a:effectLst/>
                <a:latin typeface="Söhne"/>
              </a:rPr>
              <a:t>）在學習過程中的轉換（從狀態</a:t>
            </a:r>
            <a:r>
              <a:rPr lang="en-US" altLang="zh-CN" b="0" i="0" dirty="0">
                <a:solidFill>
                  <a:srgbClr val="ECECEC"/>
                </a:solidFill>
                <a:effectLst/>
                <a:latin typeface="Söhne"/>
              </a:rPr>
              <a:t>s</a:t>
            </a:r>
            <a:r>
              <a:rPr lang="zh-CN" altLang="en-US" b="0" i="0" dirty="0">
                <a:solidFill>
                  <a:srgbClr val="ECECEC"/>
                </a:solidFill>
                <a:effectLst/>
                <a:latin typeface="Söhne"/>
              </a:rPr>
              <a:t>到狀態</a:t>
            </a:r>
            <a:r>
              <a:rPr lang="en-US" altLang="zh-CN" b="0" i="0" dirty="0">
                <a:solidFill>
                  <a:srgbClr val="ECECEC"/>
                </a:solidFill>
                <a:effectLst/>
                <a:latin typeface="Söhne"/>
              </a:rPr>
              <a:t>s'</a:t>
            </a:r>
            <a:r>
              <a:rPr lang="zh-CN" altLang="en-US" b="0" i="0" dirty="0">
                <a:solidFill>
                  <a:srgbClr val="ECECEC"/>
                </a:solidFill>
                <a:effectLst/>
                <a:latin typeface="Söhne"/>
              </a:rPr>
              <a:t>的轉換），然後隨機從這個所謂的回放緩衝區中抽取樣本來訓練代理。這樣做的問題是它完全忽略了某些經驗可能比其他經驗更重要的事實。</a:t>
            </a:r>
          </a:p>
          <a:p>
            <a:r>
              <a:rPr lang="zh-CN" altLang="en-US" b="0" i="0" dirty="0">
                <a:solidFill>
                  <a:srgbClr val="ECECEC"/>
                </a:solidFill>
                <a:effectLst/>
                <a:latin typeface="Söhne"/>
              </a:rPr>
              <a:t>演示緩衝區（</a:t>
            </a:r>
            <a:r>
              <a:rPr lang="en-US" altLang="zh-CN" b="0" i="0" dirty="0">
                <a:solidFill>
                  <a:srgbClr val="ECECEC"/>
                </a:solidFill>
                <a:effectLst/>
                <a:latin typeface="Söhne"/>
              </a:rPr>
              <a:t>Demonstration Buffer</a:t>
            </a:r>
            <a:r>
              <a:rPr lang="zh-CN" altLang="en-US" b="0" i="0" dirty="0">
                <a:solidFill>
                  <a:srgbClr val="ECECEC"/>
                </a:solidFill>
                <a:effectLst/>
                <a:latin typeface="Söhne"/>
              </a:rPr>
              <a:t>）中的資料被賦予了更高的優先級，以便在經驗回放（</a:t>
            </a:r>
            <a:r>
              <a:rPr lang="en-US" altLang="zh-CN" b="0" i="0" dirty="0">
                <a:solidFill>
                  <a:srgbClr val="ECECEC"/>
                </a:solidFill>
                <a:effectLst/>
                <a:latin typeface="Söhne"/>
              </a:rPr>
              <a:t>Experience Replay</a:t>
            </a:r>
            <a:r>
              <a:rPr lang="zh-CN" altLang="en-US" b="0" i="0" dirty="0">
                <a:solidFill>
                  <a:srgbClr val="ECECEC"/>
                </a:solidFill>
                <a:effectLst/>
                <a:latin typeface="Söhne"/>
              </a:rPr>
              <a:t>）過程中，模型有更多的機會從中學習。具體地，演示緩衝區被預先填充了來自於</a:t>
            </a:r>
            <a:r>
              <a:rPr lang="en-US" altLang="zh-CN" b="0" i="0" dirty="0">
                <a:solidFill>
                  <a:srgbClr val="ECECEC"/>
                </a:solidFill>
                <a:effectLst/>
                <a:latin typeface="Söhne"/>
              </a:rPr>
              <a:t>Dual Thrust</a:t>
            </a:r>
            <a:r>
              <a:rPr lang="zh-CN" altLang="en-US" b="0" i="0" dirty="0">
                <a:solidFill>
                  <a:srgbClr val="ECECEC"/>
                </a:solidFill>
                <a:effectLst/>
                <a:latin typeface="Söhne"/>
              </a:rPr>
              <a:t>策略的演示序列。這些序列包含了從環境中收集的狀態（觀測值）、動作和獎勵的完整序列。</a:t>
            </a:r>
          </a:p>
          <a:p>
            <a:r>
              <a:rPr lang="en-US" altLang="zh-CN" b="0" i="0" dirty="0">
                <a:solidFill>
                  <a:srgbClr val="ECECEC"/>
                </a:solidFill>
                <a:effectLst/>
                <a:latin typeface="Söhne"/>
              </a:rPr>
              <a:t>Dual Thrust</a:t>
            </a:r>
            <a:r>
              <a:rPr lang="zh-CN" altLang="en-US" b="0" i="0" dirty="0">
                <a:solidFill>
                  <a:srgbClr val="ECECEC"/>
                </a:solidFill>
                <a:effectLst/>
                <a:latin typeface="Söhne"/>
              </a:rPr>
              <a:t>系統具有簡單易用、適用度廣的特點，其思路簡單、參數很少，配合不同的參數、止盈止損和倉位管理，可以為投資者帶來長期穩定的收益，被投資者廣泛應用於股票、貨幣、貴金屬、債券、能源及股指期貨市場等。</a:t>
            </a:r>
          </a:p>
          <a:p>
            <a:r>
              <a:rPr lang="en-US" altLang="zh-CN" b="0" i="0" dirty="0">
                <a:solidFill>
                  <a:srgbClr val="ECECEC"/>
                </a:solidFill>
                <a:effectLst/>
                <a:latin typeface="Söhne"/>
              </a:rPr>
              <a:t>where the first term represents the loss Li in Equation (8) of the episode </a:t>
            </a:r>
            <a:r>
              <a:rPr lang="en-US" altLang="zh-CN" b="0" i="0" dirty="0" err="1">
                <a:solidFill>
                  <a:srgbClr val="ECECEC"/>
                </a:solidFill>
                <a:effectLst/>
                <a:latin typeface="Söhne"/>
              </a:rPr>
              <a:t>i</a:t>
            </a:r>
            <a:r>
              <a:rPr lang="en-US" altLang="zh-CN" b="0" i="0" dirty="0">
                <a:solidFill>
                  <a:srgbClr val="ECECEC"/>
                </a:solidFill>
                <a:effectLst/>
                <a:latin typeface="Söhne"/>
              </a:rPr>
              <a:t>; the second term indicates the absolute value of actor gradient in Equation (9); </a:t>
            </a:r>
            <a:br>
              <a:rPr lang="en-US" altLang="zh-CN" b="0" i="0" dirty="0">
                <a:solidFill>
                  <a:srgbClr val="ECECEC"/>
                </a:solidFill>
                <a:effectLst/>
                <a:latin typeface="Söhne"/>
              </a:rPr>
            </a:br>
            <a:r>
              <a:rPr lang="el-GR" altLang="zh-CN" b="0" i="0" dirty="0">
                <a:solidFill>
                  <a:srgbClr val="ECECEC"/>
                </a:solidFill>
                <a:effectLst/>
                <a:latin typeface="Söhne"/>
              </a:rPr>
              <a:t>ϵ</a:t>
            </a:r>
            <a:r>
              <a:rPr lang="en-US" altLang="zh-CN" b="0" i="0" dirty="0">
                <a:solidFill>
                  <a:srgbClr val="ECECEC"/>
                </a:solidFill>
                <a:effectLst/>
                <a:latin typeface="Söhne"/>
              </a:rPr>
              <a:t>D​ </a:t>
            </a:r>
            <a:r>
              <a:rPr lang="zh-CN" altLang="en-US" b="0" i="0" dirty="0">
                <a:solidFill>
                  <a:srgbClr val="ECECEC"/>
                </a:solidFill>
                <a:effectLst/>
                <a:latin typeface="Söhne"/>
              </a:rPr>
              <a:t>是一個正常數，用於演示（</a:t>
            </a:r>
            <a:r>
              <a:rPr lang="en-US" altLang="zh-CN" b="0" i="0" dirty="0">
                <a:solidFill>
                  <a:srgbClr val="ECECEC"/>
                </a:solidFill>
                <a:effectLst/>
                <a:latin typeface="Söhne"/>
              </a:rPr>
              <a:t>demonstration</a:t>
            </a:r>
            <a:r>
              <a:rPr lang="zh-CN" altLang="en-US" b="0" i="0" dirty="0">
                <a:solidFill>
                  <a:srgbClr val="ECECEC"/>
                </a:solidFill>
                <a:effectLst/>
                <a:latin typeface="Söhne"/>
              </a:rPr>
              <a:t>）情節，增加被採樣的概率，這有助於學習過程重視那些演示情節。</a:t>
            </a:r>
          </a:p>
          <a:p>
            <a:r>
              <a:rPr lang="el-GR" altLang="zh-CN" b="0" i="0" dirty="0">
                <a:solidFill>
                  <a:srgbClr val="ECECEC"/>
                </a:solidFill>
                <a:effectLst/>
                <a:latin typeface="Söhne"/>
              </a:rPr>
              <a:t>λ0​ </a:t>
            </a:r>
            <a:r>
              <a:rPr lang="zh-CN" altLang="en-US" b="0" i="0" dirty="0">
                <a:solidFill>
                  <a:srgbClr val="ECECEC"/>
                </a:solidFill>
                <a:effectLst/>
                <a:latin typeface="Söhne"/>
              </a:rPr>
              <a:t>是一個權重參數，它調整了</a:t>
            </a:r>
            <a:r>
              <a:rPr lang="en-US" altLang="zh-CN" b="0" i="0" dirty="0">
                <a:solidFill>
                  <a:srgbClr val="ECECEC"/>
                </a:solidFill>
                <a:effectLst/>
                <a:latin typeface="Söhne"/>
              </a:rPr>
              <a:t>actor</a:t>
            </a:r>
            <a:r>
              <a:rPr lang="zh-CN" altLang="en-US" b="0" i="0" dirty="0">
                <a:solidFill>
                  <a:srgbClr val="ECECEC"/>
                </a:solidFill>
                <a:effectLst/>
                <a:latin typeface="Söhne"/>
              </a:rPr>
              <a:t>梯度的貢獻</a:t>
            </a:r>
          </a:p>
          <a:p>
            <a:endParaRPr lang="en-TW" dirty="0"/>
          </a:p>
        </p:txBody>
      </p:sp>
      <p:sp>
        <p:nvSpPr>
          <p:cNvPr id="4" name="Slide Number Placeholder 3"/>
          <p:cNvSpPr>
            <a:spLocks noGrp="1"/>
          </p:cNvSpPr>
          <p:nvPr>
            <p:ph type="sldNum" sz="quarter" idx="5"/>
          </p:nvPr>
        </p:nvSpPr>
        <p:spPr/>
        <p:txBody>
          <a:bodyPr/>
          <a:lstStyle/>
          <a:p>
            <a:fld id="{091542DF-362B-46B6-A79C-60D067748C93}" type="slidenum">
              <a:rPr lang="zh-TW" altLang="en-US" smtClean="0"/>
              <a:t>8</a:t>
            </a:fld>
            <a:endParaRPr lang="zh-TW" altLang="en-US"/>
          </a:p>
        </p:txBody>
      </p:sp>
    </p:spTree>
    <p:extLst>
      <p:ext uri="{BB962C8B-B14F-4D97-AF65-F5344CB8AC3E}">
        <p14:creationId xmlns:p14="http://schemas.microsoft.com/office/powerpoint/2010/main" val="5795195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TW" altLang="en-US" b="0" i="0" dirty="0">
                <a:solidFill>
                  <a:srgbClr val="ECECEC"/>
                </a:solidFill>
                <a:effectLst/>
                <a:latin typeface="Söhne"/>
              </a:rPr>
              <a:t>我們在具有實際約束的分鐘級頻繁的期貨數據上回測我們的模型。具體來說，我們收集了中國股指期貨中的</a:t>
            </a:r>
            <a:r>
              <a:rPr lang="en-US" altLang="zh-TW" b="0" i="0" dirty="0">
                <a:solidFill>
                  <a:srgbClr val="ECECEC"/>
                </a:solidFill>
                <a:effectLst/>
                <a:latin typeface="Söhne"/>
              </a:rPr>
              <a:t>IF</a:t>
            </a:r>
            <a:r>
              <a:rPr lang="zh-TW" altLang="en-US" b="0" i="0" dirty="0">
                <a:solidFill>
                  <a:srgbClr val="ECECEC"/>
                </a:solidFill>
                <a:effectLst/>
                <a:latin typeface="Söhne"/>
              </a:rPr>
              <a:t>和</a:t>
            </a:r>
            <a:r>
              <a:rPr lang="en-US" altLang="zh-TW" b="0" i="0" dirty="0">
                <a:solidFill>
                  <a:srgbClr val="ECECEC"/>
                </a:solidFill>
                <a:effectLst/>
                <a:latin typeface="Söhne"/>
              </a:rPr>
              <a:t>IC</a:t>
            </a:r>
            <a:r>
              <a:rPr lang="zh-TW" altLang="en-US" b="0" i="0" dirty="0">
                <a:solidFill>
                  <a:srgbClr val="ECECEC"/>
                </a:solidFill>
                <a:effectLst/>
                <a:latin typeface="Söhne"/>
              </a:rPr>
              <a:t>的分鐘級頻繁數據。它們都是中國代表性的股指期貨。</a:t>
            </a:r>
            <a:r>
              <a:rPr lang="en-US" altLang="zh-TW" b="0" i="0" dirty="0">
                <a:solidFill>
                  <a:srgbClr val="ECECEC"/>
                </a:solidFill>
                <a:effectLst/>
                <a:latin typeface="Söhne"/>
              </a:rPr>
              <a:t>IF</a:t>
            </a:r>
            <a:r>
              <a:rPr lang="zh-TW" altLang="en-US" b="0" i="0" dirty="0">
                <a:solidFill>
                  <a:srgbClr val="ECECEC"/>
                </a:solidFill>
                <a:effectLst/>
                <a:latin typeface="Söhne"/>
              </a:rPr>
              <a:t>數據基於上海和深圳交易中心前</a:t>
            </a:r>
            <a:r>
              <a:rPr lang="en-US" altLang="zh-TW" b="0" i="0" dirty="0">
                <a:solidFill>
                  <a:srgbClr val="ECECEC"/>
                </a:solidFill>
                <a:effectLst/>
                <a:latin typeface="Söhne"/>
              </a:rPr>
              <a:t>300</a:t>
            </a:r>
            <a:r>
              <a:rPr lang="zh-TW" altLang="en-US" b="0" i="0" dirty="0">
                <a:solidFill>
                  <a:srgbClr val="ECECEC"/>
                </a:solidFill>
                <a:effectLst/>
                <a:latin typeface="Söhne"/>
              </a:rPr>
              <a:t>名股票價格計算得出的指數。而</a:t>
            </a:r>
            <a:r>
              <a:rPr lang="en-US" altLang="zh-TW" b="0" i="0" dirty="0">
                <a:solidFill>
                  <a:srgbClr val="ECECEC"/>
                </a:solidFill>
                <a:effectLst/>
                <a:latin typeface="Söhne"/>
              </a:rPr>
              <a:t>IC</a:t>
            </a:r>
            <a:r>
              <a:rPr lang="zh-TW" altLang="en-US" b="0" i="0" dirty="0">
                <a:solidFill>
                  <a:srgbClr val="ECECEC"/>
                </a:solidFill>
                <a:effectLst/>
                <a:latin typeface="Söhne"/>
              </a:rPr>
              <a:t>數據則基於另一個類似的指數，這個指數關注的是中小市值的股票。</a:t>
            </a:r>
            <a:r>
              <a:rPr lang="en-US" altLang="zh-TW" b="0" i="0" dirty="0">
                <a:solidFill>
                  <a:srgbClr val="ECECEC"/>
                </a:solidFill>
                <a:effectLst/>
                <a:latin typeface="Söhne"/>
              </a:rPr>
              <a:t>IF</a:t>
            </a:r>
            <a:r>
              <a:rPr lang="zh-TW" altLang="en-US" b="0" i="0" dirty="0">
                <a:solidFill>
                  <a:srgbClr val="ECECEC"/>
                </a:solidFill>
                <a:effectLst/>
                <a:latin typeface="Söhne"/>
              </a:rPr>
              <a:t>和</a:t>
            </a:r>
            <a:r>
              <a:rPr lang="en-US" altLang="zh-TW" b="0" i="0" dirty="0">
                <a:solidFill>
                  <a:srgbClr val="ECECEC"/>
                </a:solidFill>
                <a:effectLst/>
                <a:latin typeface="Söhne"/>
              </a:rPr>
              <a:t>IC</a:t>
            </a:r>
            <a:r>
              <a:rPr lang="zh-TW" altLang="en-US" b="0" i="0" dirty="0">
                <a:solidFill>
                  <a:srgbClr val="ECECEC"/>
                </a:solidFill>
                <a:effectLst/>
                <a:latin typeface="Söhne"/>
              </a:rPr>
              <a:t>期貨的分鐘級收盤價格序列如圖三所示。</a:t>
            </a:r>
          </a:p>
        </p:txBody>
      </p:sp>
      <p:sp>
        <p:nvSpPr>
          <p:cNvPr id="4" name="Slide Number Placeholder 3"/>
          <p:cNvSpPr>
            <a:spLocks noGrp="1"/>
          </p:cNvSpPr>
          <p:nvPr>
            <p:ph type="sldNum" sz="quarter" idx="5"/>
          </p:nvPr>
        </p:nvSpPr>
        <p:spPr/>
        <p:txBody>
          <a:bodyPr/>
          <a:lstStyle/>
          <a:p>
            <a:fld id="{091542DF-362B-46B6-A79C-60D067748C93}" type="slidenum">
              <a:rPr lang="zh-TW" altLang="en-US" smtClean="0"/>
              <a:t>11</a:t>
            </a:fld>
            <a:endParaRPr lang="zh-TW" altLang="en-US"/>
          </a:p>
        </p:txBody>
      </p:sp>
    </p:spTree>
    <p:extLst>
      <p:ext uri="{BB962C8B-B14F-4D97-AF65-F5344CB8AC3E}">
        <p14:creationId xmlns:p14="http://schemas.microsoft.com/office/powerpoint/2010/main" val="2008124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zh-TW" altLang="en-US"/>
              <a:t>按一下以編輯母片標題樣式</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B5A669DC-CDD7-4046-AD9A-53A395B8A507}" type="datetime1">
              <a:rPr lang="en-US" altLang="zh-TW" smtClean="0"/>
              <a:t>3/20/24</a:t>
            </a:fld>
            <a:endParaRPr lang="zh-TW" alt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zh-TW" altLang="en-US"/>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306CA9D0-C36D-40CE-BF0D-1FA6C6865307}" type="slidenum">
              <a:rPr lang="zh-TW" altLang="en-US" smtClean="0"/>
              <a:t>‹#›</a:t>
            </a:fld>
            <a:endParaRPr lang="zh-TW" altLang="en-US"/>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3712561984"/>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71C4362E-1F13-F243-9664-21D05C819C91}" type="datetime1">
              <a:rPr lang="en-US" altLang="zh-TW" smtClean="0"/>
              <a:t>3/20/24</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306CA9D0-C36D-40CE-BF0D-1FA6C6865307}" type="slidenum">
              <a:rPr lang="zh-TW" altLang="en-US" smtClean="0"/>
              <a:t>‹#›</a:t>
            </a:fld>
            <a:endParaRPr lang="zh-TW" altLang="en-US"/>
          </a:p>
        </p:txBody>
      </p:sp>
    </p:spTree>
    <p:extLst>
      <p:ext uri="{BB962C8B-B14F-4D97-AF65-F5344CB8AC3E}">
        <p14:creationId xmlns:p14="http://schemas.microsoft.com/office/powerpoint/2010/main" val="26777228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0A1712CC-CC22-1E41-B05D-8F0DD969D757}" type="datetime1">
              <a:rPr lang="en-US" altLang="zh-TW" smtClean="0"/>
              <a:t>3/20/24</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306CA9D0-C36D-40CE-BF0D-1FA6C6865307}" type="slidenum">
              <a:rPr lang="zh-TW" altLang="en-US" smtClean="0"/>
              <a:t>‹#›</a:t>
            </a:fld>
            <a:endParaRPr lang="zh-TW" altLang="en-US"/>
          </a:p>
        </p:txBody>
      </p:sp>
    </p:spTree>
    <p:extLst>
      <p:ext uri="{BB962C8B-B14F-4D97-AF65-F5344CB8AC3E}">
        <p14:creationId xmlns:p14="http://schemas.microsoft.com/office/powerpoint/2010/main" val="17092603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C10DA187-0DF3-BE43-A83D-321368EE60FA}" type="datetime1">
              <a:rPr lang="en-US" altLang="zh-TW" smtClean="0"/>
              <a:t>3/20/24</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306CA9D0-C36D-40CE-BF0D-1FA6C6865307}" type="slidenum">
              <a:rPr lang="zh-TW" altLang="en-US" smtClean="0"/>
              <a:t>‹#›</a:t>
            </a:fld>
            <a:endParaRPr lang="zh-TW" altLang="en-US"/>
          </a:p>
        </p:txBody>
      </p:sp>
    </p:spTree>
    <p:extLst>
      <p:ext uri="{BB962C8B-B14F-4D97-AF65-F5344CB8AC3E}">
        <p14:creationId xmlns:p14="http://schemas.microsoft.com/office/powerpoint/2010/main" val="15300774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章節標題">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zh-TW" altLang="en-US"/>
              <a:t>按一下以編輯母片標題樣式</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56F7FF18-FEC8-984B-9F75-6F905BE99407}" type="datetime1">
              <a:rPr lang="en-US" altLang="zh-TW" smtClean="0"/>
              <a:t>3/20/24</a:t>
            </a:fld>
            <a:endParaRPr lang="zh-TW" alt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zh-TW" alt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306CA9D0-C36D-40CE-BF0D-1FA6C6865307}" type="slidenum">
              <a:rPr lang="zh-TW" altLang="en-US" smtClean="0"/>
              <a:t>‹#›</a:t>
            </a:fld>
            <a:endParaRPr lang="zh-TW" alt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3539587323"/>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zh-TW" altLang="en-US"/>
              <a:t>按一下以編輯母片標題樣式</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C9493C4B-CF38-064C-A75E-DDFFDC81B557}" type="datetime1">
              <a:rPr lang="en-US" altLang="zh-TW" smtClean="0"/>
              <a:t>3/20/24</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306CA9D0-C36D-40CE-BF0D-1FA6C6865307}" type="slidenum">
              <a:rPr lang="zh-TW" altLang="en-US" smtClean="0"/>
              <a:t>‹#›</a:t>
            </a:fld>
            <a:endParaRPr lang="zh-TW" altLang="en-US"/>
          </a:p>
        </p:txBody>
      </p:sp>
    </p:spTree>
    <p:extLst>
      <p:ext uri="{BB962C8B-B14F-4D97-AF65-F5344CB8AC3E}">
        <p14:creationId xmlns:p14="http://schemas.microsoft.com/office/powerpoint/2010/main" val="10511355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zh-TW" altLang="en-US"/>
              <a:t>按一下以編輯母片標題樣式</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4777D289-3EA0-3641-8F02-2FF8CC60BBA4}" type="datetime1">
              <a:rPr lang="en-US" altLang="zh-TW" smtClean="0"/>
              <a:t>3/20/24</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306CA9D0-C36D-40CE-BF0D-1FA6C6865307}" type="slidenum">
              <a:rPr lang="zh-TW" altLang="en-US" smtClean="0"/>
              <a:t>‹#›</a:t>
            </a:fld>
            <a:endParaRPr lang="zh-TW" altLang="en-US"/>
          </a:p>
        </p:txBody>
      </p:sp>
    </p:spTree>
    <p:extLst>
      <p:ext uri="{BB962C8B-B14F-4D97-AF65-F5344CB8AC3E}">
        <p14:creationId xmlns:p14="http://schemas.microsoft.com/office/powerpoint/2010/main" val="9978522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93C88945-5D00-6543-B969-81B5E05E5EB6}" type="datetime1">
              <a:rPr lang="en-US" altLang="zh-TW" smtClean="0"/>
              <a:t>3/20/24</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306CA9D0-C36D-40CE-BF0D-1FA6C6865307}" type="slidenum">
              <a:rPr lang="zh-TW" altLang="en-US" smtClean="0"/>
              <a:t>‹#›</a:t>
            </a:fld>
            <a:endParaRPr lang="zh-TW" altLang="en-US"/>
          </a:p>
        </p:txBody>
      </p:sp>
    </p:spTree>
    <p:extLst>
      <p:ext uri="{BB962C8B-B14F-4D97-AF65-F5344CB8AC3E}">
        <p14:creationId xmlns:p14="http://schemas.microsoft.com/office/powerpoint/2010/main" val="42083555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ABBA491-56FE-4040-92AC-A8FC84DA985B}" type="datetime1">
              <a:rPr lang="en-US" altLang="zh-TW" smtClean="0"/>
              <a:t>3/20/24</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306CA9D0-C36D-40CE-BF0D-1FA6C6865307}" type="slidenum">
              <a:rPr lang="zh-TW" altLang="en-US" smtClean="0"/>
              <a:t>‹#›</a:t>
            </a:fld>
            <a:endParaRPr lang="zh-TW" altLang="en-US"/>
          </a:p>
        </p:txBody>
      </p:sp>
    </p:spTree>
    <p:extLst>
      <p:ext uri="{BB962C8B-B14F-4D97-AF65-F5344CB8AC3E}">
        <p14:creationId xmlns:p14="http://schemas.microsoft.com/office/powerpoint/2010/main" val="23339949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含輔助字幕的內容">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zh-TW" altLang="en-US"/>
              <a:t>按一下以編輯母片標題樣式</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A9B1F43F-6B5E-C743-A5AB-BEBE12D2E567}" type="datetime1">
              <a:rPr lang="en-US" altLang="zh-TW" smtClean="0"/>
              <a:t>3/20/24</a:t>
            </a:fld>
            <a:endParaRPr lang="zh-TW" alt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zh-TW" alt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306CA9D0-C36D-40CE-BF0D-1FA6C6865307}" type="slidenum">
              <a:rPr lang="zh-TW" altLang="en-US" smtClean="0"/>
              <a:t>‹#›</a:t>
            </a:fld>
            <a:endParaRPr lang="zh-TW" alt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8687138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含輔助字幕的圖片">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a:t>按一下圖示以新增圖片</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5E3DEF94-005F-8B46-854B-E8077E7800FC}" type="datetime1">
              <a:rPr lang="en-US" altLang="zh-TW" smtClean="0"/>
              <a:t>3/20/24</a:t>
            </a:fld>
            <a:endParaRPr lang="zh-TW" alt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zh-TW" alt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306CA9D0-C36D-40CE-BF0D-1FA6C6865307}" type="slidenum">
              <a:rPr lang="zh-TW" altLang="en-US" smtClean="0"/>
              <a:t>‹#›</a:t>
            </a:fld>
            <a:endParaRPr lang="zh-TW" alt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0683342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6A11A60E-83A8-DD44-BB7D-616E9AB2DA2A}" type="datetime1">
              <a:rPr lang="en-US" altLang="zh-TW" smtClean="0"/>
              <a:t>3/20/24</a:t>
            </a:fld>
            <a:endParaRPr lang="zh-TW" altLang="en-U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zh-TW" altLang="en-US"/>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306CA9D0-C36D-40CE-BF0D-1FA6C6865307}" type="slidenum">
              <a:rPr lang="zh-TW" altLang="en-US" smtClean="0"/>
              <a:t>‹#›</a:t>
            </a:fld>
            <a:endParaRPr lang="zh-TW" altLang="en-U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2472733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9BCEDB7-2F36-797F-F4FB-5F47437FFB06}"/>
              </a:ext>
            </a:extLst>
          </p:cNvPr>
          <p:cNvSpPr>
            <a:spLocks noGrp="1"/>
          </p:cNvSpPr>
          <p:nvPr>
            <p:ph type="ctrTitle"/>
          </p:nvPr>
        </p:nvSpPr>
        <p:spPr/>
        <p:txBody>
          <a:bodyPr/>
          <a:lstStyle/>
          <a:p>
            <a:r>
              <a:rPr lang="en-US" altLang="zh-TW" sz="3600" dirty="0"/>
              <a:t>Adaptive Quantitative Trading: An Imitative Deep Reinforcement Learning Approach</a:t>
            </a:r>
            <a:endParaRPr lang="zh-TW" altLang="en-US" sz="3600" dirty="0"/>
          </a:p>
        </p:txBody>
      </p:sp>
      <p:sp>
        <p:nvSpPr>
          <p:cNvPr id="3" name="副標題 2">
            <a:extLst>
              <a:ext uri="{FF2B5EF4-FFF2-40B4-BE49-F238E27FC236}">
                <a16:creationId xmlns:a16="http://schemas.microsoft.com/office/drawing/2014/main" id="{8B1CC031-ED73-DAC0-D820-4C1CA9A44B87}"/>
              </a:ext>
            </a:extLst>
          </p:cNvPr>
          <p:cNvSpPr>
            <a:spLocks noGrp="1"/>
          </p:cNvSpPr>
          <p:nvPr>
            <p:ph type="subTitle" idx="1"/>
          </p:nvPr>
        </p:nvSpPr>
        <p:spPr>
          <a:xfrm>
            <a:off x="2419195" y="3965706"/>
            <a:ext cx="7353094" cy="1086237"/>
          </a:xfrm>
        </p:spPr>
        <p:txBody>
          <a:bodyPr/>
          <a:lstStyle/>
          <a:p>
            <a:r>
              <a:rPr lang="en-US" altLang="zh-TW" dirty="0"/>
              <a:t>Yang Liu, Qi Liu, </a:t>
            </a:r>
            <a:r>
              <a:rPr lang="en-US" altLang="zh-TW" dirty="0" err="1"/>
              <a:t>Hongke</a:t>
            </a:r>
            <a:r>
              <a:rPr lang="en-US" altLang="zh-TW" dirty="0"/>
              <a:t> Zhao, Zhen Pan, </a:t>
            </a:r>
            <a:r>
              <a:rPr lang="en-US" altLang="zh-TW" dirty="0" err="1"/>
              <a:t>Chuanren</a:t>
            </a:r>
            <a:r>
              <a:rPr lang="en-US" altLang="zh-TW" dirty="0"/>
              <a:t> Liu</a:t>
            </a:r>
            <a:endParaRPr lang="zh-TW" altLang="en-US" dirty="0"/>
          </a:p>
        </p:txBody>
      </p:sp>
      <p:sp>
        <p:nvSpPr>
          <p:cNvPr id="4" name="TextBox 3">
            <a:extLst>
              <a:ext uri="{FF2B5EF4-FFF2-40B4-BE49-F238E27FC236}">
                <a16:creationId xmlns:a16="http://schemas.microsoft.com/office/drawing/2014/main" id="{98749426-A3ED-A635-BCA2-59A4819AF5C7}"/>
              </a:ext>
            </a:extLst>
          </p:cNvPr>
          <p:cNvSpPr txBox="1"/>
          <p:nvPr/>
        </p:nvSpPr>
        <p:spPr>
          <a:xfrm>
            <a:off x="8541440" y="5039566"/>
            <a:ext cx="2461695" cy="646331"/>
          </a:xfrm>
          <a:prstGeom prst="rect">
            <a:avLst/>
          </a:prstGeom>
          <a:noFill/>
        </p:spPr>
        <p:txBody>
          <a:bodyPr wrap="square" rtlCol="0">
            <a:spAutoFit/>
          </a:bodyPr>
          <a:lstStyle/>
          <a:p>
            <a:r>
              <a:rPr lang="zh-TW" altLang="en-US" dirty="0">
                <a:latin typeface="微軟正黑體" panose="020B0604030504040204" pitchFamily="34" charset="-120"/>
                <a:ea typeface="微軟正黑體" panose="020B0604030504040204" pitchFamily="34" charset="-120"/>
              </a:rPr>
              <a:t>報告學生 </a:t>
            </a:r>
            <a:r>
              <a:rPr lang="en-US" altLang="zh-TW" dirty="0">
                <a:latin typeface="微軟正黑體" panose="020B0604030504040204" pitchFamily="34" charset="-120"/>
                <a:ea typeface="微軟正黑體" panose="020B0604030504040204" pitchFamily="34" charset="-120"/>
              </a:rPr>
              <a:t>:</a:t>
            </a:r>
            <a:r>
              <a:rPr lang="zh-TW" altLang="en-US" dirty="0">
                <a:latin typeface="微軟正黑體" panose="020B0604030504040204" pitchFamily="34" charset="-120"/>
                <a:ea typeface="微軟正黑體" panose="020B0604030504040204" pitchFamily="34" charset="-120"/>
              </a:rPr>
              <a:t> 張正誠</a:t>
            </a:r>
            <a:endParaRPr lang="en-US" altLang="zh-TW" dirty="0">
              <a:latin typeface="微軟正黑體" panose="020B0604030504040204" pitchFamily="34" charset="-120"/>
              <a:ea typeface="微軟正黑體" panose="020B0604030504040204" pitchFamily="34" charset="-120"/>
            </a:endParaRPr>
          </a:p>
          <a:p>
            <a:r>
              <a:rPr lang="zh-TW" altLang="en-US" dirty="0">
                <a:latin typeface="微軟正黑體" panose="020B0604030504040204" pitchFamily="34" charset="-120"/>
                <a:ea typeface="微軟正黑體" panose="020B0604030504040204" pitchFamily="34" charset="-120"/>
              </a:rPr>
              <a:t>指導教授 </a:t>
            </a:r>
            <a:r>
              <a:rPr lang="en-US" altLang="zh-TW" dirty="0">
                <a:latin typeface="微軟正黑體" panose="020B0604030504040204" pitchFamily="34" charset="-120"/>
                <a:ea typeface="微軟正黑體" panose="020B0604030504040204" pitchFamily="34" charset="-120"/>
              </a:rPr>
              <a:t>:</a:t>
            </a:r>
            <a:r>
              <a:rPr lang="zh-TW" altLang="en-US" dirty="0">
                <a:latin typeface="微軟正黑體" panose="020B0604030504040204" pitchFamily="34" charset="-120"/>
                <a:ea typeface="微軟正黑體" panose="020B0604030504040204" pitchFamily="34" charset="-120"/>
              </a:rPr>
              <a:t> 李淑敏教授</a:t>
            </a:r>
          </a:p>
        </p:txBody>
      </p:sp>
      <p:sp>
        <p:nvSpPr>
          <p:cNvPr id="5" name="副標題 2">
            <a:extLst>
              <a:ext uri="{FF2B5EF4-FFF2-40B4-BE49-F238E27FC236}">
                <a16:creationId xmlns:a16="http://schemas.microsoft.com/office/drawing/2014/main" id="{84C027F4-D3CD-FD61-1FCB-CBDD99CD7BBD}"/>
              </a:ext>
            </a:extLst>
          </p:cNvPr>
          <p:cNvSpPr txBox="1">
            <a:spLocks/>
          </p:cNvSpPr>
          <p:nvPr/>
        </p:nvSpPr>
        <p:spPr>
          <a:xfrm>
            <a:off x="2679905" y="4508824"/>
            <a:ext cx="6831673" cy="1086237"/>
          </a:xfrm>
          <a:prstGeom prst="rect">
            <a:avLst/>
          </a:prstGeom>
        </p:spPr>
        <p:txBody>
          <a:bodyPr vert="horz" lIns="91440" tIns="45720" rIns="91440" bIns="45720" rtlCol="0">
            <a:normAutofit/>
          </a:bodyPr>
          <a:lstStyle>
            <a:lvl1pPr marL="0" indent="0" algn="ctr" defTabSz="914400" rtl="0" eaLnBrk="1" latinLnBrk="0" hangingPunct="1">
              <a:lnSpc>
                <a:spcPct val="112000"/>
              </a:lnSpc>
              <a:spcBef>
                <a:spcPts val="0"/>
              </a:spcBef>
              <a:spcAft>
                <a:spcPts val="0"/>
              </a:spcAft>
              <a:buFont typeface="Franklin Gothic Book" panose="020B0503020102020204" pitchFamily="34" charset="0"/>
              <a:buNone/>
              <a:defRPr sz="2300" kern="1200" baseline="0">
                <a:solidFill>
                  <a:schemeClr val="tx2"/>
                </a:solidFill>
                <a:latin typeface="+mn-lt"/>
                <a:ea typeface="+mn-ea"/>
                <a:cs typeface="+mn-cs"/>
              </a:defRPr>
            </a:lvl1pPr>
            <a:lvl2pPr marL="457200" indent="0" algn="ctr" defTabSz="914400" rtl="0" eaLnBrk="1" latinLnBrk="0" hangingPunct="1">
              <a:lnSpc>
                <a:spcPct val="94000"/>
              </a:lnSpc>
              <a:spcBef>
                <a:spcPts val="500"/>
              </a:spcBef>
              <a:spcAft>
                <a:spcPts val="200"/>
              </a:spcAft>
              <a:buFont typeface="Franklin Gothic Book" panose="020B0503020102020204" pitchFamily="34" charset="0"/>
              <a:buNone/>
              <a:defRPr sz="2000" i="1" kern="1200" baseline="0">
                <a:solidFill>
                  <a:schemeClr val="tx2"/>
                </a:solidFill>
                <a:latin typeface="+mn-lt"/>
                <a:ea typeface="+mn-ea"/>
                <a:cs typeface="+mn-cs"/>
              </a:defRPr>
            </a:lvl2pPr>
            <a:lvl3pPr marL="914400" indent="0" algn="ctr" defTabSz="914400" rtl="0" eaLnBrk="1" latinLnBrk="0" hangingPunct="1">
              <a:lnSpc>
                <a:spcPct val="94000"/>
              </a:lnSpc>
              <a:spcBef>
                <a:spcPts val="500"/>
              </a:spcBef>
              <a:spcAft>
                <a:spcPts val="200"/>
              </a:spcAft>
              <a:buFont typeface="Franklin Gothic Book" panose="020B0503020102020204" pitchFamily="34" charset="0"/>
              <a:buNone/>
              <a:defRPr sz="1800" kern="1200" baseline="0">
                <a:solidFill>
                  <a:schemeClr val="tx2"/>
                </a:solidFill>
                <a:latin typeface="+mn-lt"/>
                <a:ea typeface="+mn-ea"/>
                <a:cs typeface="+mn-cs"/>
              </a:defRPr>
            </a:lvl3pPr>
            <a:lvl4pPr marL="1371600" indent="0" algn="ctr" defTabSz="914400" rtl="0" eaLnBrk="1" latinLnBrk="0" hangingPunct="1">
              <a:lnSpc>
                <a:spcPct val="94000"/>
              </a:lnSpc>
              <a:spcBef>
                <a:spcPts val="500"/>
              </a:spcBef>
              <a:spcAft>
                <a:spcPts val="200"/>
              </a:spcAft>
              <a:buFont typeface="Franklin Gothic Book" panose="020B0503020102020204" pitchFamily="34" charset="0"/>
              <a:buNone/>
              <a:defRPr sz="1600" i="1" kern="1200" baseline="0">
                <a:solidFill>
                  <a:schemeClr val="tx2"/>
                </a:solidFill>
                <a:latin typeface="+mn-lt"/>
                <a:ea typeface="+mn-ea"/>
                <a:cs typeface="+mn-cs"/>
              </a:defRPr>
            </a:lvl4pPr>
            <a:lvl5pPr marL="1828800" indent="0" algn="ctr" defTabSz="914400" rtl="0" eaLnBrk="1" latinLnBrk="0" hangingPunct="1">
              <a:lnSpc>
                <a:spcPct val="94000"/>
              </a:lnSpc>
              <a:spcBef>
                <a:spcPts val="500"/>
              </a:spcBef>
              <a:spcAft>
                <a:spcPts val="200"/>
              </a:spcAft>
              <a:buFont typeface="Franklin Gothic Book" panose="020B0503020102020204" pitchFamily="34" charset="0"/>
              <a:buNone/>
              <a:defRPr sz="1600" kern="1200" baseline="0">
                <a:solidFill>
                  <a:schemeClr val="tx2"/>
                </a:solidFill>
                <a:latin typeface="+mn-lt"/>
                <a:ea typeface="+mn-ea"/>
                <a:cs typeface="+mn-cs"/>
              </a:defRPr>
            </a:lvl5pPr>
            <a:lvl6pPr marL="2286000" indent="0" algn="ctr" defTabSz="914400" rtl="0" eaLnBrk="1" latinLnBrk="0" hangingPunct="1">
              <a:lnSpc>
                <a:spcPct val="94000"/>
              </a:lnSpc>
              <a:spcBef>
                <a:spcPts val="500"/>
              </a:spcBef>
              <a:spcAft>
                <a:spcPts val="200"/>
              </a:spcAft>
              <a:buFont typeface="Franklin Gothic Book" panose="020B0503020102020204" pitchFamily="34" charset="0"/>
              <a:buNone/>
              <a:defRPr sz="1600" i="1" kern="1200" baseline="0">
                <a:solidFill>
                  <a:schemeClr val="tx2"/>
                </a:solidFill>
                <a:latin typeface="+mn-lt"/>
                <a:ea typeface="+mn-ea"/>
                <a:cs typeface="+mn-cs"/>
              </a:defRPr>
            </a:lvl6pPr>
            <a:lvl7pPr marL="2743200" indent="0" algn="ctr" defTabSz="914400" rtl="0" eaLnBrk="1" latinLnBrk="0" hangingPunct="1">
              <a:lnSpc>
                <a:spcPct val="94000"/>
              </a:lnSpc>
              <a:spcBef>
                <a:spcPts val="500"/>
              </a:spcBef>
              <a:spcAft>
                <a:spcPts val="200"/>
              </a:spcAft>
              <a:buFont typeface="Franklin Gothic Book" panose="020B0503020102020204" pitchFamily="34" charset="0"/>
              <a:buNone/>
              <a:defRPr sz="1600" kern="1200" baseline="0">
                <a:solidFill>
                  <a:schemeClr val="tx2"/>
                </a:solidFill>
                <a:latin typeface="+mn-lt"/>
                <a:ea typeface="+mn-ea"/>
                <a:cs typeface="+mn-cs"/>
              </a:defRPr>
            </a:lvl7pPr>
            <a:lvl8pPr marL="3200400" indent="0" algn="ctr" defTabSz="914400" rtl="0" eaLnBrk="1" latinLnBrk="0" hangingPunct="1">
              <a:lnSpc>
                <a:spcPct val="94000"/>
              </a:lnSpc>
              <a:spcBef>
                <a:spcPts val="500"/>
              </a:spcBef>
              <a:spcAft>
                <a:spcPts val="200"/>
              </a:spcAft>
              <a:buFont typeface="Franklin Gothic Book" panose="020B0503020102020204" pitchFamily="34" charset="0"/>
              <a:buNone/>
              <a:defRPr sz="1600" i="1" kern="1200" baseline="0">
                <a:solidFill>
                  <a:schemeClr val="tx2"/>
                </a:solidFill>
                <a:latin typeface="+mn-lt"/>
                <a:ea typeface="+mn-ea"/>
                <a:cs typeface="+mn-cs"/>
              </a:defRPr>
            </a:lvl8pPr>
            <a:lvl9pPr marL="3657600" indent="0" algn="ctr" defTabSz="914400" rtl="0" eaLnBrk="1" latinLnBrk="0" hangingPunct="1">
              <a:lnSpc>
                <a:spcPct val="94000"/>
              </a:lnSpc>
              <a:spcBef>
                <a:spcPts val="500"/>
              </a:spcBef>
              <a:spcAft>
                <a:spcPts val="200"/>
              </a:spcAft>
              <a:buFont typeface="Franklin Gothic Book" panose="020B0503020102020204" pitchFamily="34" charset="0"/>
              <a:buNone/>
              <a:defRPr sz="1600" kern="1200" baseline="0">
                <a:solidFill>
                  <a:schemeClr val="tx2"/>
                </a:solidFill>
                <a:latin typeface="+mn-lt"/>
                <a:ea typeface="+mn-ea"/>
                <a:cs typeface="+mn-cs"/>
              </a:defRPr>
            </a:lvl9pPr>
          </a:lstStyle>
          <a:p>
            <a:r>
              <a:rPr lang="en-US" altLang="zh-TW" sz="1600" dirty="0"/>
              <a:t>The Thirty-Fourth AAAI Conference on Artificial Intelligence (AAAI-20)</a:t>
            </a:r>
            <a:endParaRPr lang="zh-TW" altLang="en-US" sz="1600" dirty="0"/>
          </a:p>
        </p:txBody>
      </p:sp>
    </p:spTree>
    <p:extLst>
      <p:ext uri="{BB962C8B-B14F-4D97-AF65-F5344CB8AC3E}">
        <p14:creationId xmlns:p14="http://schemas.microsoft.com/office/powerpoint/2010/main" val="35697405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955F5AC-2353-5010-1F36-2F623ACAB8EB}"/>
              </a:ext>
            </a:extLst>
          </p:cNvPr>
          <p:cNvSpPr>
            <a:spLocks noGrp="1"/>
          </p:cNvSpPr>
          <p:nvPr>
            <p:ph type="title"/>
          </p:nvPr>
        </p:nvSpPr>
        <p:spPr/>
        <p:txBody>
          <a:bodyPr/>
          <a:lstStyle/>
          <a:p>
            <a:r>
              <a:rPr lang="en-US" altLang="zh-TW" dirty="0"/>
              <a:t>Imitative RDPG</a:t>
            </a:r>
            <a:r>
              <a:rPr lang="zh-TW" altLang="en-US" dirty="0"/>
              <a:t> </a:t>
            </a:r>
            <a:r>
              <a:rPr lang="en-US" altLang="zh-TW" dirty="0"/>
              <a:t>- Behavior Cloning</a:t>
            </a:r>
            <a:endParaRPr lang="zh-TW" altLang="en-US" dirty="0"/>
          </a:p>
        </p:txBody>
      </p:sp>
      <mc:AlternateContent xmlns:mc="http://schemas.openxmlformats.org/markup-compatibility/2006">
        <mc:Choice xmlns:a14="http://schemas.microsoft.com/office/drawing/2010/main" Requires="a14">
          <p:sp>
            <p:nvSpPr>
              <p:cNvPr id="3" name="內容版面配置區 2">
                <a:extLst>
                  <a:ext uri="{FF2B5EF4-FFF2-40B4-BE49-F238E27FC236}">
                    <a16:creationId xmlns:a16="http://schemas.microsoft.com/office/drawing/2014/main" id="{E28FDF4D-BC0A-D468-AFC3-0970EF098C67}"/>
                  </a:ext>
                </a:extLst>
              </p:cNvPr>
              <p:cNvSpPr>
                <a:spLocks noGrp="1"/>
              </p:cNvSpPr>
              <p:nvPr>
                <p:ph idx="1"/>
              </p:nvPr>
            </p:nvSpPr>
            <p:spPr>
              <a:xfrm>
                <a:off x="1371600" y="1771726"/>
                <a:ext cx="9601200" cy="3695700"/>
              </a:xfrm>
            </p:spPr>
            <p:txBody>
              <a:bodyPr>
                <a:normAutofit/>
              </a:bodyPr>
              <a:lstStyle/>
              <a:p>
                <a:r>
                  <a:rPr lang="en-US" altLang="zh-TW" dirty="0"/>
                  <a:t>create a prophetic trading expert who always takes a long position at the lowest price and takes a short position at the highest price.</a:t>
                </a:r>
              </a:p>
              <a:p>
                <a:endParaRPr lang="en-US" altLang="zh-TW" dirty="0"/>
              </a:p>
              <a:p>
                <a:endParaRPr lang="en-US" altLang="zh-TW" dirty="0"/>
              </a:p>
              <a:p>
                <a:endParaRPr lang="en-US" altLang="zh-TW" dirty="0"/>
              </a:p>
              <a:p>
                <a:endParaRPr lang="en-US" altLang="zh-TW" dirty="0"/>
              </a:p>
              <a:p>
                <a:endParaRPr lang="en-US" altLang="zh-TW" dirty="0"/>
              </a:p>
              <a:p>
                <a:r>
                  <a:rPr lang="en-US" altLang="zh-TW" dirty="0"/>
                  <a:t>where </a:t>
                </a:r>
                <a14:m>
                  <m:oMath xmlns:m="http://schemas.openxmlformats.org/officeDocument/2006/math">
                    <m:sSub>
                      <m:sSubPr>
                        <m:ctrlPr>
                          <a:rPr lang="en-US" altLang="zh-TW" b="0" i="1" dirty="0" smtClean="0">
                            <a:latin typeface="Cambria Math" panose="02040503050406030204" pitchFamily="18" charset="0"/>
                          </a:rPr>
                        </m:ctrlPr>
                      </m:sSubPr>
                      <m:e>
                        <m:r>
                          <m:rPr>
                            <m:sty m:val="p"/>
                          </m:rPr>
                          <a:rPr lang="en-US" altLang="zh-TW" i="0" dirty="0" smtClean="0">
                            <a:latin typeface="Cambria Math" panose="02040503050406030204" pitchFamily="18" charset="0"/>
                          </a:rPr>
                          <m:t>∇</m:t>
                        </m:r>
                      </m:e>
                      <m:sub>
                        <m:r>
                          <a:rPr lang="el-GR" altLang="zh-TW" i="1" dirty="0" smtClean="0">
                            <a:latin typeface="Cambria Math" panose="02040503050406030204" pitchFamily="18" charset="0"/>
                          </a:rPr>
                          <m:t>𝜃</m:t>
                        </m:r>
                      </m:sub>
                    </m:sSub>
                    <m:r>
                      <a:rPr lang="en-US" altLang="zh-TW" i="1" dirty="0" smtClean="0">
                        <a:latin typeface="Cambria Math" panose="02040503050406030204" pitchFamily="18" charset="0"/>
                      </a:rPr>
                      <m:t>𝐽</m:t>
                    </m:r>
                  </m:oMath>
                </a14:m>
                <a:r>
                  <a:rPr lang="en-US" altLang="zh-TW" dirty="0"/>
                  <a:t> is the policy gradient in Equation (9); </a:t>
                </a:r>
                <a14:m>
                  <m:oMath xmlns:m="http://schemas.openxmlformats.org/officeDocument/2006/math">
                    <m:sSub>
                      <m:sSubPr>
                        <m:ctrlPr>
                          <a:rPr lang="en-US" altLang="zh-TW" b="0" i="1" dirty="0" smtClean="0">
                            <a:latin typeface="Cambria Math" panose="02040503050406030204" pitchFamily="18" charset="0"/>
                          </a:rPr>
                        </m:ctrlPr>
                      </m:sSubPr>
                      <m:e>
                        <m:r>
                          <a:rPr lang="el-GR" altLang="zh-TW" i="1" dirty="0" smtClean="0">
                            <a:latin typeface="Cambria Math" panose="02040503050406030204" pitchFamily="18" charset="0"/>
                          </a:rPr>
                          <m:t>𝜆</m:t>
                        </m:r>
                      </m:e>
                      <m:sub>
                        <m:r>
                          <a:rPr lang="el-GR" altLang="zh-TW" i="1" dirty="0" smtClean="0">
                            <a:latin typeface="Cambria Math" panose="02040503050406030204" pitchFamily="18" charset="0"/>
                          </a:rPr>
                          <m:t>1</m:t>
                        </m:r>
                      </m:sub>
                    </m:sSub>
                  </m:oMath>
                </a14:m>
                <a:r>
                  <a:rPr lang="el-GR" altLang="zh-TW" dirty="0"/>
                  <a:t> </a:t>
                </a:r>
                <a:r>
                  <a:rPr lang="en-US" altLang="zh-TW" dirty="0"/>
                  <a:t>and </a:t>
                </a:r>
                <a14:m>
                  <m:oMath xmlns:m="http://schemas.openxmlformats.org/officeDocument/2006/math">
                    <m:sSub>
                      <m:sSubPr>
                        <m:ctrlPr>
                          <a:rPr lang="en-US" altLang="zh-TW" b="0" i="1" dirty="0" smtClean="0">
                            <a:latin typeface="Cambria Math" panose="02040503050406030204" pitchFamily="18" charset="0"/>
                          </a:rPr>
                        </m:ctrlPr>
                      </m:sSubPr>
                      <m:e>
                        <m:r>
                          <a:rPr lang="el-GR" altLang="zh-TW" i="1" dirty="0" smtClean="0">
                            <a:latin typeface="Cambria Math" panose="02040503050406030204" pitchFamily="18" charset="0"/>
                          </a:rPr>
                          <m:t>𝜆</m:t>
                        </m:r>
                      </m:e>
                      <m:sub>
                        <m:r>
                          <a:rPr lang="el-GR" altLang="zh-TW" i="1" dirty="0" smtClean="0">
                            <a:latin typeface="Cambria Math" panose="02040503050406030204" pitchFamily="18" charset="0"/>
                          </a:rPr>
                          <m:t>2</m:t>
                        </m:r>
                      </m:sub>
                    </m:sSub>
                  </m:oMath>
                </a14:m>
                <a:r>
                  <a:rPr lang="el-GR" altLang="zh-TW" dirty="0"/>
                  <a:t> </a:t>
                </a:r>
                <a:r>
                  <a:rPr lang="en-US" altLang="zh-TW" dirty="0"/>
                  <a:t>control the weights between the losses.</a:t>
                </a:r>
                <a:endParaRPr lang="zh-TW" altLang="en-US" dirty="0"/>
              </a:p>
            </p:txBody>
          </p:sp>
        </mc:Choice>
        <mc:Fallback>
          <p:sp>
            <p:nvSpPr>
              <p:cNvPr id="3" name="內容版面配置區 2">
                <a:extLst>
                  <a:ext uri="{FF2B5EF4-FFF2-40B4-BE49-F238E27FC236}">
                    <a16:creationId xmlns:a16="http://schemas.microsoft.com/office/drawing/2014/main" id="{E28FDF4D-BC0A-D468-AFC3-0970EF098C67}"/>
                  </a:ext>
                </a:extLst>
              </p:cNvPr>
              <p:cNvSpPr>
                <a:spLocks noGrp="1" noRot="1" noChangeAspect="1" noMove="1" noResize="1" noEditPoints="1" noAdjustHandles="1" noChangeArrowheads="1" noChangeShapeType="1" noTextEdit="1"/>
              </p:cNvSpPr>
              <p:nvPr>
                <p:ph idx="1"/>
              </p:nvPr>
            </p:nvSpPr>
            <p:spPr>
              <a:xfrm>
                <a:off x="1371600" y="1771726"/>
                <a:ext cx="9601200" cy="3695700"/>
              </a:xfrm>
              <a:blipFill>
                <a:blip r:embed="rId2"/>
                <a:stretch>
                  <a:fillRect l="-661" t="-1370"/>
                </a:stretch>
              </a:blipFill>
            </p:spPr>
            <p:txBody>
              <a:bodyPr/>
              <a:lstStyle/>
              <a:p>
                <a:r>
                  <a:rPr lang="en-TW">
                    <a:noFill/>
                  </a:rPr>
                  <a:t> </a:t>
                </a:r>
              </a:p>
            </p:txBody>
          </p:sp>
        </mc:Fallback>
      </mc:AlternateContent>
      <p:pic>
        <p:nvPicPr>
          <p:cNvPr id="5" name="圖片 4">
            <a:extLst>
              <a:ext uri="{FF2B5EF4-FFF2-40B4-BE49-F238E27FC236}">
                <a16:creationId xmlns:a16="http://schemas.microsoft.com/office/drawing/2014/main" id="{3F520AF0-4450-BB14-71C7-FDF6DAEA4BEC}"/>
              </a:ext>
            </a:extLst>
          </p:cNvPr>
          <p:cNvPicPr>
            <a:picLocks noChangeAspect="1"/>
          </p:cNvPicPr>
          <p:nvPr/>
        </p:nvPicPr>
        <p:blipFill>
          <a:blip r:embed="rId3"/>
          <a:stretch>
            <a:fillRect/>
          </a:stretch>
        </p:blipFill>
        <p:spPr>
          <a:xfrm>
            <a:off x="1371600" y="2531079"/>
            <a:ext cx="9393382" cy="1007469"/>
          </a:xfrm>
          <a:prstGeom prst="rect">
            <a:avLst/>
          </a:prstGeom>
        </p:spPr>
      </p:pic>
      <p:pic>
        <p:nvPicPr>
          <p:cNvPr id="7" name="圖片 6">
            <a:extLst>
              <a:ext uri="{FF2B5EF4-FFF2-40B4-BE49-F238E27FC236}">
                <a16:creationId xmlns:a16="http://schemas.microsoft.com/office/drawing/2014/main" id="{B9CAC2FF-8F3D-451A-AA18-5FE2F4F7FC55}"/>
              </a:ext>
            </a:extLst>
          </p:cNvPr>
          <p:cNvPicPr>
            <a:picLocks noChangeAspect="1"/>
          </p:cNvPicPr>
          <p:nvPr/>
        </p:nvPicPr>
        <p:blipFill>
          <a:blip r:embed="rId4"/>
          <a:stretch>
            <a:fillRect/>
          </a:stretch>
        </p:blipFill>
        <p:spPr>
          <a:xfrm>
            <a:off x="1371600" y="3653618"/>
            <a:ext cx="9335803" cy="924054"/>
          </a:xfrm>
          <a:prstGeom prst="rect">
            <a:avLst/>
          </a:prstGeom>
        </p:spPr>
      </p:pic>
      <p:sp>
        <p:nvSpPr>
          <p:cNvPr id="8" name="Slide Number Placeholder 7">
            <a:extLst>
              <a:ext uri="{FF2B5EF4-FFF2-40B4-BE49-F238E27FC236}">
                <a16:creationId xmlns:a16="http://schemas.microsoft.com/office/drawing/2014/main" id="{28161B05-3398-D1AE-8E29-DD878AC3673F}"/>
              </a:ext>
            </a:extLst>
          </p:cNvPr>
          <p:cNvSpPr>
            <a:spLocks noGrp="1"/>
          </p:cNvSpPr>
          <p:nvPr>
            <p:ph type="sldNum" sz="quarter" idx="12"/>
          </p:nvPr>
        </p:nvSpPr>
        <p:spPr/>
        <p:txBody>
          <a:bodyPr/>
          <a:lstStyle/>
          <a:p>
            <a:fld id="{306CA9D0-C36D-40CE-BF0D-1FA6C6865307}" type="slidenum">
              <a:rPr lang="zh-TW" altLang="en-US" smtClean="0"/>
              <a:t>9</a:t>
            </a:fld>
            <a:endParaRPr lang="zh-TW" altLang="en-US" dirty="0"/>
          </a:p>
        </p:txBody>
      </p:sp>
      <p:sp>
        <p:nvSpPr>
          <p:cNvPr id="10" name="TextBox 9">
            <a:extLst>
              <a:ext uri="{FF2B5EF4-FFF2-40B4-BE49-F238E27FC236}">
                <a16:creationId xmlns:a16="http://schemas.microsoft.com/office/drawing/2014/main" id="{C92EF2C8-5681-B34C-45D4-046A62D04F14}"/>
              </a:ext>
            </a:extLst>
          </p:cNvPr>
          <p:cNvSpPr txBox="1"/>
          <p:nvPr/>
        </p:nvSpPr>
        <p:spPr>
          <a:xfrm>
            <a:off x="711801" y="5981700"/>
            <a:ext cx="9995602" cy="1200329"/>
          </a:xfrm>
          <a:prstGeom prst="rect">
            <a:avLst/>
          </a:prstGeom>
          <a:noFill/>
        </p:spPr>
        <p:txBody>
          <a:bodyPr wrap="square">
            <a:spAutoFit/>
          </a:bodyPr>
          <a:lstStyle/>
          <a:p>
            <a:r>
              <a:rPr lang="en-US" sz="1800" dirty="0">
                <a:solidFill>
                  <a:schemeClr val="accent1"/>
                </a:solidFill>
                <a:effectLst/>
                <a:latin typeface="NimbusRomNo9L"/>
              </a:rPr>
              <a:t>Ross, S., and </a:t>
            </a:r>
            <a:r>
              <a:rPr lang="en-US" sz="1800" dirty="0" err="1">
                <a:solidFill>
                  <a:schemeClr val="accent1"/>
                </a:solidFill>
                <a:effectLst/>
                <a:latin typeface="NimbusRomNo9L"/>
              </a:rPr>
              <a:t>Bagnell</a:t>
            </a:r>
            <a:r>
              <a:rPr lang="en-US" sz="1800" dirty="0">
                <a:solidFill>
                  <a:schemeClr val="accent1"/>
                </a:solidFill>
                <a:effectLst/>
                <a:latin typeface="NimbusRomNo9L"/>
              </a:rPr>
              <a:t>, D. 2010. Efficient reductions for </a:t>
            </a:r>
            <a:r>
              <a:rPr lang="en-US" sz="1800" dirty="0" err="1">
                <a:solidFill>
                  <a:schemeClr val="accent1"/>
                </a:solidFill>
                <a:effectLst/>
                <a:latin typeface="NimbusRomNo9L"/>
              </a:rPr>
              <a:t>imita</a:t>
            </a:r>
            <a:r>
              <a:rPr lang="en-US" sz="1800" dirty="0">
                <a:solidFill>
                  <a:schemeClr val="accent1"/>
                </a:solidFill>
                <a:effectLst/>
                <a:latin typeface="NimbusRomNo9L"/>
              </a:rPr>
              <a:t>- </a:t>
            </a:r>
            <a:r>
              <a:rPr lang="en-US" sz="1800" dirty="0" err="1">
                <a:solidFill>
                  <a:schemeClr val="accent1"/>
                </a:solidFill>
                <a:effectLst/>
                <a:latin typeface="NimbusRomNo9L"/>
              </a:rPr>
              <a:t>tion</a:t>
            </a:r>
            <a:r>
              <a:rPr lang="en-US" sz="1800" dirty="0">
                <a:solidFill>
                  <a:schemeClr val="accent1"/>
                </a:solidFill>
                <a:effectLst/>
                <a:latin typeface="NimbusRomNo9L"/>
              </a:rPr>
              <a:t> learning. In </a:t>
            </a:r>
            <a:r>
              <a:rPr lang="en-US" sz="1800" i="1" dirty="0">
                <a:solidFill>
                  <a:schemeClr val="accent1"/>
                </a:solidFill>
                <a:effectLst/>
                <a:latin typeface="NimbusRomNo9L"/>
              </a:rPr>
              <a:t>AISTATS</a:t>
            </a:r>
            <a:r>
              <a:rPr lang="en-US" sz="1800" dirty="0">
                <a:solidFill>
                  <a:schemeClr val="accent1"/>
                </a:solidFill>
                <a:effectLst/>
                <a:latin typeface="NimbusRomNo9L"/>
              </a:rPr>
              <a:t>, 661–668. </a:t>
            </a:r>
          </a:p>
          <a:p>
            <a:r>
              <a:rPr lang="en-US" sz="1800" dirty="0">
                <a:solidFill>
                  <a:schemeClr val="accent1"/>
                </a:solidFill>
                <a:effectLst/>
                <a:latin typeface="NimbusRomNo9L"/>
              </a:rPr>
              <a:t>Nair, A.; McGrew, B.; </a:t>
            </a:r>
            <a:r>
              <a:rPr lang="en-US" sz="1800" dirty="0" err="1">
                <a:solidFill>
                  <a:schemeClr val="accent1"/>
                </a:solidFill>
                <a:effectLst/>
                <a:latin typeface="NimbusRomNo9L"/>
              </a:rPr>
              <a:t>Andrychowicz</a:t>
            </a:r>
            <a:r>
              <a:rPr lang="en-US" sz="1800" dirty="0">
                <a:solidFill>
                  <a:schemeClr val="accent1"/>
                </a:solidFill>
                <a:effectLst/>
                <a:latin typeface="NimbusRomNo9L"/>
              </a:rPr>
              <a:t>, M.; Zaremba, W.; and </a:t>
            </a:r>
            <a:r>
              <a:rPr lang="en-US" sz="1800" dirty="0" err="1">
                <a:solidFill>
                  <a:schemeClr val="accent1"/>
                </a:solidFill>
                <a:effectLst/>
                <a:latin typeface="NimbusRomNo9L"/>
              </a:rPr>
              <a:t>Abbeel</a:t>
            </a:r>
            <a:r>
              <a:rPr lang="en-US" sz="1800" dirty="0">
                <a:solidFill>
                  <a:schemeClr val="accent1"/>
                </a:solidFill>
                <a:effectLst/>
                <a:latin typeface="NimbusRomNo9L"/>
              </a:rPr>
              <a:t>, P. 2018. Overcoming exploration in reinforcement learning with demonstrations. In </a:t>
            </a:r>
            <a:r>
              <a:rPr lang="en-US" sz="1800" i="1" dirty="0">
                <a:solidFill>
                  <a:schemeClr val="accent1"/>
                </a:solidFill>
                <a:effectLst/>
                <a:latin typeface="NimbusRomNo9L"/>
              </a:rPr>
              <a:t>ICRA</a:t>
            </a:r>
            <a:r>
              <a:rPr lang="en-US" sz="1800" dirty="0">
                <a:solidFill>
                  <a:schemeClr val="accent1"/>
                </a:solidFill>
                <a:effectLst/>
                <a:latin typeface="NimbusRomNo9L"/>
              </a:rPr>
              <a:t>. </a:t>
            </a:r>
            <a:endParaRPr lang="en-US" dirty="0">
              <a:solidFill>
                <a:schemeClr val="accent1"/>
              </a:solidFill>
            </a:endParaRPr>
          </a:p>
          <a:p>
            <a:endParaRPr lang="en-US" dirty="0">
              <a:solidFill>
                <a:schemeClr val="accent1"/>
              </a:solidFill>
            </a:endParaRPr>
          </a:p>
        </p:txBody>
      </p:sp>
      <p:pic>
        <p:nvPicPr>
          <p:cNvPr id="11" name="圖片 6">
            <a:extLst>
              <a:ext uri="{FF2B5EF4-FFF2-40B4-BE49-F238E27FC236}">
                <a16:creationId xmlns:a16="http://schemas.microsoft.com/office/drawing/2014/main" id="{397A3564-532D-93EF-D971-2397EA2C4289}"/>
              </a:ext>
            </a:extLst>
          </p:cNvPr>
          <p:cNvPicPr>
            <a:picLocks noChangeAspect="1"/>
          </p:cNvPicPr>
          <p:nvPr/>
        </p:nvPicPr>
        <p:blipFill>
          <a:blip r:embed="rId5"/>
          <a:stretch>
            <a:fillRect/>
          </a:stretch>
        </p:blipFill>
        <p:spPr>
          <a:xfrm>
            <a:off x="5502568" y="5135495"/>
            <a:ext cx="4793080" cy="691310"/>
          </a:xfrm>
          <a:prstGeom prst="rect">
            <a:avLst/>
          </a:prstGeom>
        </p:spPr>
      </p:pic>
    </p:spTree>
    <p:extLst>
      <p:ext uri="{BB962C8B-B14F-4D97-AF65-F5344CB8AC3E}">
        <p14:creationId xmlns:p14="http://schemas.microsoft.com/office/powerpoint/2010/main" val="9659166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BE5FCF0-3546-C130-801D-BE9918A5DD27}"/>
              </a:ext>
            </a:extLst>
          </p:cNvPr>
          <p:cNvSpPr>
            <a:spLocks noGrp="1"/>
          </p:cNvSpPr>
          <p:nvPr>
            <p:ph type="title"/>
          </p:nvPr>
        </p:nvSpPr>
        <p:spPr/>
        <p:txBody>
          <a:bodyPr/>
          <a:lstStyle/>
          <a:p>
            <a:r>
              <a:rPr lang="en-US" altLang="zh-TW" dirty="0"/>
              <a:t>Imitative RDPG</a:t>
            </a:r>
            <a:endParaRPr lang="zh-TW" altLang="en-US" dirty="0"/>
          </a:p>
        </p:txBody>
      </p:sp>
      <p:sp>
        <p:nvSpPr>
          <p:cNvPr id="3" name="內容版面配置區 2">
            <a:extLst>
              <a:ext uri="{FF2B5EF4-FFF2-40B4-BE49-F238E27FC236}">
                <a16:creationId xmlns:a16="http://schemas.microsoft.com/office/drawing/2014/main" id="{363E3654-353F-B02A-6592-B821EE288057}"/>
              </a:ext>
            </a:extLst>
          </p:cNvPr>
          <p:cNvSpPr>
            <a:spLocks noGrp="1"/>
          </p:cNvSpPr>
          <p:nvPr>
            <p:ph idx="1"/>
          </p:nvPr>
        </p:nvSpPr>
        <p:spPr/>
        <p:txBody>
          <a:bodyPr/>
          <a:lstStyle/>
          <a:p>
            <a:endParaRPr lang="zh-TW" altLang="en-US"/>
          </a:p>
        </p:txBody>
      </p:sp>
      <p:pic>
        <p:nvPicPr>
          <p:cNvPr id="5" name="圖片 4">
            <a:extLst>
              <a:ext uri="{FF2B5EF4-FFF2-40B4-BE49-F238E27FC236}">
                <a16:creationId xmlns:a16="http://schemas.microsoft.com/office/drawing/2014/main" id="{B58621F9-9699-08B8-A7CD-F0FF15F070A8}"/>
              </a:ext>
            </a:extLst>
          </p:cNvPr>
          <p:cNvPicPr>
            <a:picLocks noChangeAspect="1"/>
          </p:cNvPicPr>
          <p:nvPr/>
        </p:nvPicPr>
        <p:blipFill>
          <a:blip r:embed="rId2"/>
          <a:stretch>
            <a:fillRect/>
          </a:stretch>
        </p:blipFill>
        <p:spPr>
          <a:xfrm>
            <a:off x="1371600" y="1751182"/>
            <a:ext cx="9601200" cy="4421018"/>
          </a:xfrm>
          <a:prstGeom prst="rect">
            <a:avLst/>
          </a:prstGeom>
        </p:spPr>
      </p:pic>
      <p:sp>
        <p:nvSpPr>
          <p:cNvPr id="6" name="Slide Number Placeholder 5">
            <a:extLst>
              <a:ext uri="{FF2B5EF4-FFF2-40B4-BE49-F238E27FC236}">
                <a16:creationId xmlns:a16="http://schemas.microsoft.com/office/drawing/2014/main" id="{B832C38A-602B-DCA8-7697-75ADF584D490}"/>
              </a:ext>
            </a:extLst>
          </p:cNvPr>
          <p:cNvSpPr>
            <a:spLocks noGrp="1"/>
          </p:cNvSpPr>
          <p:nvPr>
            <p:ph type="sldNum" sz="quarter" idx="12"/>
          </p:nvPr>
        </p:nvSpPr>
        <p:spPr/>
        <p:txBody>
          <a:bodyPr/>
          <a:lstStyle/>
          <a:p>
            <a:fld id="{306CA9D0-C36D-40CE-BF0D-1FA6C6865307}" type="slidenum">
              <a:rPr lang="zh-TW" altLang="en-US" smtClean="0"/>
              <a:t>10</a:t>
            </a:fld>
            <a:endParaRPr lang="zh-TW" altLang="en-US"/>
          </a:p>
        </p:txBody>
      </p:sp>
    </p:spTree>
    <p:extLst>
      <p:ext uri="{BB962C8B-B14F-4D97-AF65-F5344CB8AC3E}">
        <p14:creationId xmlns:p14="http://schemas.microsoft.com/office/powerpoint/2010/main" val="16832025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A691A2E-FA9F-C59A-591D-B89D44A6B8A3}"/>
              </a:ext>
            </a:extLst>
          </p:cNvPr>
          <p:cNvSpPr>
            <a:spLocks noGrp="1"/>
          </p:cNvSpPr>
          <p:nvPr>
            <p:ph type="title"/>
          </p:nvPr>
        </p:nvSpPr>
        <p:spPr/>
        <p:txBody>
          <a:bodyPr/>
          <a:lstStyle/>
          <a:p>
            <a:r>
              <a:rPr lang="en-US" altLang="zh-TW" dirty="0"/>
              <a:t>Experimental Results - Data</a:t>
            </a:r>
            <a:endParaRPr lang="zh-TW" altLang="en-US" dirty="0"/>
          </a:p>
        </p:txBody>
      </p:sp>
      <p:sp>
        <p:nvSpPr>
          <p:cNvPr id="3" name="內容版面配置區 2">
            <a:extLst>
              <a:ext uri="{FF2B5EF4-FFF2-40B4-BE49-F238E27FC236}">
                <a16:creationId xmlns:a16="http://schemas.microsoft.com/office/drawing/2014/main" id="{9D0EEC4A-BF34-F249-4213-FFDC47D99E76}"/>
              </a:ext>
            </a:extLst>
          </p:cNvPr>
          <p:cNvSpPr>
            <a:spLocks noGrp="1"/>
          </p:cNvSpPr>
          <p:nvPr>
            <p:ph idx="1"/>
          </p:nvPr>
        </p:nvSpPr>
        <p:spPr>
          <a:xfrm>
            <a:off x="1371600" y="1556950"/>
            <a:ext cx="9601200" cy="4391891"/>
          </a:xfrm>
        </p:spPr>
        <p:txBody>
          <a:bodyPr>
            <a:normAutofit/>
          </a:bodyPr>
          <a:lstStyle/>
          <a:p>
            <a:r>
              <a:rPr lang="en-US" altLang="zh-TW" dirty="0"/>
              <a:t>The IF data are </a:t>
            </a:r>
            <a:r>
              <a:rPr lang="en-US" altLang="zh-TW" dirty="0" err="1"/>
              <a:t>cbased</a:t>
            </a:r>
            <a:r>
              <a:rPr lang="en-US" altLang="zh-TW" dirty="0"/>
              <a:t> on the index calculated on account of the prices of the top 300 stocks from both Shanghai and Shenzhen exchange enters. </a:t>
            </a:r>
          </a:p>
          <a:p>
            <a:r>
              <a:rPr lang="en-US" altLang="zh-TW" dirty="0"/>
              <a:t>The IC data are based on another similar index, which focuses on the stocks with mid and small capitalization. </a:t>
            </a:r>
          </a:p>
          <a:p>
            <a:r>
              <a:rPr lang="en-US" altLang="zh-TW" dirty="0"/>
              <a:t>training set spans from Jan 1st, 2016 to May 8th, 2018. </a:t>
            </a:r>
          </a:p>
          <a:p>
            <a:r>
              <a:rPr lang="en-US" altLang="zh-TW" dirty="0"/>
              <a:t>testing set spans from May 9th, 2018 to May 8th, 2019.</a:t>
            </a:r>
          </a:p>
        </p:txBody>
      </p:sp>
      <p:pic>
        <p:nvPicPr>
          <p:cNvPr id="5" name="Picture 4" descr="A graph of a price&#10;&#10;Description automatically generated with medium confidence">
            <a:extLst>
              <a:ext uri="{FF2B5EF4-FFF2-40B4-BE49-F238E27FC236}">
                <a16:creationId xmlns:a16="http://schemas.microsoft.com/office/drawing/2014/main" id="{F85D8292-43D9-830E-4595-AD35408A2E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25601" y="3972116"/>
            <a:ext cx="5093197" cy="2657867"/>
          </a:xfrm>
          <a:prstGeom prst="rect">
            <a:avLst/>
          </a:prstGeom>
        </p:spPr>
      </p:pic>
      <p:sp>
        <p:nvSpPr>
          <p:cNvPr id="6" name="Slide Number Placeholder 5">
            <a:extLst>
              <a:ext uri="{FF2B5EF4-FFF2-40B4-BE49-F238E27FC236}">
                <a16:creationId xmlns:a16="http://schemas.microsoft.com/office/drawing/2014/main" id="{DF15E61D-1216-1376-B9AD-5A72F56C81C6}"/>
              </a:ext>
            </a:extLst>
          </p:cNvPr>
          <p:cNvSpPr>
            <a:spLocks noGrp="1"/>
          </p:cNvSpPr>
          <p:nvPr>
            <p:ph type="sldNum" sz="quarter" idx="12"/>
          </p:nvPr>
        </p:nvSpPr>
        <p:spPr/>
        <p:txBody>
          <a:bodyPr/>
          <a:lstStyle/>
          <a:p>
            <a:fld id="{306CA9D0-C36D-40CE-BF0D-1FA6C6865307}" type="slidenum">
              <a:rPr lang="zh-TW" altLang="en-US" smtClean="0"/>
              <a:t>11</a:t>
            </a:fld>
            <a:endParaRPr lang="zh-TW" altLang="en-US"/>
          </a:p>
        </p:txBody>
      </p:sp>
    </p:spTree>
    <p:extLst>
      <p:ext uri="{BB962C8B-B14F-4D97-AF65-F5344CB8AC3E}">
        <p14:creationId xmlns:p14="http://schemas.microsoft.com/office/powerpoint/2010/main" val="28391442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DCA4C19-7481-9C1B-798E-24ADFA7C89E9}"/>
              </a:ext>
            </a:extLst>
          </p:cNvPr>
          <p:cNvSpPr>
            <a:spLocks noGrp="1"/>
          </p:cNvSpPr>
          <p:nvPr>
            <p:ph type="title"/>
          </p:nvPr>
        </p:nvSpPr>
        <p:spPr/>
        <p:txBody>
          <a:bodyPr/>
          <a:lstStyle/>
          <a:p>
            <a:r>
              <a:rPr lang="en-US" altLang="zh-TW" dirty="0"/>
              <a:t>Experimental Results - Criterion</a:t>
            </a:r>
            <a:endParaRPr lang="zh-TW" altLang="en-US" dirty="0"/>
          </a:p>
        </p:txBody>
      </p:sp>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EF79AA66-A39D-4A4B-61A0-725CDA8E0A2F}"/>
                  </a:ext>
                </a:extLst>
              </p:cNvPr>
              <p:cNvSpPr>
                <a:spLocks noGrp="1"/>
              </p:cNvSpPr>
              <p:nvPr>
                <p:ph idx="1"/>
              </p:nvPr>
            </p:nvSpPr>
            <p:spPr>
              <a:xfrm>
                <a:off x="1371600" y="1884219"/>
                <a:ext cx="9601200" cy="3581400"/>
              </a:xfrm>
            </p:spPr>
            <p:txBody>
              <a:bodyPr/>
              <a:lstStyle/>
              <a:p>
                <a:r>
                  <a:rPr lang="en-US" altLang="zh-TW" dirty="0"/>
                  <a:t>Total return rate: </a:t>
                </a:r>
                <a14:m>
                  <m:oMath xmlns:m="http://schemas.openxmlformats.org/officeDocument/2006/math">
                    <m:r>
                      <a:rPr lang="en-US" altLang="zh-TW" b="0" i="1" smtClean="0">
                        <a:latin typeface="Cambria Math" panose="02040503050406030204" pitchFamily="18" charset="0"/>
                      </a:rPr>
                      <m:t>𝑇𝑟</m:t>
                    </m:r>
                    <m:r>
                      <a:rPr lang="en-US" altLang="zh-TW" b="0" i="1" smtClean="0">
                        <a:latin typeface="Cambria Math" panose="02040503050406030204" pitchFamily="18" charset="0"/>
                      </a:rPr>
                      <m:t>≔ </m:t>
                    </m:r>
                    <m:d>
                      <m:dPr>
                        <m:ctrlPr>
                          <a:rPr lang="en-US" altLang="zh-TW" b="0" i="1" smtClean="0">
                            <a:latin typeface="Cambria Math" panose="02040503050406030204" pitchFamily="18" charset="0"/>
                          </a:rPr>
                        </m:ctrlPr>
                      </m:dPr>
                      <m:e>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𝑃</m:t>
                            </m:r>
                          </m:e>
                          <m:sub>
                            <m:r>
                              <a:rPr lang="en-US" altLang="zh-TW" b="0" i="1" smtClean="0">
                                <a:latin typeface="Cambria Math" panose="02040503050406030204" pitchFamily="18" charset="0"/>
                              </a:rPr>
                              <m:t>𝑒𝑛𝑑</m:t>
                            </m:r>
                          </m:sub>
                        </m:sSub>
                        <m:r>
                          <a:rPr lang="en-US" altLang="zh-TW" b="0" i="1" smtClean="0">
                            <a:latin typeface="Cambria Math" panose="02040503050406030204" pitchFamily="18" charset="0"/>
                          </a:rPr>
                          <m:t>−</m:t>
                        </m:r>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𝑃</m:t>
                            </m:r>
                          </m:e>
                          <m:sub>
                            <m:r>
                              <a:rPr lang="en-US" altLang="zh-TW" b="0" i="1" smtClean="0">
                                <a:latin typeface="Cambria Math" panose="02040503050406030204" pitchFamily="18" charset="0"/>
                              </a:rPr>
                              <m:t>𝑠𝑡𝑎𝑟𝑡</m:t>
                            </m:r>
                          </m:sub>
                        </m:sSub>
                      </m:e>
                    </m:d>
                    <m:r>
                      <a:rPr lang="en-US" altLang="zh-TW" b="0" i="1" smtClean="0">
                        <a:latin typeface="Cambria Math" panose="02040503050406030204" pitchFamily="18" charset="0"/>
                      </a:rPr>
                      <m:t>/</m:t>
                    </m:r>
                    <m:sSub>
                      <m:sSubPr>
                        <m:ctrlPr>
                          <a:rPr lang="en-US" altLang="zh-TW" i="1">
                            <a:latin typeface="Cambria Math" panose="02040503050406030204" pitchFamily="18" charset="0"/>
                          </a:rPr>
                        </m:ctrlPr>
                      </m:sSubPr>
                      <m:e>
                        <m:r>
                          <a:rPr lang="en-US" altLang="zh-TW" i="1">
                            <a:latin typeface="Cambria Math" panose="02040503050406030204" pitchFamily="18" charset="0"/>
                          </a:rPr>
                          <m:t>𝑃</m:t>
                        </m:r>
                      </m:e>
                      <m:sub>
                        <m:r>
                          <a:rPr lang="en-US" altLang="zh-TW" i="1">
                            <a:latin typeface="Cambria Math" panose="02040503050406030204" pitchFamily="18" charset="0"/>
                          </a:rPr>
                          <m:t>𝑠𝑡𝑎𝑟𝑡</m:t>
                        </m:r>
                      </m:sub>
                    </m:sSub>
                  </m:oMath>
                </a14:m>
                <a:r>
                  <a:rPr lang="en-US" altLang="zh-TW" dirty="0"/>
                  <a:t> (P is the total value of the position and cash). </a:t>
                </a:r>
              </a:p>
              <a:p>
                <a:r>
                  <a:rPr lang="en-US" altLang="zh-TW" dirty="0"/>
                  <a:t>Sharpe ratio (Sharpe 1966) S</a:t>
                </a:r>
                <a14:m>
                  <m:oMath xmlns:m="http://schemas.openxmlformats.org/officeDocument/2006/math">
                    <m:r>
                      <a:rPr lang="en-US" altLang="zh-TW" b="0" i="1" smtClean="0">
                        <a:latin typeface="Cambria Math" panose="02040503050406030204" pitchFamily="18" charset="0"/>
                      </a:rPr>
                      <m:t>𝑟</m:t>
                    </m:r>
                    <m:r>
                      <a:rPr lang="en-US" altLang="zh-TW" b="0" i="1" smtClean="0">
                        <a:latin typeface="Cambria Math" panose="02040503050406030204" pitchFamily="18" charset="0"/>
                      </a:rPr>
                      <m:t>≔ </m:t>
                    </m:r>
                    <m:r>
                      <a:rPr lang="zh-TW" altLang="en-US" b="0" i="1" smtClean="0">
                        <a:latin typeface="Cambria Math" panose="02040503050406030204" pitchFamily="18" charset="0"/>
                      </a:rPr>
                      <m:t>𝔼</m:t>
                    </m:r>
                    <m:d>
                      <m:dPr>
                        <m:begChr m:val="["/>
                        <m:endChr m:val="]"/>
                        <m:ctrlPr>
                          <a:rPr lang="en-US" altLang="zh-TW" b="0" i="1" smtClean="0">
                            <a:latin typeface="Cambria Math" panose="02040503050406030204" pitchFamily="18" charset="0"/>
                          </a:rPr>
                        </m:ctrlPr>
                      </m:dPr>
                      <m:e>
                        <m:r>
                          <a:rPr lang="en-US" altLang="zh-TW" b="0" i="1" smtClean="0">
                            <a:latin typeface="Cambria Math" panose="02040503050406030204" pitchFamily="18" charset="0"/>
                          </a:rPr>
                          <m:t>𝑟</m:t>
                        </m:r>
                      </m:e>
                    </m:d>
                    <m:r>
                      <a:rPr lang="en-US" altLang="zh-TW" b="0" i="1" smtClean="0">
                        <a:latin typeface="Cambria Math" panose="02040503050406030204" pitchFamily="18" charset="0"/>
                      </a:rPr>
                      <m:t>/</m:t>
                    </m:r>
                    <m:r>
                      <a:rPr lang="zh-TW" altLang="en-US" b="0" i="1" smtClean="0">
                        <a:latin typeface="Cambria Math" panose="02040503050406030204" pitchFamily="18" charset="0"/>
                      </a:rPr>
                      <m:t>𝜎</m:t>
                    </m:r>
                    <m:d>
                      <m:dPr>
                        <m:begChr m:val="["/>
                        <m:endChr m:val="]"/>
                        <m:ctrlPr>
                          <a:rPr lang="en-US" altLang="zh-TW" b="0" i="1" smtClean="0">
                            <a:latin typeface="Cambria Math" panose="02040503050406030204" pitchFamily="18" charset="0"/>
                          </a:rPr>
                        </m:ctrlPr>
                      </m:dPr>
                      <m:e>
                        <m:r>
                          <a:rPr lang="en-US" altLang="zh-TW" b="0" i="1" smtClean="0">
                            <a:latin typeface="Cambria Math" panose="02040503050406030204" pitchFamily="18" charset="0"/>
                          </a:rPr>
                          <m:t>𝑟</m:t>
                        </m:r>
                      </m:e>
                    </m:d>
                  </m:oMath>
                </a14:m>
                <a:r>
                  <a:rPr lang="en-US" altLang="zh-TW" dirty="0"/>
                  <a:t> considers benefits and risks synthetically and reflects the excess return over unit systematic risk. </a:t>
                </a:r>
              </a:p>
              <a:p>
                <a:r>
                  <a:rPr lang="en-US" altLang="zh-TW" dirty="0"/>
                  <a:t>Volatility: </a:t>
                </a:r>
                <a14:m>
                  <m:oMath xmlns:m="http://schemas.openxmlformats.org/officeDocument/2006/math">
                    <m:r>
                      <m:rPr>
                        <m:sty m:val="p"/>
                      </m:rPr>
                      <a:rPr lang="en-US" altLang="zh-TW" b="0" i="0" smtClean="0">
                        <a:latin typeface="Cambria Math" panose="02040503050406030204" pitchFamily="18" charset="0"/>
                      </a:rPr>
                      <m:t>Vol</m:t>
                    </m:r>
                    <m:r>
                      <a:rPr lang="en-US" altLang="zh-TW" b="0" i="0" smtClean="0">
                        <a:latin typeface="Cambria Math" panose="02040503050406030204" pitchFamily="18" charset="0"/>
                      </a:rPr>
                      <m:t>≔ </m:t>
                    </m:r>
                    <m:r>
                      <a:rPr lang="zh-TW" altLang="en-US" b="0" i="1" smtClean="0">
                        <a:latin typeface="Cambria Math" panose="02040503050406030204" pitchFamily="18" charset="0"/>
                      </a:rPr>
                      <m:t>𝜎</m:t>
                    </m:r>
                    <m:d>
                      <m:dPr>
                        <m:begChr m:val="["/>
                        <m:endChr m:val="]"/>
                        <m:ctrlPr>
                          <a:rPr lang="en-US" altLang="zh-TW" b="0" i="1" smtClean="0">
                            <a:latin typeface="Cambria Math" panose="02040503050406030204" pitchFamily="18" charset="0"/>
                          </a:rPr>
                        </m:ctrlPr>
                      </m:dPr>
                      <m:e>
                        <m:r>
                          <a:rPr lang="en-US" altLang="zh-TW" b="0" i="1" smtClean="0">
                            <a:latin typeface="Cambria Math" panose="02040503050406030204" pitchFamily="18" charset="0"/>
                          </a:rPr>
                          <m:t>𝑟</m:t>
                        </m:r>
                      </m:e>
                    </m:d>
                  </m:oMath>
                </a14:m>
                <a:r>
                  <a:rPr lang="en-US" altLang="zh-TW" dirty="0"/>
                  <a:t> (r denotes the historical sequence of return rate.) measures the uncertainty of return rate and reflects the risk level of strategies. </a:t>
                </a:r>
              </a:p>
              <a:p>
                <a:r>
                  <a:rPr lang="en-US" altLang="zh-TW" dirty="0" err="1"/>
                  <a:t>Maxium</a:t>
                </a:r>
                <a:r>
                  <a:rPr lang="en-US" altLang="zh-TW" dirty="0"/>
                  <a:t> Drawdown: </a:t>
                </a:r>
                <a14:m>
                  <m:oMath xmlns:m="http://schemas.openxmlformats.org/officeDocument/2006/math">
                    <m:r>
                      <m:rPr>
                        <m:sty m:val="p"/>
                      </m:rPr>
                      <a:rPr lang="en-US" altLang="zh-TW" dirty="0" smtClean="0">
                        <a:latin typeface="Cambria Math" panose="02040503050406030204" pitchFamily="18" charset="0"/>
                      </a:rPr>
                      <m:t>M</m:t>
                    </m:r>
                    <m:r>
                      <m:rPr>
                        <m:sty m:val="p"/>
                      </m:rPr>
                      <a:rPr lang="en-US" altLang="zh-TW" b="0" i="0" dirty="0" smtClean="0">
                        <a:latin typeface="Cambria Math" panose="02040503050406030204" pitchFamily="18" charset="0"/>
                      </a:rPr>
                      <m:t>dd</m:t>
                    </m:r>
                    <m:r>
                      <a:rPr lang="en-US" altLang="zh-TW" b="0" i="0" smtClean="0">
                        <a:latin typeface="Cambria Math" panose="02040503050406030204" pitchFamily="18" charset="0"/>
                      </a:rPr>
                      <m:t>≔</m:t>
                    </m:r>
                    <m:f>
                      <m:fPr>
                        <m:ctrlPr>
                          <a:rPr lang="en-US" altLang="zh-TW" b="0" i="1" smtClean="0">
                            <a:latin typeface="Cambria Math" panose="02040503050406030204" pitchFamily="18" charset="0"/>
                          </a:rPr>
                        </m:ctrlPr>
                      </m:fPr>
                      <m:num>
                        <m:func>
                          <m:funcPr>
                            <m:ctrlPr>
                              <a:rPr lang="en-US" altLang="zh-TW" b="0" i="1" smtClean="0">
                                <a:latin typeface="Cambria Math" panose="02040503050406030204" pitchFamily="18" charset="0"/>
                              </a:rPr>
                            </m:ctrlPr>
                          </m:funcPr>
                          <m:fName>
                            <m:r>
                              <m:rPr>
                                <m:sty m:val="p"/>
                              </m:rPr>
                              <a:rPr lang="en-US" altLang="zh-TW" b="0" i="0" smtClean="0">
                                <a:latin typeface="Cambria Math" panose="02040503050406030204" pitchFamily="18" charset="0"/>
                              </a:rPr>
                              <m:t>max</m:t>
                            </m:r>
                          </m:fName>
                          <m:e>
                            <m:d>
                              <m:dPr>
                                <m:ctrlPr>
                                  <a:rPr lang="en-US" altLang="zh-TW" b="0" i="1" smtClean="0">
                                    <a:latin typeface="Cambria Math" panose="02040503050406030204" pitchFamily="18" charset="0"/>
                                  </a:rPr>
                                </m:ctrlPr>
                              </m:dPr>
                              <m:e>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𝑃</m:t>
                                    </m:r>
                                  </m:e>
                                  <m:sub>
                                    <m:r>
                                      <a:rPr lang="en-US" altLang="zh-TW" b="0" i="1" smtClean="0">
                                        <a:latin typeface="Cambria Math" panose="02040503050406030204" pitchFamily="18" charset="0"/>
                                      </a:rPr>
                                      <m:t>𝑖</m:t>
                                    </m:r>
                                  </m:sub>
                                </m:sSub>
                                <m:r>
                                  <a:rPr lang="en-US" altLang="zh-TW" b="0" i="1" smtClean="0">
                                    <a:latin typeface="Cambria Math" panose="02040503050406030204" pitchFamily="18" charset="0"/>
                                  </a:rPr>
                                  <m:t>−</m:t>
                                </m:r>
                                <m:sSub>
                                  <m:sSubPr>
                                    <m:ctrlPr>
                                      <a:rPr lang="en-US" altLang="zh-TW" i="1">
                                        <a:latin typeface="Cambria Math" panose="02040503050406030204" pitchFamily="18" charset="0"/>
                                      </a:rPr>
                                    </m:ctrlPr>
                                  </m:sSubPr>
                                  <m:e>
                                    <m:r>
                                      <a:rPr lang="en-US" altLang="zh-TW" i="1">
                                        <a:latin typeface="Cambria Math" panose="02040503050406030204" pitchFamily="18" charset="0"/>
                                      </a:rPr>
                                      <m:t>𝑃</m:t>
                                    </m:r>
                                  </m:e>
                                  <m:sub>
                                    <m:r>
                                      <a:rPr lang="en-US" altLang="zh-TW" b="0" i="1" smtClean="0">
                                        <a:latin typeface="Cambria Math" panose="02040503050406030204" pitchFamily="18" charset="0"/>
                                      </a:rPr>
                                      <m:t>𝑗</m:t>
                                    </m:r>
                                  </m:sub>
                                </m:sSub>
                              </m:e>
                            </m:d>
                          </m:e>
                        </m:func>
                      </m:num>
                      <m:den>
                        <m:d>
                          <m:dPr>
                            <m:ctrlPr>
                              <a:rPr lang="en-US" altLang="zh-TW" b="0" i="1" smtClean="0">
                                <a:latin typeface="Cambria Math" panose="02040503050406030204" pitchFamily="18" charset="0"/>
                              </a:rPr>
                            </m:ctrlPr>
                          </m:dPr>
                          <m:e>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𝑃</m:t>
                                </m:r>
                              </m:e>
                              <m:sub>
                                <m:r>
                                  <a:rPr lang="en-US" altLang="zh-TW" b="0" i="1" smtClean="0">
                                    <a:latin typeface="Cambria Math" panose="02040503050406030204" pitchFamily="18" charset="0"/>
                                  </a:rPr>
                                  <m:t>𝑖</m:t>
                                </m:r>
                              </m:sub>
                            </m:sSub>
                          </m:e>
                        </m:d>
                      </m:den>
                    </m:f>
                    <m:r>
                      <a:rPr lang="en-US" altLang="zh-TW" b="0" i="1" smtClean="0">
                        <a:latin typeface="Cambria Math" panose="02040503050406030204" pitchFamily="18" charset="0"/>
                      </a:rPr>
                      <m:t>, </m:t>
                    </m:r>
                    <m:r>
                      <a:rPr lang="en-US" altLang="zh-TW" b="0" i="1" smtClean="0">
                        <a:latin typeface="Cambria Math" panose="02040503050406030204" pitchFamily="18" charset="0"/>
                      </a:rPr>
                      <m:t>𝑗</m:t>
                    </m:r>
                    <m:r>
                      <a:rPr lang="en-US" altLang="zh-TW" b="0" i="1" smtClean="0">
                        <a:latin typeface="Cambria Math" panose="02040503050406030204" pitchFamily="18" charset="0"/>
                        <a:ea typeface="Cambria Math" panose="02040503050406030204" pitchFamily="18" charset="0"/>
                      </a:rPr>
                      <m:t>&gt;</m:t>
                    </m:r>
                    <m:r>
                      <a:rPr lang="en-US" altLang="zh-TW" b="0" i="1" smtClean="0">
                        <a:latin typeface="Cambria Math" panose="02040503050406030204" pitchFamily="18" charset="0"/>
                        <a:ea typeface="Cambria Math" panose="02040503050406030204" pitchFamily="18" charset="0"/>
                      </a:rPr>
                      <m:t>𝑖</m:t>
                    </m:r>
                  </m:oMath>
                </a14:m>
                <a:r>
                  <a:rPr lang="en-US" altLang="zh-TW" dirty="0"/>
                  <a:t> measures the largest decline in history and shows the worst possible scenario.</a:t>
                </a:r>
                <a:endParaRPr lang="zh-TW" altLang="en-US" dirty="0"/>
              </a:p>
            </p:txBody>
          </p:sp>
        </mc:Choice>
        <mc:Fallback xmlns="">
          <p:sp>
            <p:nvSpPr>
              <p:cNvPr id="3" name="內容版面配置區 2">
                <a:extLst>
                  <a:ext uri="{FF2B5EF4-FFF2-40B4-BE49-F238E27FC236}">
                    <a16:creationId xmlns:a16="http://schemas.microsoft.com/office/drawing/2014/main" id="{EF79AA66-A39D-4A4B-61A0-725CDA8E0A2F}"/>
                  </a:ext>
                </a:extLst>
              </p:cNvPr>
              <p:cNvSpPr>
                <a:spLocks noGrp="1" noRot="1" noChangeAspect="1" noMove="1" noResize="1" noEditPoints="1" noAdjustHandles="1" noChangeArrowheads="1" noChangeShapeType="1" noTextEdit="1"/>
              </p:cNvSpPr>
              <p:nvPr>
                <p:ph idx="1"/>
              </p:nvPr>
            </p:nvSpPr>
            <p:spPr>
              <a:xfrm>
                <a:off x="1371600" y="1884219"/>
                <a:ext cx="9601200" cy="3581400"/>
              </a:xfrm>
              <a:blipFill>
                <a:blip r:embed="rId3"/>
                <a:stretch>
                  <a:fillRect l="-661" t="-1413" r="-396"/>
                </a:stretch>
              </a:blipFill>
            </p:spPr>
            <p:txBody>
              <a:bodyPr/>
              <a:lstStyle/>
              <a:p>
                <a:r>
                  <a:rPr lang="en-TW">
                    <a:noFill/>
                  </a:rPr>
                  <a:t> </a:t>
                </a:r>
              </a:p>
            </p:txBody>
          </p:sp>
        </mc:Fallback>
      </mc:AlternateContent>
      <p:sp>
        <p:nvSpPr>
          <p:cNvPr id="5" name="Slide Number Placeholder 4">
            <a:extLst>
              <a:ext uri="{FF2B5EF4-FFF2-40B4-BE49-F238E27FC236}">
                <a16:creationId xmlns:a16="http://schemas.microsoft.com/office/drawing/2014/main" id="{A463A5B8-B241-504E-4A80-55ACE499C450}"/>
              </a:ext>
            </a:extLst>
          </p:cNvPr>
          <p:cNvSpPr>
            <a:spLocks noGrp="1"/>
          </p:cNvSpPr>
          <p:nvPr>
            <p:ph type="sldNum" sz="quarter" idx="12"/>
          </p:nvPr>
        </p:nvSpPr>
        <p:spPr/>
        <p:txBody>
          <a:bodyPr/>
          <a:lstStyle/>
          <a:p>
            <a:fld id="{306CA9D0-C36D-40CE-BF0D-1FA6C6865307}" type="slidenum">
              <a:rPr lang="zh-TW" altLang="en-US" smtClean="0"/>
              <a:t>12</a:t>
            </a:fld>
            <a:endParaRPr lang="zh-TW" altLang="en-US"/>
          </a:p>
        </p:txBody>
      </p:sp>
    </p:spTree>
    <p:extLst>
      <p:ext uri="{BB962C8B-B14F-4D97-AF65-F5344CB8AC3E}">
        <p14:creationId xmlns:p14="http://schemas.microsoft.com/office/powerpoint/2010/main" val="32736425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BA9A091-9BD5-3BF5-AE7D-C9FA30706A12}"/>
              </a:ext>
            </a:extLst>
          </p:cNvPr>
          <p:cNvSpPr>
            <a:spLocks noGrp="1"/>
          </p:cNvSpPr>
          <p:nvPr>
            <p:ph type="title"/>
          </p:nvPr>
        </p:nvSpPr>
        <p:spPr>
          <a:xfrm>
            <a:off x="1371600" y="685800"/>
            <a:ext cx="10343072" cy="1485900"/>
          </a:xfrm>
        </p:spPr>
        <p:txBody>
          <a:bodyPr>
            <a:normAutofit/>
          </a:bodyPr>
          <a:lstStyle/>
          <a:p>
            <a:r>
              <a:rPr lang="en-US" altLang="zh-TW" dirty="0"/>
              <a:t>Experimental Results - Baseline Methods</a:t>
            </a:r>
            <a:endParaRPr lang="zh-TW" altLang="en-US" dirty="0"/>
          </a:p>
        </p:txBody>
      </p:sp>
      <p:sp>
        <p:nvSpPr>
          <p:cNvPr id="3" name="內容版面配置區 2">
            <a:extLst>
              <a:ext uri="{FF2B5EF4-FFF2-40B4-BE49-F238E27FC236}">
                <a16:creationId xmlns:a16="http://schemas.microsoft.com/office/drawing/2014/main" id="{889038DE-88DF-9AD1-EE55-DEE352B25927}"/>
              </a:ext>
            </a:extLst>
          </p:cNvPr>
          <p:cNvSpPr>
            <a:spLocks noGrp="1"/>
          </p:cNvSpPr>
          <p:nvPr>
            <p:ph idx="1"/>
          </p:nvPr>
        </p:nvSpPr>
        <p:spPr>
          <a:xfrm>
            <a:off x="1371600" y="1638300"/>
            <a:ext cx="9601200" cy="3581400"/>
          </a:xfrm>
        </p:spPr>
        <p:txBody>
          <a:bodyPr/>
          <a:lstStyle/>
          <a:p>
            <a:r>
              <a:rPr lang="en-US" altLang="zh-TW" dirty="0"/>
              <a:t>Long &amp; Hold: indicates that we take a long position at the beginning and hold the position till the end of the test period and it is just the return of the futures itself. </a:t>
            </a:r>
          </a:p>
          <a:p>
            <a:r>
              <a:rPr lang="en-US" altLang="zh-TW" dirty="0"/>
              <a:t>Short &amp; Hold: indicates that we take a short position at the beginning and hold the position. </a:t>
            </a:r>
          </a:p>
          <a:p>
            <a:r>
              <a:rPr lang="en-US" altLang="zh-TW" dirty="0"/>
              <a:t>DDPG: (</a:t>
            </a:r>
            <a:r>
              <a:rPr lang="en-US" altLang="zh-TW" dirty="0" err="1"/>
              <a:t>Lillicrap</a:t>
            </a:r>
            <a:r>
              <a:rPr lang="en-US" altLang="zh-TW" dirty="0"/>
              <a:t> et al. 2015) is an off-policy model-free actor-critic reinforcement learning algorithm and it usually performs well in continuous control tasks.</a:t>
            </a:r>
            <a:endParaRPr lang="zh-TW" altLang="en-US" dirty="0"/>
          </a:p>
        </p:txBody>
      </p:sp>
      <p:pic>
        <p:nvPicPr>
          <p:cNvPr id="4" name="圖片 4">
            <a:extLst>
              <a:ext uri="{FF2B5EF4-FFF2-40B4-BE49-F238E27FC236}">
                <a16:creationId xmlns:a16="http://schemas.microsoft.com/office/drawing/2014/main" id="{BECF9277-FFF3-413D-45F6-189D3BAFD0CD}"/>
              </a:ext>
            </a:extLst>
          </p:cNvPr>
          <p:cNvPicPr>
            <a:picLocks noChangeAspect="1"/>
          </p:cNvPicPr>
          <p:nvPr/>
        </p:nvPicPr>
        <p:blipFill>
          <a:blip r:embed="rId3"/>
          <a:stretch>
            <a:fillRect/>
          </a:stretch>
        </p:blipFill>
        <p:spPr>
          <a:xfrm>
            <a:off x="3323224" y="3950885"/>
            <a:ext cx="5545551" cy="2041306"/>
          </a:xfrm>
          <a:prstGeom prst="rect">
            <a:avLst/>
          </a:prstGeom>
        </p:spPr>
      </p:pic>
      <p:sp>
        <p:nvSpPr>
          <p:cNvPr id="6" name="Slide Number Placeholder 5">
            <a:extLst>
              <a:ext uri="{FF2B5EF4-FFF2-40B4-BE49-F238E27FC236}">
                <a16:creationId xmlns:a16="http://schemas.microsoft.com/office/drawing/2014/main" id="{698F0490-9C51-B788-1B45-C8CBF9A63612}"/>
              </a:ext>
            </a:extLst>
          </p:cNvPr>
          <p:cNvSpPr>
            <a:spLocks noGrp="1"/>
          </p:cNvSpPr>
          <p:nvPr>
            <p:ph type="sldNum" sz="quarter" idx="12"/>
          </p:nvPr>
        </p:nvSpPr>
        <p:spPr/>
        <p:txBody>
          <a:bodyPr/>
          <a:lstStyle/>
          <a:p>
            <a:fld id="{306CA9D0-C36D-40CE-BF0D-1FA6C6865307}" type="slidenum">
              <a:rPr lang="zh-TW" altLang="en-US" smtClean="0"/>
              <a:t>13</a:t>
            </a:fld>
            <a:endParaRPr lang="zh-TW" altLang="en-US"/>
          </a:p>
        </p:txBody>
      </p:sp>
      <p:sp>
        <p:nvSpPr>
          <p:cNvPr id="8" name="TextBox 7">
            <a:extLst>
              <a:ext uri="{FF2B5EF4-FFF2-40B4-BE49-F238E27FC236}">
                <a16:creationId xmlns:a16="http://schemas.microsoft.com/office/drawing/2014/main" id="{A996FBEE-E4DB-5BE9-654B-C7790E7893FC}"/>
              </a:ext>
            </a:extLst>
          </p:cNvPr>
          <p:cNvSpPr txBox="1"/>
          <p:nvPr/>
        </p:nvSpPr>
        <p:spPr>
          <a:xfrm>
            <a:off x="896843" y="6211669"/>
            <a:ext cx="9374039" cy="646331"/>
          </a:xfrm>
          <a:prstGeom prst="rect">
            <a:avLst/>
          </a:prstGeom>
          <a:noFill/>
        </p:spPr>
        <p:txBody>
          <a:bodyPr wrap="square">
            <a:spAutoFit/>
          </a:bodyPr>
          <a:lstStyle/>
          <a:p>
            <a:r>
              <a:rPr lang="en-US" sz="1800" dirty="0" err="1">
                <a:solidFill>
                  <a:schemeClr val="accent1"/>
                </a:solidFill>
                <a:effectLst/>
                <a:latin typeface="NimbusRomNo9L"/>
              </a:rPr>
              <a:t>Lillicrap</a:t>
            </a:r>
            <a:r>
              <a:rPr lang="en-US" sz="1800" dirty="0">
                <a:solidFill>
                  <a:schemeClr val="accent1"/>
                </a:solidFill>
                <a:effectLst/>
                <a:latin typeface="NimbusRomNo9L"/>
              </a:rPr>
              <a:t>, T. P.; Hunt, J. J.; </a:t>
            </a:r>
            <a:r>
              <a:rPr lang="en-US" sz="1800" dirty="0" err="1">
                <a:solidFill>
                  <a:schemeClr val="accent1"/>
                </a:solidFill>
                <a:effectLst/>
                <a:latin typeface="NimbusRomNo9L"/>
              </a:rPr>
              <a:t>Pritzel</a:t>
            </a:r>
            <a:r>
              <a:rPr lang="en-US" sz="1800" dirty="0">
                <a:solidFill>
                  <a:schemeClr val="accent1"/>
                </a:solidFill>
                <a:effectLst/>
                <a:latin typeface="NimbusRomNo9L"/>
              </a:rPr>
              <a:t>, A.; </a:t>
            </a:r>
            <a:r>
              <a:rPr lang="en-US" sz="1800" dirty="0" err="1">
                <a:solidFill>
                  <a:schemeClr val="accent1"/>
                </a:solidFill>
                <a:effectLst/>
                <a:latin typeface="NimbusRomNo9L"/>
              </a:rPr>
              <a:t>Heess</a:t>
            </a:r>
            <a:r>
              <a:rPr lang="en-US" sz="1800" dirty="0">
                <a:solidFill>
                  <a:schemeClr val="accent1"/>
                </a:solidFill>
                <a:effectLst/>
                <a:latin typeface="NimbusRomNo9L"/>
              </a:rPr>
              <a:t>, N.; </a:t>
            </a:r>
            <a:r>
              <a:rPr lang="en-US" sz="1800" dirty="0" err="1">
                <a:solidFill>
                  <a:schemeClr val="accent1"/>
                </a:solidFill>
                <a:effectLst/>
                <a:latin typeface="NimbusRomNo9L"/>
              </a:rPr>
              <a:t>Erez</a:t>
            </a:r>
            <a:r>
              <a:rPr lang="en-US" sz="1800" dirty="0">
                <a:solidFill>
                  <a:schemeClr val="accent1"/>
                </a:solidFill>
                <a:effectLst/>
                <a:latin typeface="NimbusRomNo9L"/>
              </a:rPr>
              <a:t>, T.; </a:t>
            </a:r>
            <a:r>
              <a:rPr lang="en-US" sz="1800" dirty="0" err="1">
                <a:solidFill>
                  <a:schemeClr val="accent1"/>
                </a:solidFill>
                <a:effectLst/>
                <a:latin typeface="NimbusRomNo9L"/>
              </a:rPr>
              <a:t>Tassa</a:t>
            </a:r>
            <a:r>
              <a:rPr lang="en-US" sz="1800" dirty="0">
                <a:solidFill>
                  <a:schemeClr val="accent1"/>
                </a:solidFill>
                <a:effectLst/>
                <a:latin typeface="NimbusRomNo9L"/>
              </a:rPr>
              <a:t>, Y.; Silver, D.; and </a:t>
            </a:r>
            <a:r>
              <a:rPr lang="en-US" sz="1800" dirty="0" err="1">
                <a:solidFill>
                  <a:schemeClr val="accent1"/>
                </a:solidFill>
                <a:effectLst/>
                <a:latin typeface="NimbusRomNo9L"/>
              </a:rPr>
              <a:t>Wierstra</a:t>
            </a:r>
            <a:r>
              <a:rPr lang="en-US" sz="1800" dirty="0">
                <a:solidFill>
                  <a:schemeClr val="accent1"/>
                </a:solidFill>
                <a:effectLst/>
                <a:latin typeface="NimbusRomNo9L"/>
              </a:rPr>
              <a:t>, D. 2015. Continuous control with deep reinforcement learning. </a:t>
            </a:r>
            <a:r>
              <a:rPr lang="en-US" sz="1800" i="1" dirty="0">
                <a:solidFill>
                  <a:schemeClr val="accent1"/>
                </a:solidFill>
                <a:effectLst/>
                <a:latin typeface="NimbusRomNo9L"/>
              </a:rPr>
              <a:t>ICLR</a:t>
            </a:r>
            <a:r>
              <a:rPr lang="en-US" sz="1800" dirty="0">
                <a:solidFill>
                  <a:schemeClr val="accent1"/>
                </a:solidFill>
                <a:effectLst/>
                <a:latin typeface="NimbusRomNo9L"/>
              </a:rPr>
              <a:t>. </a:t>
            </a:r>
            <a:endParaRPr lang="en-US" dirty="0">
              <a:solidFill>
                <a:schemeClr val="accent1"/>
              </a:solidFill>
            </a:endParaRPr>
          </a:p>
        </p:txBody>
      </p:sp>
    </p:spTree>
    <p:extLst>
      <p:ext uri="{BB962C8B-B14F-4D97-AF65-F5344CB8AC3E}">
        <p14:creationId xmlns:p14="http://schemas.microsoft.com/office/powerpoint/2010/main" val="15911493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3D39678-5471-DF95-4724-934E7D43505C}"/>
              </a:ext>
            </a:extLst>
          </p:cNvPr>
          <p:cNvSpPr>
            <a:spLocks noGrp="1"/>
          </p:cNvSpPr>
          <p:nvPr>
            <p:ph type="title"/>
          </p:nvPr>
        </p:nvSpPr>
        <p:spPr/>
        <p:txBody>
          <a:bodyPr/>
          <a:lstStyle/>
          <a:p>
            <a:r>
              <a:rPr lang="en-US" altLang="zh-TW" dirty="0"/>
              <a:t>Ablation Experiments</a:t>
            </a:r>
            <a:endParaRPr lang="zh-TW" altLang="en-US" dirty="0"/>
          </a:p>
        </p:txBody>
      </p:sp>
      <p:sp>
        <p:nvSpPr>
          <p:cNvPr id="3" name="內容版面配置區 2">
            <a:extLst>
              <a:ext uri="{FF2B5EF4-FFF2-40B4-BE49-F238E27FC236}">
                <a16:creationId xmlns:a16="http://schemas.microsoft.com/office/drawing/2014/main" id="{7F74AF8F-17CA-46BD-7F26-41D5B31DDB18}"/>
              </a:ext>
            </a:extLst>
          </p:cNvPr>
          <p:cNvSpPr>
            <a:spLocks noGrp="1"/>
          </p:cNvSpPr>
          <p:nvPr>
            <p:ph idx="1"/>
          </p:nvPr>
        </p:nvSpPr>
        <p:spPr/>
        <p:txBody>
          <a:bodyPr/>
          <a:lstStyle/>
          <a:p>
            <a:endParaRPr lang="en-US" altLang="zh-TW" dirty="0"/>
          </a:p>
          <a:p>
            <a:endParaRPr lang="en-US" altLang="zh-TW" dirty="0"/>
          </a:p>
          <a:p>
            <a:r>
              <a:rPr lang="en-US" altLang="zh-TW" dirty="0"/>
              <a:t>RDPG: </a:t>
            </a:r>
            <a:r>
              <a:rPr lang="en-US" altLang="zh-TW" dirty="0" err="1"/>
              <a:t>iRDPG</a:t>
            </a:r>
            <a:r>
              <a:rPr lang="en-US" altLang="zh-TW" dirty="0"/>
              <a:t> with only GRU neural networks</a:t>
            </a:r>
          </a:p>
          <a:p>
            <a:r>
              <a:rPr lang="en-US" altLang="zh-TW" dirty="0"/>
              <a:t>RDPG-DB: RDPG with the demonstration buffer module</a:t>
            </a:r>
          </a:p>
          <a:p>
            <a:r>
              <a:rPr lang="en-US" altLang="zh-TW" dirty="0"/>
              <a:t>RDPG-BC: RDPG with the behavior cloning module</a:t>
            </a:r>
            <a:endParaRPr lang="zh-TW" altLang="en-US" dirty="0"/>
          </a:p>
        </p:txBody>
      </p:sp>
      <p:pic>
        <p:nvPicPr>
          <p:cNvPr id="5" name="圖片 4">
            <a:extLst>
              <a:ext uri="{FF2B5EF4-FFF2-40B4-BE49-F238E27FC236}">
                <a16:creationId xmlns:a16="http://schemas.microsoft.com/office/drawing/2014/main" id="{75D1C5EA-3E06-CA13-8447-661C2B1112F1}"/>
              </a:ext>
            </a:extLst>
          </p:cNvPr>
          <p:cNvPicPr>
            <a:picLocks noChangeAspect="1"/>
          </p:cNvPicPr>
          <p:nvPr/>
        </p:nvPicPr>
        <p:blipFill>
          <a:blip r:embed="rId3"/>
          <a:stretch>
            <a:fillRect/>
          </a:stretch>
        </p:blipFill>
        <p:spPr>
          <a:xfrm>
            <a:off x="3570466" y="4498759"/>
            <a:ext cx="5744260" cy="2222081"/>
          </a:xfrm>
          <a:prstGeom prst="rect">
            <a:avLst/>
          </a:prstGeom>
        </p:spPr>
      </p:pic>
      <p:pic>
        <p:nvPicPr>
          <p:cNvPr id="8" name="圖片 7">
            <a:extLst>
              <a:ext uri="{FF2B5EF4-FFF2-40B4-BE49-F238E27FC236}">
                <a16:creationId xmlns:a16="http://schemas.microsoft.com/office/drawing/2014/main" id="{2E57EDDA-BA52-BB37-B64C-E2B172AE1C92}"/>
              </a:ext>
            </a:extLst>
          </p:cNvPr>
          <p:cNvPicPr>
            <a:picLocks noChangeAspect="1"/>
          </p:cNvPicPr>
          <p:nvPr/>
        </p:nvPicPr>
        <p:blipFill>
          <a:blip r:embed="rId4"/>
          <a:stretch>
            <a:fillRect/>
          </a:stretch>
        </p:blipFill>
        <p:spPr>
          <a:xfrm>
            <a:off x="6748748" y="280632"/>
            <a:ext cx="5131956" cy="2913627"/>
          </a:xfrm>
          <a:prstGeom prst="rect">
            <a:avLst/>
          </a:prstGeom>
        </p:spPr>
      </p:pic>
      <p:sp>
        <p:nvSpPr>
          <p:cNvPr id="6" name="Slide Number Placeholder 5">
            <a:extLst>
              <a:ext uri="{FF2B5EF4-FFF2-40B4-BE49-F238E27FC236}">
                <a16:creationId xmlns:a16="http://schemas.microsoft.com/office/drawing/2014/main" id="{F3A32F4F-C0AF-162A-A16F-8371C5956700}"/>
              </a:ext>
            </a:extLst>
          </p:cNvPr>
          <p:cNvSpPr>
            <a:spLocks noGrp="1"/>
          </p:cNvSpPr>
          <p:nvPr>
            <p:ph type="sldNum" sz="quarter" idx="12"/>
          </p:nvPr>
        </p:nvSpPr>
        <p:spPr/>
        <p:txBody>
          <a:bodyPr/>
          <a:lstStyle/>
          <a:p>
            <a:fld id="{306CA9D0-C36D-40CE-BF0D-1FA6C6865307}" type="slidenum">
              <a:rPr lang="zh-TW" altLang="en-US" smtClean="0"/>
              <a:t>14</a:t>
            </a:fld>
            <a:endParaRPr lang="zh-TW" altLang="en-US"/>
          </a:p>
        </p:txBody>
      </p:sp>
    </p:spTree>
    <p:extLst>
      <p:ext uri="{BB962C8B-B14F-4D97-AF65-F5344CB8AC3E}">
        <p14:creationId xmlns:p14="http://schemas.microsoft.com/office/powerpoint/2010/main" val="31339066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5855DE8-3862-B92F-3439-ACEDC3B7F7A4}"/>
              </a:ext>
            </a:extLst>
          </p:cNvPr>
          <p:cNvSpPr>
            <a:spLocks noGrp="1"/>
          </p:cNvSpPr>
          <p:nvPr>
            <p:ph type="title"/>
          </p:nvPr>
        </p:nvSpPr>
        <p:spPr/>
        <p:txBody>
          <a:bodyPr/>
          <a:lstStyle/>
          <a:p>
            <a:r>
              <a:rPr lang="en-US" altLang="zh-TW" dirty="0"/>
              <a:t>Generalization Ability</a:t>
            </a:r>
            <a:endParaRPr lang="zh-TW" altLang="en-US" dirty="0"/>
          </a:p>
        </p:txBody>
      </p:sp>
      <p:sp>
        <p:nvSpPr>
          <p:cNvPr id="3" name="內容版面配置區 2">
            <a:extLst>
              <a:ext uri="{FF2B5EF4-FFF2-40B4-BE49-F238E27FC236}">
                <a16:creationId xmlns:a16="http://schemas.microsoft.com/office/drawing/2014/main" id="{22972CC4-6CDA-7411-D294-EEBDB5BA6199}"/>
              </a:ext>
            </a:extLst>
          </p:cNvPr>
          <p:cNvSpPr>
            <a:spLocks noGrp="1"/>
          </p:cNvSpPr>
          <p:nvPr>
            <p:ph idx="1"/>
          </p:nvPr>
        </p:nvSpPr>
        <p:spPr/>
        <p:txBody>
          <a:bodyPr/>
          <a:lstStyle/>
          <a:p>
            <a:endParaRPr lang="zh-TW" altLang="en-US"/>
          </a:p>
        </p:txBody>
      </p:sp>
      <p:pic>
        <p:nvPicPr>
          <p:cNvPr id="5" name="圖片 4">
            <a:extLst>
              <a:ext uri="{FF2B5EF4-FFF2-40B4-BE49-F238E27FC236}">
                <a16:creationId xmlns:a16="http://schemas.microsoft.com/office/drawing/2014/main" id="{E84201A5-3736-69F6-88E3-033343D66E88}"/>
              </a:ext>
            </a:extLst>
          </p:cNvPr>
          <p:cNvPicPr>
            <a:picLocks noChangeAspect="1"/>
          </p:cNvPicPr>
          <p:nvPr/>
        </p:nvPicPr>
        <p:blipFill>
          <a:blip r:embed="rId3"/>
          <a:stretch>
            <a:fillRect/>
          </a:stretch>
        </p:blipFill>
        <p:spPr>
          <a:xfrm>
            <a:off x="3063240" y="3618549"/>
            <a:ext cx="6217920" cy="3083841"/>
          </a:xfrm>
          <a:prstGeom prst="rect">
            <a:avLst/>
          </a:prstGeom>
        </p:spPr>
      </p:pic>
      <p:pic>
        <p:nvPicPr>
          <p:cNvPr id="7" name="圖片 6">
            <a:extLst>
              <a:ext uri="{FF2B5EF4-FFF2-40B4-BE49-F238E27FC236}">
                <a16:creationId xmlns:a16="http://schemas.microsoft.com/office/drawing/2014/main" id="{FA3A3087-9D15-1F0B-537C-560FBEDB5EAE}"/>
              </a:ext>
            </a:extLst>
          </p:cNvPr>
          <p:cNvPicPr>
            <a:picLocks noChangeAspect="1"/>
          </p:cNvPicPr>
          <p:nvPr/>
        </p:nvPicPr>
        <p:blipFill>
          <a:blip r:embed="rId4"/>
          <a:stretch>
            <a:fillRect/>
          </a:stretch>
        </p:blipFill>
        <p:spPr>
          <a:xfrm>
            <a:off x="3128482" y="1529169"/>
            <a:ext cx="6087436" cy="2089380"/>
          </a:xfrm>
          <a:prstGeom prst="rect">
            <a:avLst/>
          </a:prstGeom>
        </p:spPr>
      </p:pic>
      <p:sp>
        <p:nvSpPr>
          <p:cNvPr id="6" name="Slide Number Placeholder 5">
            <a:extLst>
              <a:ext uri="{FF2B5EF4-FFF2-40B4-BE49-F238E27FC236}">
                <a16:creationId xmlns:a16="http://schemas.microsoft.com/office/drawing/2014/main" id="{DCEDA665-AA75-CCD5-E1A4-63CBA2826D94}"/>
              </a:ext>
            </a:extLst>
          </p:cNvPr>
          <p:cNvSpPr>
            <a:spLocks noGrp="1"/>
          </p:cNvSpPr>
          <p:nvPr>
            <p:ph type="sldNum" sz="quarter" idx="12"/>
          </p:nvPr>
        </p:nvSpPr>
        <p:spPr/>
        <p:txBody>
          <a:bodyPr/>
          <a:lstStyle/>
          <a:p>
            <a:fld id="{306CA9D0-C36D-40CE-BF0D-1FA6C6865307}" type="slidenum">
              <a:rPr lang="zh-TW" altLang="en-US" smtClean="0"/>
              <a:t>15</a:t>
            </a:fld>
            <a:endParaRPr lang="zh-TW" altLang="en-US"/>
          </a:p>
        </p:txBody>
      </p:sp>
    </p:spTree>
    <p:extLst>
      <p:ext uri="{BB962C8B-B14F-4D97-AF65-F5344CB8AC3E}">
        <p14:creationId xmlns:p14="http://schemas.microsoft.com/office/powerpoint/2010/main" val="7032842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BB050-DCE8-4C0E-A5B3-326641A383A9}"/>
              </a:ext>
            </a:extLst>
          </p:cNvPr>
          <p:cNvSpPr>
            <a:spLocks noGrp="1"/>
          </p:cNvSpPr>
          <p:nvPr>
            <p:ph type="title"/>
          </p:nvPr>
        </p:nvSpPr>
        <p:spPr/>
        <p:txBody>
          <a:bodyPr/>
          <a:lstStyle/>
          <a:p>
            <a:r>
              <a:rPr lang="en-US" altLang="zh-TW" dirty="0"/>
              <a:t>Conclusion</a:t>
            </a:r>
            <a:endParaRPr lang="en-TW" dirty="0"/>
          </a:p>
        </p:txBody>
      </p:sp>
      <p:sp>
        <p:nvSpPr>
          <p:cNvPr id="3" name="Content Placeholder 2">
            <a:extLst>
              <a:ext uri="{FF2B5EF4-FFF2-40B4-BE49-F238E27FC236}">
                <a16:creationId xmlns:a16="http://schemas.microsoft.com/office/drawing/2014/main" id="{586BDC79-328C-D771-7748-D27C44EADE18}"/>
              </a:ext>
            </a:extLst>
          </p:cNvPr>
          <p:cNvSpPr>
            <a:spLocks noGrp="1"/>
          </p:cNvSpPr>
          <p:nvPr>
            <p:ph idx="1"/>
          </p:nvPr>
        </p:nvSpPr>
        <p:spPr/>
        <p:txBody>
          <a:bodyPr/>
          <a:lstStyle/>
          <a:p>
            <a:r>
              <a:rPr lang="en-US" dirty="0"/>
              <a:t>we proposed </a:t>
            </a:r>
            <a:r>
              <a:rPr lang="en-US" dirty="0" err="1"/>
              <a:t>iRDPG</a:t>
            </a:r>
            <a:r>
              <a:rPr lang="en-US" dirty="0"/>
              <a:t>, an adaptive imitative model for QT problem. We designed a POMDP framework for the representation of noisy minute-frequent financial data.</a:t>
            </a:r>
          </a:p>
          <a:p>
            <a:r>
              <a:rPr lang="en-US" dirty="0"/>
              <a:t>we implemented imitation learning tech- </a:t>
            </a:r>
            <a:r>
              <a:rPr lang="en-US" dirty="0" err="1"/>
              <a:t>niques</a:t>
            </a:r>
            <a:r>
              <a:rPr lang="en-US" dirty="0"/>
              <a:t> to balance the exploration and exploitation of the trading agent.</a:t>
            </a:r>
          </a:p>
          <a:p>
            <a:r>
              <a:rPr lang="en-US" dirty="0"/>
              <a:t>comparison experiments provided its generalization ability for different financial markets.</a:t>
            </a:r>
            <a:endParaRPr lang="en-TW" dirty="0"/>
          </a:p>
        </p:txBody>
      </p:sp>
      <p:sp>
        <p:nvSpPr>
          <p:cNvPr id="4" name="Slide Number Placeholder 3">
            <a:extLst>
              <a:ext uri="{FF2B5EF4-FFF2-40B4-BE49-F238E27FC236}">
                <a16:creationId xmlns:a16="http://schemas.microsoft.com/office/drawing/2014/main" id="{8EE155E3-0136-7EA1-42D0-3AAE19CA3B8B}"/>
              </a:ext>
            </a:extLst>
          </p:cNvPr>
          <p:cNvSpPr>
            <a:spLocks noGrp="1"/>
          </p:cNvSpPr>
          <p:nvPr>
            <p:ph type="sldNum" sz="quarter" idx="12"/>
          </p:nvPr>
        </p:nvSpPr>
        <p:spPr/>
        <p:txBody>
          <a:bodyPr/>
          <a:lstStyle/>
          <a:p>
            <a:fld id="{306CA9D0-C36D-40CE-BF0D-1FA6C6865307}" type="slidenum">
              <a:rPr lang="zh-TW" altLang="en-US" smtClean="0"/>
              <a:t>16</a:t>
            </a:fld>
            <a:endParaRPr lang="zh-TW" altLang="en-US"/>
          </a:p>
        </p:txBody>
      </p:sp>
    </p:spTree>
    <p:extLst>
      <p:ext uri="{BB962C8B-B14F-4D97-AF65-F5344CB8AC3E}">
        <p14:creationId xmlns:p14="http://schemas.microsoft.com/office/powerpoint/2010/main" val="37360590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F6C78-B2AC-C92F-D8FC-BAAE9B1DE426}"/>
              </a:ext>
            </a:extLst>
          </p:cNvPr>
          <p:cNvSpPr>
            <a:spLocks noGrp="1"/>
          </p:cNvSpPr>
          <p:nvPr>
            <p:ph type="title"/>
          </p:nvPr>
        </p:nvSpPr>
        <p:spPr/>
        <p:txBody>
          <a:bodyPr/>
          <a:lstStyle/>
          <a:p>
            <a:r>
              <a:rPr lang="en-US" dirty="0"/>
              <a:t>Outline</a:t>
            </a:r>
            <a:endParaRPr lang="en-TW" dirty="0"/>
          </a:p>
        </p:txBody>
      </p:sp>
      <p:sp>
        <p:nvSpPr>
          <p:cNvPr id="3" name="Content Placeholder 2">
            <a:extLst>
              <a:ext uri="{FF2B5EF4-FFF2-40B4-BE49-F238E27FC236}">
                <a16:creationId xmlns:a16="http://schemas.microsoft.com/office/drawing/2014/main" id="{38E2CB9E-8850-966C-70F2-2DA83B21D323}"/>
              </a:ext>
            </a:extLst>
          </p:cNvPr>
          <p:cNvSpPr>
            <a:spLocks noGrp="1"/>
          </p:cNvSpPr>
          <p:nvPr>
            <p:ph idx="1"/>
          </p:nvPr>
        </p:nvSpPr>
        <p:spPr/>
        <p:txBody>
          <a:bodyPr/>
          <a:lstStyle/>
          <a:p>
            <a:r>
              <a:rPr lang="en-US" altLang="zh-TW" dirty="0"/>
              <a:t>POMDP</a:t>
            </a:r>
          </a:p>
          <a:p>
            <a:r>
              <a:rPr lang="en-US" altLang="zh-TW" dirty="0"/>
              <a:t>Imitative RDPG</a:t>
            </a:r>
          </a:p>
          <a:p>
            <a:r>
              <a:rPr lang="en-US" altLang="zh-TW" dirty="0"/>
              <a:t>Experiments</a:t>
            </a:r>
          </a:p>
          <a:p>
            <a:r>
              <a:rPr lang="en-US" altLang="zh-TW" sz="2000" dirty="0">
                <a:latin typeface="Calibri" panose="020F0502020204030204" pitchFamily="34" charset="0"/>
                <a:ea typeface="Calibri" panose="020F0502020204030204" pitchFamily="34" charset="0"/>
                <a:cs typeface="Calibri" panose="020F0502020204030204" pitchFamily="34" charset="0"/>
              </a:rPr>
              <a:t>Conclusion</a:t>
            </a:r>
          </a:p>
        </p:txBody>
      </p:sp>
      <p:sp>
        <p:nvSpPr>
          <p:cNvPr id="5" name="Slide Number Placeholder 4">
            <a:extLst>
              <a:ext uri="{FF2B5EF4-FFF2-40B4-BE49-F238E27FC236}">
                <a16:creationId xmlns:a16="http://schemas.microsoft.com/office/drawing/2014/main" id="{0603752D-465A-9CEC-8BCD-993927436818}"/>
              </a:ext>
            </a:extLst>
          </p:cNvPr>
          <p:cNvSpPr>
            <a:spLocks noGrp="1"/>
          </p:cNvSpPr>
          <p:nvPr>
            <p:ph type="sldNum" sz="quarter" idx="12"/>
          </p:nvPr>
        </p:nvSpPr>
        <p:spPr/>
        <p:txBody>
          <a:bodyPr/>
          <a:lstStyle/>
          <a:p>
            <a:fld id="{306CA9D0-C36D-40CE-BF0D-1FA6C6865307}" type="slidenum">
              <a:rPr lang="zh-TW" altLang="en-US" smtClean="0"/>
              <a:t>1</a:t>
            </a:fld>
            <a:endParaRPr lang="zh-TW" altLang="en-US"/>
          </a:p>
        </p:txBody>
      </p:sp>
    </p:spTree>
    <p:extLst>
      <p:ext uri="{BB962C8B-B14F-4D97-AF65-F5344CB8AC3E}">
        <p14:creationId xmlns:p14="http://schemas.microsoft.com/office/powerpoint/2010/main" val="5018553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83F0317-DEF1-72CC-9482-6326FFD349A7}"/>
              </a:ext>
            </a:extLst>
          </p:cNvPr>
          <p:cNvSpPr>
            <a:spLocks noGrp="1"/>
          </p:cNvSpPr>
          <p:nvPr>
            <p:ph type="title"/>
          </p:nvPr>
        </p:nvSpPr>
        <p:spPr/>
        <p:txBody>
          <a:bodyPr/>
          <a:lstStyle/>
          <a:p>
            <a:r>
              <a:rPr lang="en-US" altLang="zh-TW" dirty="0"/>
              <a:t>Introduction to POMDPs</a:t>
            </a:r>
          </a:p>
        </p:txBody>
      </p:sp>
      <mc:AlternateContent xmlns:mc="http://schemas.openxmlformats.org/markup-compatibility/2006">
        <mc:Choice xmlns:a14="http://schemas.microsoft.com/office/drawing/2010/main" Requires="a14">
          <p:sp>
            <p:nvSpPr>
              <p:cNvPr id="3" name="內容版面配置區 2">
                <a:extLst>
                  <a:ext uri="{FF2B5EF4-FFF2-40B4-BE49-F238E27FC236}">
                    <a16:creationId xmlns:a16="http://schemas.microsoft.com/office/drawing/2014/main" id="{35AF865F-8DAC-1A79-2730-E15BE09BB0C6}"/>
                  </a:ext>
                </a:extLst>
              </p:cNvPr>
              <p:cNvSpPr>
                <a:spLocks noGrp="1"/>
              </p:cNvSpPr>
              <p:nvPr>
                <p:ph idx="1"/>
              </p:nvPr>
            </p:nvSpPr>
            <p:spPr>
              <a:xfrm>
                <a:off x="1371600" y="2286000"/>
                <a:ext cx="9601200" cy="4167386"/>
              </a:xfrm>
            </p:spPr>
            <p:txBody>
              <a:bodyPr>
                <a:normAutofit/>
              </a:bodyPr>
              <a:lstStyle/>
              <a:p>
                <a:r>
                  <a:rPr lang="en-US" altLang="zh-TW" dirty="0"/>
                  <a:t>The POMDP is a realistic generalization of a Markov Decision Process (MDP) for model the QT problem.</a:t>
                </a:r>
              </a:p>
              <a:p>
                <a:r>
                  <a:rPr lang="en-US" altLang="zh-TW" dirty="0"/>
                  <a:t>In general, an MDP is a 5-tuple </a:t>
                </a:r>
                <a14:m>
                  <m:oMath xmlns:m="http://schemas.openxmlformats.org/officeDocument/2006/math">
                    <m:r>
                      <a:rPr lang="en-US" altLang="zh-TW" i="1" dirty="0" smtClean="0">
                        <a:latin typeface="Cambria Math" panose="02040503050406030204" pitchFamily="18" charset="0"/>
                      </a:rPr>
                      <m:t>⟨</m:t>
                    </m:r>
                    <m:r>
                      <a:rPr lang="en-US" altLang="zh-TW" i="1" dirty="0" smtClean="0">
                        <a:latin typeface="Cambria Math" panose="02040503050406030204" pitchFamily="18" charset="0"/>
                      </a:rPr>
                      <m:t>𝑆</m:t>
                    </m:r>
                    <m:r>
                      <a:rPr lang="en-US" altLang="zh-TW" i="1" dirty="0" smtClean="0">
                        <a:latin typeface="Cambria Math" panose="02040503050406030204" pitchFamily="18" charset="0"/>
                      </a:rPr>
                      <m:t>, </m:t>
                    </m:r>
                    <m:r>
                      <a:rPr lang="en-US" altLang="zh-TW" i="1" dirty="0" smtClean="0">
                        <a:latin typeface="Cambria Math" panose="02040503050406030204" pitchFamily="18" charset="0"/>
                      </a:rPr>
                      <m:t>𝐴</m:t>
                    </m:r>
                    <m:r>
                      <a:rPr lang="en-US" altLang="zh-TW" i="1" dirty="0" smtClean="0">
                        <a:latin typeface="Cambria Math" panose="02040503050406030204" pitchFamily="18" charset="0"/>
                      </a:rPr>
                      <m:t>, </m:t>
                    </m:r>
                    <m:r>
                      <a:rPr lang="en-US" altLang="zh-TW" i="1" dirty="0" smtClean="0">
                        <a:latin typeface="Cambria Math" panose="02040503050406030204" pitchFamily="18" charset="0"/>
                      </a:rPr>
                      <m:t>𝑇</m:t>
                    </m:r>
                    <m:r>
                      <a:rPr lang="en-US" altLang="zh-TW" i="1" dirty="0" smtClean="0">
                        <a:latin typeface="Cambria Math" panose="02040503050406030204" pitchFamily="18" charset="0"/>
                      </a:rPr>
                      <m:t>, </m:t>
                    </m:r>
                    <m:r>
                      <a:rPr lang="en-US" altLang="zh-TW" i="1" dirty="0" smtClean="0">
                        <a:latin typeface="Cambria Math" panose="02040503050406030204" pitchFamily="18" charset="0"/>
                      </a:rPr>
                      <m:t>𝑅</m:t>
                    </m:r>
                    <m:r>
                      <a:rPr lang="en-US" altLang="zh-TW" i="1" dirty="0" smtClean="0">
                        <a:latin typeface="Cambria Math" panose="02040503050406030204" pitchFamily="18" charset="0"/>
                      </a:rPr>
                      <m:t>, </m:t>
                    </m:r>
                    <m:r>
                      <a:rPr lang="el-GR" altLang="zh-TW" i="1" dirty="0" smtClean="0">
                        <a:latin typeface="Cambria Math" panose="02040503050406030204" pitchFamily="18" charset="0"/>
                      </a:rPr>
                      <m:t>𝛾</m:t>
                    </m:r>
                    <m:r>
                      <a:rPr lang="el-GR" altLang="zh-TW" i="1" dirty="0" smtClean="0">
                        <a:latin typeface="Cambria Math" panose="02040503050406030204" pitchFamily="18" charset="0"/>
                      </a:rPr>
                      <m:t>⟩</m:t>
                    </m:r>
                  </m:oMath>
                </a14:m>
                <a:r>
                  <a:rPr lang="el-GR" altLang="zh-TW" dirty="0"/>
                  <a:t>.</a:t>
                </a:r>
                <a:endParaRPr lang="en-US" altLang="zh-TW" dirty="0"/>
              </a:p>
              <a:p>
                <a14:m>
                  <m:oMath xmlns:m="http://schemas.openxmlformats.org/officeDocument/2006/math">
                    <m:r>
                      <a:rPr lang="en-US" altLang="zh-TW" b="0" i="1" smtClean="0">
                        <a:latin typeface="Cambria Math" panose="02040503050406030204" pitchFamily="18" charset="0"/>
                      </a:rPr>
                      <m:t>𝑆</m:t>
                    </m:r>
                  </m:oMath>
                </a14:m>
                <a:r>
                  <a:rPr lang="en-US" altLang="zh-TW" dirty="0"/>
                  <a:t>: a finite set of states</a:t>
                </a:r>
              </a:p>
              <a:p>
                <a14:m>
                  <m:oMath xmlns:m="http://schemas.openxmlformats.org/officeDocument/2006/math">
                    <m:r>
                      <a:rPr lang="en-US" altLang="zh-TW" b="0" i="1" smtClean="0">
                        <a:latin typeface="Cambria Math" panose="02040503050406030204" pitchFamily="18" charset="0"/>
                      </a:rPr>
                      <m:t>𝐴</m:t>
                    </m:r>
                  </m:oMath>
                </a14:m>
                <a:r>
                  <a:rPr lang="en-US" altLang="zh-TW" dirty="0"/>
                  <a:t>: a finite set of action set</a:t>
                </a:r>
              </a:p>
              <a:p>
                <a14:m>
                  <m:oMath xmlns:m="http://schemas.openxmlformats.org/officeDocument/2006/math">
                    <m:r>
                      <a:rPr lang="en-US" altLang="zh-TW" i="1" dirty="0" smtClean="0">
                        <a:latin typeface="Cambria Math" panose="02040503050406030204" pitchFamily="18" charset="0"/>
                      </a:rPr>
                      <m:t>𝑇</m:t>
                    </m:r>
                    <m:r>
                      <a:rPr lang="en-US" altLang="zh-TW" i="1" dirty="0" smtClean="0">
                        <a:latin typeface="Cambria Math" panose="02040503050406030204" pitchFamily="18" charset="0"/>
                      </a:rPr>
                      <m:t> : </m:t>
                    </m:r>
                    <m:r>
                      <a:rPr lang="en-US" altLang="zh-TW" i="1" dirty="0" smtClean="0">
                        <a:latin typeface="Cambria Math" panose="02040503050406030204" pitchFamily="18" charset="0"/>
                      </a:rPr>
                      <m:t>𝑆</m:t>
                    </m:r>
                    <m:r>
                      <a:rPr lang="en-US" altLang="zh-TW" i="1" dirty="0" smtClean="0">
                        <a:latin typeface="Cambria Math" panose="02040503050406030204" pitchFamily="18" charset="0"/>
                      </a:rPr>
                      <m:t> × </m:t>
                    </m:r>
                    <m:r>
                      <a:rPr lang="en-US" altLang="zh-TW" i="1" dirty="0" smtClean="0">
                        <a:latin typeface="Cambria Math" panose="02040503050406030204" pitchFamily="18" charset="0"/>
                      </a:rPr>
                      <m:t>𝐴</m:t>
                    </m:r>
                    <m:r>
                      <a:rPr lang="en-US" altLang="zh-TW" i="1" dirty="0" smtClean="0">
                        <a:latin typeface="Cambria Math" panose="02040503050406030204" pitchFamily="18" charset="0"/>
                      </a:rPr>
                      <m:t> × </m:t>
                    </m:r>
                    <m:r>
                      <a:rPr lang="en-US" altLang="zh-TW" i="1" dirty="0" smtClean="0">
                        <a:latin typeface="Cambria Math" panose="02040503050406030204" pitchFamily="18" charset="0"/>
                      </a:rPr>
                      <m:t>𝑆</m:t>
                    </m:r>
                    <m:r>
                      <a:rPr lang="en-US" altLang="zh-TW" i="1" dirty="0" smtClean="0">
                        <a:latin typeface="Cambria Math" panose="02040503050406030204" pitchFamily="18" charset="0"/>
                      </a:rPr>
                      <m:t> → [0, 1]</m:t>
                    </m:r>
                  </m:oMath>
                </a14:m>
                <a:r>
                  <a:rPr lang="en-US" altLang="zh-TW" dirty="0"/>
                  <a:t>: a state transition function, which consists of a set of conditional transition probabilities between states</a:t>
                </a:r>
              </a:p>
              <a:p>
                <a14:m>
                  <m:oMath xmlns:m="http://schemas.openxmlformats.org/officeDocument/2006/math">
                    <m:r>
                      <a:rPr lang="en-US" altLang="zh-TW" i="1" dirty="0" smtClean="0">
                        <a:latin typeface="Cambria Math" panose="02040503050406030204" pitchFamily="18" charset="0"/>
                      </a:rPr>
                      <m:t>𝑅</m:t>
                    </m:r>
                    <m:r>
                      <a:rPr lang="en-US" altLang="zh-TW" i="1" dirty="0" smtClean="0">
                        <a:latin typeface="Cambria Math" panose="02040503050406030204" pitchFamily="18" charset="0"/>
                      </a:rPr>
                      <m:t> : </m:t>
                    </m:r>
                    <m:r>
                      <a:rPr lang="en-US" altLang="zh-TW" i="1" dirty="0" smtClean="0">
                        <a:latin typeface="Cambria Math" panose="02040503050406030204" pitchFamily="18" charset="0"/>
                      </a:rPr>
                      <m:t>𝑆</m:t>
                    </m:r>
                    <m:r>
                      <a:rPr lang="en-US" altLang="zh-TW" i="1" dirty="0" smtClean="0">
                        <a:latin typeface="Cambria Math" panose="02040503050406030204" pitchFamily="18" charset="0"/>
                      </a:rPr>
                      <m:t> × </m:t>
                    </m:r>
                    <m:r>
                      <a:rPr lang="en-US" altLang="zh-TW" i="1" dirty="0" smtClean="0">
                        <a:latin typeface="Cambria Math" panose="02040503050406030204" pitchFamily="18" charset="0"/>
                      </a:rPr>
                      <m:t>𝐴</m:t>
                    </m:r>
                    <m:r>
                      <a:rPr lang="en-US" altLang="zh-TW" i="1" dirty="0" smtClean="0">
                        <a:latin typeface="Cambria Math" panose="02040503050406030204" pitchFamily="18" charset="0"/>
                      </a:rPr>
                      <m:t> → </m:t>
                    </m:r>
                    <m:r>
                      <a:rPr lang="en-US" altLang="zh-TW" i="1" dirty="0" smtClean="0">
                        <a:latin typeface="Cambria Math" panose="02040503050406030204" pitchFamily="18" charset="0"/>
                      </a:rPr>
                      <m:t>𝑅</m:t>
                    </m:r>
                  </m:oMath>
                </a14:m>
                <a:r>
                  <a:rPr lang="en-US" altLang="zh-TW" dirty="0"/>
                  <a:t>: reward function, where </a:t>
                </a:r>
                <a14:m>
                  <m:oMath xmlns:m="http://schemas.openxmlformats.org/officeDocument/2006/math">
                    <m:r>
                      <a:rPr lang="en-US" altLang="zh-TW" i="1" dirty="0" smtClean="0">
                        <a:latin typeface="Cambria Math" panose="02040503050406030204" pitchFamily="18" charset="0"/>
                      </a:rPr>
                      <m:t>𝑅</m:t>
                    </m:r>
                  </m:oMath>
                </a14:m>
                <a:r>
                  <a:rPr lang="en-US" altLang="zh-TW" dirty="0"/>
                  <a:t> is a continuous set of possible rewards</a:t>
                </a:r>
              </a:p>
              <a:p>
                <a14:m>
                  <m:oMath xmlns:m="http://schemas.openxmlformats.org/officeDocument/2006/math">
                    <m:r>
                      <a:rPr lang="el-GR" altLang="zh-TW" i="1" dirty="0" smtClean="0">
                        <a:latin typeface="Cambria Math" panose="02040503050406030204" pitchFamily="18" charset="0"/>
                      </a:rPr>
                      <m:t>𝛾</m:t>
                    </m:r>
                    <m:r>
                      <a:rPr lang="el-GR" altLang="zh-TW" i="1" dirty="0" smtClean="0">
                        <a:latin typeface="Cambria Math" panose="02040503050406030204" pitchFamily="18" charset="0"/>
                      </a:rPr>
                      <m:t> ∈ [0, 1)</m:t>
                    </m:r>
                  </m:oMath>
                </a14:m>
                <a:r>
                  <a:rPr lang="en-US" altLang="zh-TW" dirty="0"/>
                  <a:t>: discount factor</a:t>
                </a:r>
                <a:endParaRPr lang="zh-TW" altLang="en-US" dirty="0"/>
              </a:p>
            </p:txBody>
          </p:sp>
        </mc:Choice>
        <mc:Fallback>
          <p:sp>
            <p:nvSpPr>
              <p:cNvPr id="3" name="內容版面配置區 2">
                <a:extLst>
                  <a:ext uri="{FF2B5EF4-FFF2-40B4-BE49-F238E27FC236}">
                    <a16:creationId xmlns:a16="http://schemas.microsoft.com/office/drawing/2014/main" id="{35AF865F-8DAC-1A79-2730-E15BE09BB0C6}"/>
                  </a:ext>
                </a:extLst>
              </p:cNvPr>
              <p:cNvSpPr>
                <a:spLocks noGrp="1" noRot="1" noChangeAspect="1" noMove="1" noResize="1" noEditPoints="1" noAdjustHandles="1" noChangeArrowheads="1" noChangeShapeType="1" noTextEdit="1"/>
              </p:cNvSpPr>
              <p:nvPr>
                <p:ph idx="1"/>
              </p:nvPr>
            </p:nvSpPr>
            <p:spPr>
              <a:xfrm>
                <a:off x="1371600" y="2286000"/>
                <a:ext cx="9601200" cy="4167386"/>
              </a:xfrm>
              <a:blipFill>
                <a:blip r:embed="rId3"/>
                <a:stretch>
                  <a:fillRect l="-661" t="-1216"/>
                </a:stretch>
              </a:blipFill>
            </p:spPr>
            <p:txBody>
              <a:bodyPr/>
              <a:lstStyle/>
              <a:p>
                <a:r>
                  <a:rPr lang="en-TW">
                    <a:noFill/>
                  </a:rPr>
                  <a:t> </a:t>
                </a:r>
              </a:p>
            </p:txBody>
          </p:sp>
        </mc:Fallback>
      </mc:AlternateContent>
      <p:sp>
        <p:nvSpPr>
          <p:cNvPr id="5" name="Slide Number Placeholder 4">
            <a:extLst>
              <a:ext uri="{FF2B5EF4-FFF2-40B4-BE49-F238E27FC236}">
                <a16:creationId xmlns:a16="http://schemas.microsoft.com/office/drawing/2014/main" id="{672305E3-E6DB-507C-1E97-8DDDB3B61C4C}"/>
              </a:ext>
            </a:extLst>
          </p:cNvPr>
          <p:cNvSpPr>
            <a:spLocks noGrp="1"/>
          </p:cNvSpPr>
          <p:nvPr>
            <p:ph type="sldNum" sz="quarter" idx="12"/>
          </p:nvPr>
        </p:nvSpPr>
        <p:spPr/>
        <p:txBody>
          <a:bodyPr/>
          <a:lstStyle/>
          <a:p>
            <a:fld id="{306CA9D0-C36D-40CE-BF0D-1FA6C6865307}" type="slidenum">
              <a:rPr lang="zh-TW" altLang="en-US" smtClean="0"/>
              <a:t>2</a:t>
            </a:fld>
            <a:endParaRPr lang="zh-TW" altLang="en-US"/>
          </a:p>
        </p:txBody>
      </p:sp>
    </p:spTree>
    <p:extLst>
      <p:ext uri="{BB962C8B-B14F-4D97-AF65-F5344CB8AC3E}">
        <p14:creationId xmlns:p14="http://schemas.microsoft.com/office/powerpoint/2010/main" val="9961393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722AE16-5C86-4258-3B7A-3E1E3A0AA00C}"/>
              </a:ext>
            </a:extLst>
          </p:cNvPr>
          <p:cNvSpPr>
            <a:spLocks noGrp="1"/>
          </p:cNvSpPr>
          <p:nvPr>
            <p:ph type="title"/>
          </p:nvPr>
        </p:nvSpPr>
        <p:spPr/>
        <p:txBody>
          <a:bodyPr/>
          <a:lstStyle/>
          <a:p>
            <a:r>
              <a:rPr lang="en-US" altLang="zh-TW" dirty="0"/>
              <a:t>Components of POMDPs</a:t>
            </a:r>
            <a:endParaRPr lang="zh-TW" altLang="en-US" dirty="0"/>
          </a:p>
        </p:txBody>
      </p:sp>
      <p:sp>
        <p:nvSpPr>
          <p:cNvPr id="3" name="內容版面配置區 2">
            <a:extLst>
              <a:ext uri="{FF2B5EF4-FFF2-40B4-BE49-F238E27FC236}">
                <a16:creationId xmlns:a16="http://schemas.microsoft.com/office/drawing/2014/main" id="{3EE363EC-7640-91C7-E08F-694F252AD111}"/>
              </a:ext>
            </a:extLst>
          </p:cNvPr>
          <p:cNvSpPr>
            <a:spLocks noGrp="1"/>
          </p:cNvSpPr>
          <p:nvPr>
            <p:ph idx="1"/>
          </p:nvPr>
        </p:nvSpPr>
        <p:spPr/>
        <p:txBody>
          <a:bodyPr>
            <a:normAutofit fontScale="92500" lnSpcReduction="10000"/>
          </a:bodyPr>
          <a:lstStyle/>
          <a:p>
            <a:r>
              <a:rPr lang="en-US" altLang="zh-TW" dirty="0"/>
              <a:t>States (S): In a financial context, these would represent different market conditions or situations.</a:t>
            </a:r>
          </a:p>
          <a:p>
            <a:r>
              <a:rPr lang="en-US" altLang="zh-TW" dirty="0"/>
              <a:t>Actions (A): The possible trades or decisions an agent can make.</a:t>
            </a:r>
          </a:p>
          <a:p>
            <a:r>
              <a:rPr lang="en-US" altLang="zh-TW" dirty="0"/>
              <a:t>Transition Function (T): The probability of moving from one state to another after taking an action.</a:t>
            </a:r>
          </a:p>
          <a:p>
            <a:r>
              <a:rPr lang="en-US" altLang="zh-TW" dirty="0"/>
              <a:t>Reward Function (R): The immediate payoff from taking an action in a given state, crucial in QT for evaluating the performance of a trading strategy.</a:t>
            </a:r>
          </a:p>
          <a:p>
            <a:r>
              <a:rPr lang="en-US" altLang="zh-TW" dirty="0"/>
              <a:t>Observation Function (O): Represents the available market information like price and volume data.</a:t>
            </a:r>
          </a:p>
          <a:p>
            <a:r>
              <a:rPr lang="en-US" altLang="zh-TW" dirty="0"/>
              <a:t>Discount Factor (</a:t>
            </a:r>
            <a:r>
              <a:rPr lang="en-US" altLang="zh-TW" dirty="0" err="1"/>
              <a:t>γ</a:t>
            </a:r>
            <a:r>
              <a:rPr lang="en-US" altLang="zh-TW" dirty="0"/>
              <a:t>): The factor by which future rewards are discounted, reflecting the value of immediate vs. future rewards.</a:t>
            </a:r>
            <a:endParaRPr lang="zh-TW" altLang="en-US" dirty="0"/>
          </a:p>
        </p:txBody>
      </p:sp>
      <p:sp>
        <p:nvSpPr>
          <p:cNvPr id="5" name="Slide Number Placeholder 4">
            <a:extLst>
              <a:ext uri="{FF2B5EF4-FFF2-40B4-BE49-F238E27FC236}">
                <a16:creationId xmlns:a16="http://schemas.microsoft.com/office/drawing/2014/main" id="{3477069D-B9B4-93C0-AFF5-AC2CE612867B}"/>
              </a:ext>
            </a:extLst>
          </p:cNvPr>
          <p:cNvSpPr>
            <a:spLocks noGrp="1"/>
          </p:cNvSpPr>
          <p:nvPr>
            <p:ph type="sldNum" sz="quarter" idx="12"/>
          </p:nvPr>
        </p:nvSpPr>
        <p:spPr/>
        <p:txBody>
          <a:bodyPr/>
          <a:lstStyle/>
          <a:p>
            <a:fld id="{306CA9D0-C36D-40CE-BF0D-1FA6C6865307}" type="slidenum">
              <a:rPr lang="zh-TW" altLang="en-US" smtClean="0"/>
              <a:t>3</a:t>
            </a:fld>
            <a:endParaRPr lang="zh-TW" altLang="en-US"/>
          </a:p>
        </p:txBody>
      </p:sp>
    </p:spTree>
    <p:extLst>
      <p:ext uri="{BB962C8B-B14F-4D97-AF65-F5344CB8AC3E}">
        <p14:creationId xmlns:p14="http://schemas.microsoft.com/office/powerpoint/2010/main" val="28514773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744AC-46F8-3475-B3A4-14F5D4452F4C}"/>
              </a:ext>
            </a:extLst>
          </p:cNvPr>
          <p:cNvSpPr>
            <a:spLocks noGrp="1"/>
          </p:cNvSpPr>
          <p:nvPr>
            <p:ph type="title"/>
          </p:nvPr>
        </p:nvSpPr>
        <p:spPr/>
        <p:txBody>
          <a:bodyPr/>
          <a:lstStyle/>
          <a:p>
            <a:r>
              <a:rPr lang="en-US" altLang="zh-TW" dirty="0"/>
              <a:t>POMDP: Reward</a:t>
            </a:r>
            <a:r>
              <a:rPr lang="zh-TW" altLang="en-US" dirty="0"/>
              <a:t> </a:t>
            </a:r>
            <a:r>
              <a:rPr lang="en-US" altLang="zh-TW" dirty="0"/>
              <a:t>(1/2)</a:t>
            </a:r>
            <a:endParaRPr lang="en-TW"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4C9D95A0-6DFF-F38E-BBDD-94280BD49FD4}"/>
                  </a:ext>
                </a:extLst>
              </p:cNvPr>
              <p:cNvSpPr>
                <a:spLocks noGrp="1"/>
              </p:cNvSpPr>
              <p:nvPr>
                <p:ph idx="1"/>
              </p:nvPr>
            </p:nvSpPr>
            <p:spPr>
              <a:xfrm>
                <a:off x="1371600" y="1687605"/>
                <a:ext cx="9601200" cy="3581400"/>
              </a:xfrm>
            </p:spPr>
            <p:txBody>
              <a:bodyPr>
                <a:normAutofit/>
              </a:bodyPr>
              <a:lstStyle/>
              <a:p>
                <a:r>
                  <a:rPr lang="en-US" dirty="0"/>
                  <a:t>the account profit </a:t>
                </a:r>
                <a14:m>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𝑟</m:t>
                        </m:r>
                      </m:e>
                      <m:sub>
                        <m:r>
                          <a:rPr lang="en-US" i="1" dirty="0" smtClean="0">
                            <a:latin typeface="Cambria Math" panose="02040503050406030204" pitchFamily="18" charset="0"/>
                          </a:rPr>
                          <m:t>𝑡</m:t>
                        </m:r>
                      </m:sub>
                    </m:sSub>
                  </m:oMath>
                </a14:m>
                <a:r>
                  <a:rPr lang="en-US" dirty="0"/>
                  <a:t> is calculated as: (trading transaction fee </a:t>
                </a:r>
                <a14:m>
                  <m:oMath xmlns:m="http://schemas.openxmlformats.org/officeDocument/2006/math">
                    <m:r>
                      <a:rPr lang="el-GR" i="1" dirty="0" smtClean="0">
                        <a:latin typeface="Cambria Math" panose="02040503050406030204" pitchFamily="18" charset="0"/>
                      </a:rPr>
                      <m:t>𝛿</m:t>
                    </m:r>
                  </m:oMath>
                </a14:m>
                <a:r>
                  <a:rPr lang="el-GR" dirty="0"/>
                  <a:t> </a:t>
                </a:r>
                <a:r>
                  <a:rPr lang="en-US" dirty="0"/>
                  <a:t>and slippage </a:t>
                </a:r>
                <a14:m>
                  <m:oMath xmlns:m="http://schemas.openxmlformats.org/officeDocument/2006/math">
                    <m:r>
                      <a:rPr lang="el-GR" i="1" dirty="0" smtClean="0">
                        <a:latin typeface="Cambria Math" panose="02040503050406030204" pitchFamily="18" charset="0"/>
                      </a:rPr>
                      <m:t>𝜁</m:t>
                    </m:r>
                  </m:oMath>
                </a14:m>
                <a:r>
                  <a:rPr lang="el-GR" dirty="0"/>
                  <a:t> </a:t>
                </a:r>
                <a:r>
                  <a:rPr lang="en-US" dirty="0"/>
                  <a:t>)</a:t>
                </a:r>
              </a:p>
              <a:p>
                <a:endParaRPr lang="en-US" dirty="0"/>
              </a:p>
              <a:p>
                <a:endParaRPr lang="en-US" dirty="0"/>
              </a:p>
              <a:p>
                <a:r>
                  <a:rPr lang="en-US" dirty="0"/>
                  <a:t>Using the reward function in RRL algorithm (Moody and </a:t>
                </a:r>
                <a:r>
                  <a:rPr lang="en-US" dirty="0" err="1"/>
                  <a:t>Saffell</a:t>
                </a:r>
                <a:r>
                  <a:rPr lang="en-US" dirty="0"/>
                  <a:t> 1999) for reference, we select the differential Sharpe ratio (D) as our reward function.</a:t>
                </a:r>
              </a:p>
              <a:p>
                <a:endParaRPr lang="en-US" dirty="0"/>
              </a:p>
              <a:p>
                <a:endParaRPr lang="en-US" dirty="0"/>
              </a:p>
              <a:p>
                <a:r>
                  <a:rPr lang="en-US" dirty="0"/>
                  <a:t>After expanded to first order in the adaptation rate </a:t>
                </a:r>
                <a14:m>
                  <m:oMath xmlns:m="http://schemas.openxmlformats.org/officeDocument/2006/math">
                    <m:r>
                      <a:rPr lang="el-GR" i="1" dirty="0" smtClean="0">
                        <a:latin typeface="Cambria Math" panose="02040503050406030204" pitchFamily="18" charset="0"/>
                      </a:rPr>
                      <m:t>𝜂</m:t>
                    </m:r>
                  </m:oMath>
                </a14:m>
                <a:r>
                  <a:rPr lang="el-GR" dirty="0"/>
                  <a:t>, </a:t>
                </a:r>
                <a14:m>
                  <m:oMath xmlns:m="http://schemas.openxmlformats.org/officeDocument/2006/math">
                    <m:r>
                      <a:rPr lang="en-US" i="1" dirty="0" smtClean="0">
                        <a:latin typeface="Cambria Math" panose="02040503050406030204" pitchFamily="18" charset="0"/>
                      </a:rPr>
                      <m:t>𝑆</m:t>
                    </m:r>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𝑟</m:t>
                        </m:r>
                      </m:e>
                      <m:sub>
                        <m:r>
                          <a:rPr lang="en-US" i="1" dirty="0" smtClean="0">
                            <a:latin typeface="Cambria Math" panose="02040503050406030204" pitchFamily="18" charset="0"/>
                          </a:rPr>
                          <m:t>𝑡</m:t>
                        </m:r>
                      </m:sub>
                    </m:sSub>
                  </m:oMath>
                </a14:m>
                <a:r>
                  <a:rPr lang="en-US" dirty="0"/>
                  <a:t> can be denoted as:</a:t>
                </a:r>
                <a:endParaRPr lang="en-TW" dirty="0"/>
              </a:p>
            </p:txBody>
          </p:sp>
        </mc:Choice>
        <mc:Fallback>
          <p:sp>
            <p:nvSpPr>
              <p:cNvPr id="3" name="Content Placeholder 2">
                <a:extLst>
                  <a:ext uri="{FF2B5EF4-FFF2-40B4-BE49-F238E27FC236}">
                    <a16:creationId xmlns:a16="http://schemas.microsoft.com/office/drawing/2014/main" id="{4C9D95A0-6DFF-F38E-BBDD-94280BD49FD4}"/>
                  </a:ext>
                </a:extLst>
              </p:cNvPr>
              <p:cNvSpPr>
                <a:spLocks noGrp="1" noRot="1" noChangeAspect="1" noMove="1" noResize="1" noEditPoints="1" noAdjustHandles="1" noChangeArrowheads="1" noChangeShapeType="1" noTextEdit="1"/>
              </p:cNvSpPr>
              <p:nvPr>
                <p:ph idx="1"/>
              </p:nvPr>
            </p:nvSpPr>
            <p:spPr>
              <a:xfrm>
                <a:off x="1371600" y="1687605"/>
                <a:ext cx="9601200" cy="3581400"/>
              </a:xfrm>
              <a:blipFill>
                <a:blip r:embed="rId3"/>
                <a:stretch>
                  <a:fillRect l="-661" t="-1060"/>
                </a:stretch>
              </a:blipFill>
            </p:spPr>
            <p:txBody>
              <a:bodyPr/>
              <a:lstStyle/>
              <a:p>
                <a:r>
                  <a:rPr lang="en-TW">
                    <a:noFill/>
                  </a:rPr>
                  <a:t> </a:t>
                </a:r>
              </a:p>
            </p:txBody>
          </p:sp>
        </mc:Fallback>
      </mc:AlternateContent>
      <p:sp>
        <p:nvSpPr>
          <p:cNvPr id="4" name="Slide Number Placeholder 3">
            <a:extLst>
              <a:ext uri="{FF2B5EF4-FFF2-40B4-BE49-F238E27FC236}">
                <a16:creationId xmlns:a16="http://schemas.microsoft.com/office/drawing/2014/main" id="{ABA5D86D-E9FE-845C-AF7E-F67D79266A10}"/>
              </a:ext>
            </a:extLst>
          </p:cNvPr>
          <p:cNvSpPr>
            <a:spLocks noGrp="1"/>
          </p:cNvSpPr>
          <p:nvPr>
            <p:ph type="sldNum" sz="quarter" idx="12"/>
          </p:nvPr>
        </p:nvSpPr>
        <p:spPr/>
        <p:txBody>
          <a:bodyPr/>
          <a:lstStyle/>
          <a:p>
            <a:fld id="{306CA9D0-C36D-40CE-BF0D-1FA6C6865307}" type="slidenum">
              <a:rPr lang="zh-TW" altLang="en-US" smtClean="0"/>
              <a:t>4</a:t>
            </a:fld>
            <a:endParaRPr lang="zh-TW" altLang="en-US"/>
          </a:p>
        </p:txBody>
      </p:sp>
      <p:pic>
        <p:nvPicPr>
          <p:cNvPr id="8" name="Picture 7">
            <a:extLst>
              <a:ext uri="{FF2B5EF4-FFF2-40B4-BE49-F238E27FC236}">
                <a16:creationId xmlns:a16="http://schemas.microsoft.com/office/drawing/2014/main" id="{A4911056-47AC-ECB2-6292-95B90A9A278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09800" y="2171700"/>
            <a:ext cx="7772400" cy="720619"/>
          </a:xfrm>
          <a:prstGeom prst="rect">
            <a:avLst/>
          </a:prstGeom>
        </p:spPr>
      </p:pic>
      <p:sp>
        <p:nvSpPr>
          <p:cNvPr id="10" name="TextBox 9">
            <a:extLst>
              <a:ext uri="{FF2B5EF4-FFF2-40B4-BE49-F238E27FC236}">
                <a16:creationId xmlns:a16="http://schemas.microsoft.com/office/drawing/2014/main" id="{A561F9C3-CDA3-CF9C-742A-A9B65F60C6A1}"/>
              </a:ext>
            </a:extLst>
          </p:cNvPr>
          <p:cNvSpPr txBox="1"/>
          <p:nvPr/>
        </p:nvSpPr>
        <p:spPr>
          <a:xfrm>
            <a:off x="652227" y="6488668"/>
            <a:ext cx="8820509" cy="369332"/>
          </a:xfrm>
          <a:prstGeom prst="rect">
            <a:avLst/>
          </a:prstGeom>
          <a:noFill/>
        </p:spPr>
        <p:txBody>
          <a:bodyPr wrap="square">
            <a:spAutoFit/>
          </a:bodyPr>
          <a:lstStyle/>
          <a:p>
            <a:r>
              <a:rPr lang="en-US" sz="1800" dirty="0">
                <a:solidFill>
                  <a:schemeClr val="accent1"/>
                </a:solidFill>
                <a:effectLst/>
                <a:latin typeface="NimbusRomNo9L"/>
              </a:rPr>
              <a:t>Moody, J. E., and </a:t>
            </a:r>
            <a:r>
              <a:rPr lang="en-US" sz="1800" dirty="0" err="1">
                <a:solidFill>
                  <a:schemeClr val="accent1"/>
                </a:solidFill>
                <a:effectLst/>
                <a:latin typeface="NimbusRomNo9L"/>
              </a:rPr>
              <a:t>Saffell</a:t>
            </a:r>
            <a:r>
              <a:rPr lang="en-US" sz="1800" dirty="0">
                <a:solidFill>
                  <a:schemeClr val="accent1"/>
                </a:solidFill>
                <a:effectLst/>
                <a:latin typeface="NimbusRomNo9L"/>
              </a:rPr>
              <a:t>, M. 1999. Reinforcement learning for trading. In </a:t>
            </a:r>
            <a:r>
              <a:rPr lang="en-US" sz="1800" i="1" dirty="0" err="1">
                <a:solidFill>
                  <a:schemeClr val="accent1"/>
                </a:solidFill>
                <a:effectLst/>
                <a:latin typeface="NimbusRomNo9L"/>
              </a:rPr>
              <a:t>NeurIPS</a:t>
            </a:r>
            <a:r>
              <a:rPr lang="en-US" sz="1800" dirty="0">
                <a:solidFill>
                  <a:schemeClr val="accent1"/>
                </a:solidFill>
                <a:effectLst/>
                <a:latin typeface="NimbusRomNo9L"/>
              </a:rPr>
              <a:t>, 917–923. </a:t>
            </a:r>
            <a:endParaRPr lang="en-US" dirty="0">
              <a:solidFill>
                <a:schemeClr val="accent1"/>
              </a:solidFill>
            </a:endParaRPr>
          </a:p>
        </p:txBody>
      </p:sp>
      <p:pic>
        <p:nvPicPr>
          <p:cNvPr id="13" name="Picture 12" descr="A black text on a white background&#10;&#10;Description automatically generated">
            <a:extLst>
              <a:ext uri="{FF2B5EF4-FFF2-40B4-BE49-F238E27FC236}">
                <a16:creationId xmlns:a16="http://schemas.microsoft.com/office/drawing/2014/main" id="{67FC338A-2F3E-B111-0B90-09AF6221778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96543" y="3720352"/>
            <a:ext cx="3351313" cy="720619"/>
          </a:xfrm>
          <a:prstGeom prst="rect">
            <a:avLst/>
          </a:prstGeom>
        </p:spPr>
      </p:pic>
      <p:pic>
        <p:nvPicPr>
          <p:cNvPr id="15" name="Picture 14" descr="A mathematical equation with black text&#10;&#10;Description automatically generated">
            <a:extLst>
              <a:ext uri="{FF2B5EF4-FFF2-40B4-BE49-F238E27FC236}">
                <a16:creationId xmlns:a16="http://schemas.microsoft.com/office/drawing/2014/main" id="{43704812-C642-5736-BD57-119E3D43169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180990" y="5370903"/>
            <a:ext cx="5830019" cy="817659"/>
          </a:xfrm>
          <a:prstGeom prst="rect">
            <a:avLst/>
          </a:prstGeom>
        </p:spPr>
      </p:pic>
    </p:spTree>
    <p:extLst>
      <p:ext uri="{BB962C8B-B14F-4D97-AF65-F5344CB8AC3E}">
        <p14:creationId xmlns:p14="http://schemas.microsoft.com/office/powerpoint/2010/main" val="10710398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4FF1DA1-EE91-A629-8E1E-B11C728C3FA5}"/>
              </a:ext>
            </a:extLst>
          </p:cNvPr>
          <p:cNvSpPr>
            <a:spLocks noGrp="1"/>
          </p:cNvSpPr>
          <p:nvPr>
            <p:ph type="title"/>
          </p:nvPr>
        </p:nvSpPr>
        <p:spPr/>
        <p:txBody>
          <a:bodyPr/>
          <a:lstStyle/>
          <a:p>
            <a:r>
              <a:rPr lang="en-US" altLang="zh-TW" dirty="0"/>
              <a:t>POMDP: Reward (2/2)</a:t>
            </a:r>
            <a:endParaRPr lang="zh-TW" altLang="en-US" dirty="0"/>
          </a:p>
        </p:txBody>
      </p:sp>
      <mc:AlternateContent xmlns:mc="http://schemas.openxmlformats.org/markup-compatibility/2006">
        <mc:Choice xmlns:a14="http://schemas.microsoft.com/office/drawing/2010/main" Requires="a14">
          <p:sp>
            <p:nvSpPr>
              <p:cNvPr id="3" name="內容版面配置區 2">
                <a:extLst>
                  <a:ext uri="{FF2B5EF4-FFF2-40B4-BE49-F238E27FC236}">
                    <a16:creationId xmlns:a16="http://schemas.microsoft.com/office/drawing/2014/main" id="{E6506A29-2ECA-6D0E-6D07-5FEE4B1AB9A4}"/>
                  </a:ext>
                </a:extLst>
              </p:cNvPr>
              <p:cNvSpPr>
                <a:spLocks noGrp="1"/>
              </p:cNvSpPr>
              <p:nvPr>
                <p:ph idx="1"/>
              </p:nvPr>
            </p:nvSpPr>
            <p:spPr>
              <a:xfrm>
                <a:off x="1371600" y="1801090"/>
                <a:ext cx="9601200" cy="4793673"/>
              </a:xfrm>
            </p:spPr>
            <p:txBody>
              <a:bodyPr/>
              <a:lstStyle/>
              <a:p>
                <a:r>
                  <a:rPr lang="en-US" altLang="zh-TW" dirty="0"/>
                  <a:t>Differential Sharpe ratio </a:t>
                </a:r>
                <a14:m>
                  <m:oMath xmlns:m="http://schemas.openxmlformats.org/officeDocument/2006/math">
                    <m:sSub>
                      <m:sSubPr>
                        <m:ctrlPr>
                          <a:rPr lang="en-US" altLang="zh-TW" i="1" smtClean="0">
                            <a:latin typeface="Cambria Math" panose="02040503050406030204" pitchFamily="18" charset="0"/>
                          </a:rPr>
                        </m:ctrlPr>
                      </m:sSubPr>
                      <m:e>
                        <m:r>
                          <a:rPr lang="en-US" altLang="zh-TW" b="0" i="1" smtClean="0">
                            <a:latin typeface="Cambria Math" panose="02040503050406030204" pitchFamily="18" charset="0"/>
                          </a:rPr>
                          <m:t>𝑑</m:t>
                        </m:r>
                      </m:e>
                      <m:sub>
                        <m:r>
                          <a:rPr lang="en-US" altLang="zh-TW" b="0" i="1" smtClean="0">
                            <a:latin typeface="Cambria Math" panose="02040503050406030204" pitchFamily="18" charset="0"/>
                          </a:rPr>
                          <m:t>𝑡</m:t>
                        </m:r>
                      </m:sub>
                    </m:sSub>
                  </m:oMath>
                </a14:m>
                <a:r>
                  <a:rPr lang="en-US" altLang="zh-TW" dirty="0"/>
                  <a:t>: </a:t>
                </a:r>
              </a:p>
              <a:p>
                <a:endParaRPr lang="en-US" altLang="zh-TW" dirty="0"/>
              </a:p>
              <a:p>
                <a:endParaRPr lang="en-US" altLang="zh-TW" dirty="0"/>
              </a:p>
              <a:p>
                <a:endParaRPr lang="en-US" altLang="zh-TW" dirty="0"/>
              </a:p>
              <a:p>
                <a:endParaRPr lang="en-US" altLang="zh-TW" dirty="0"/>
              </a:p>
              <a:p>
                <a:endParaRPr lang="en-US" altLang="zh-TW" dirty="0"/>
              </a:p>
              <a:p>
                <a:endParaRPr lang="en-US" altLang="zh-TW" dirty="0"/>
              </a:p>
              <a:p>
                <a14:m>
                  <m:oMath xmlns:m="http://schemas.openxmlformats.org/officeDocument/2006/math">
                    <m:sSub>
                      <m:sSubPr>
                        <m:ctrlPr>
                          <a:rPr lang="en-US" altLang="zh-TW" i="1" smtClean="0">
                            <a:latin typeface="Cambria Math" panose="02040503050406030204" pitchFamily="18" charset="0"/>
                          </a:rPr>
                        </m:ctrlPr>
                      </m:sSubPr>
                      <m:e>
                        <m:r>
                          <m:rPr>
                            <m:sty m:val="p"/>
                          </m:rPr>
                          <a:rPr lang="el-GR" altLang="zh-TW" i="1" smtClean="0">
                            <a:latin typeface="Cambria Math" panose="02040503050406030204" pitchFamily="18" charset="0"/>
                          </a:rPr>
                          <m:t>α</m:t>
                        </m:r>
                      </m:e>
                      <m:sub>
                        <m:r>
                          <a:rPr lang="en-US" altLang="zh-TW" b="0" i="1" smtClean="0">
                            <a:latin typeface="Cambria Math" panose="02040503050406030204" pitchFamily="18" charset="0"/>
                          </a:rPr>
                          <m:t>𝑡</m:t>
                        </m:r>
                        <m:r>
                          <a:rPr lang="en-US" altLang="zh-TW" b="0" i="1" smtClean="0">
                            <a:latin typeface="Cambria Math" panose="02040503050406030204" pitchFamily="18" charset="0"/>
                          </a:rPr>
                          <m:t>−1</m:t>
                        </m:r>
                      </m:sub>
                    </m:sSub>
                  </m:oMath>
                </a14:m>
                <a:r>
                  <a:rPr lang="en-US" altLang="zh-TW" dirty="0"/>
                  <a:t>: average return</a:t>
                </a:r>
              </a:p>
              <a:p>
                <a14:m>
                  <m:oMath xmlns:m="http://schemas.openxmlformats.org/officeDocument/2006/math">
                    <m:sSub>
                      <m:sSubPr>
                        <m:ctrlPr>
                          <a:rPr lang="en-US" altLang="zh-TW" i="1" smtClean="0">
                            <a:latin typeface="Cambria Math" panose="02040503050406030204" pitchFamily="18" charset="0"/>
                          </a:rPr>
                        </m:ctrlPr>
                      </m:sSubPr>
                      <m:e>
                        <m:r>
                          <m:rPr>
                            <m:sty m:val="p"/>
                          </m:rPr>
                          <a:rPr lang="el-GR" altLang="zh-TW" i="1" smtClean="0">
                            <a:latin typeface="Cambria Math" panose="02040503050406030204" pitchFamily="18" charset="0"/>
                          </a:rPr>
                          <m:t>β</m:t>
                        </m:r>
                      </m:e>
                      <m:sub>
                        <m:r>
                          <a:rPr lang="en-US" altLang="zh-TW" b="0" i="1" smtClean="0">
                            <a:latin typeface="Cambria Math" panose="02040503050406030204" pitchFamily="18" charset="0"/>
                          </a:rPr>
                          <m:t>𝑡</m:t>
                        </m:r>
                        <m:r>
                          <a:rPr lang="en-US" altLang="zh-TW" i="1">
                            <a:latin typeface="Cambria Math" panose="02040503050406030204" pitchFamily="18" charset="0"/>
                          </a:rPr>
                          <m:t>−</m:t>
                        </m:r>
                        <m:r>
                          <a:rPr lang="en-US" altLang="zh-TW" i="1" smtClean="0">
                            <a:latin typeface="Cambria Math" panose="02040503050406030204" pitchFamily="18" charset="0"/>
                          </a:rPr>
                          <m:t>1</m:t>
                        </m:r>
                      </m:sub>
                    </m:sSub>
                  </m:oMath>
                </a14:m>
                <a:r>
                  <a:rPr lang="en-US" altLang="zh-TW" dirty="0"/>
                  <a:t>:</a:t>
                </a:r>
                <a:r>
                  <a:rPr lang="zh-TW" altLang="en-US" dirty="0"/>
                  <a:t> </a:t>
                </a:r>
                <a:r>
                  <a:rPr lang="en-US" altLang="zh-TW" dirty="0"/>
                  <a:t>volatility of returns</a:t>
                </a:r>
              </a:p>
              <a:p>
                <a:r>
                  <a:rPr lang="zh-TW" altLang="en-US" dirty="0"/>
                  <a:t>η</a:t>
                </a:r>
                <a:r>
                  <a:rPr lang="en-US" altLang="zh-TW" dirty="0"/>
                  <a:t>: learning rate</a:t>
                </a:r>
              </a:p>
            </p:txBody>
          </p:sp>
        </mc:Choice>
        <mc:Fallback>
          <p:sp>
            <p:nvSpPr>
              <p:cNvPr id="3" name="內容版面配置區 2">
                <a:extLst>
                  <a:ext uri="{FF2B5EF4-FFF2-40B4-BE49-F238E27FC236}">
                    <a16:creationId xmlns:a16="http://schemas.microsoft.com/office/drawing/2014/main" id="{E6506A29-2ECA-6D0E-6D07-5FEE4B1AB9A4}"/>
                  </a:ext>
                </a:extLst>
              </p:cNvPr>
              <p:cNvSpPr>
                <a:spLocks noGrp="1" noRot="1" noChangeAspect="1" noMove="1" noResize="1" noEditPoints="1" noAdjustHandles="1" noChangeArrowheads="1" noChangeShapeType="1" noTextEdit="1"/>
              </p:cNvSpPr>
              <p:nvPr>
                <p:ph idx="1"/>
              </p:nvPr>
            </p:nvSpPr>
            <p:spPr>
              <a:xfrm>
                <a:off x="1371600" y="1801090"/>
                <a:ext cx="9601200" cy="4793673"/>
              </a:xfrm>
              <a:blipFill>
                <a:blip r:embed="rId3"/>
                <a:stretch>
                  <a:fillRect l="-661" t="-792"/>
                </a:stretch>
              </a:blipFill>
            </p:spPr>
            <p:txBody>
              <a:bodyPr/>
              <a:lstStyle/>
              <a:p>
                <a:r>
                  <a:rPr lang="en-TW">
                    <a:noFill/>
                  </a:rPr>
                  <a:t> </a:t>
                </a:r>
              </a:p>
            </p:txBody>
          </p:sp>
        </mc:Fallback>
      </mc:AlternateContent>
      <p:pic>
        <p:nvPicPr>
          <p:cNvPr id="15" name="圖片 14">
            <a:extLst>
              <a:ext uri="{FF2B5EF4-FFF2-40B4-BE49-F238E27FC236}">
                <a16:creationId xmlns:a16="http://schemas.microsoft.com/office/drawing/2014/main" id="{09CD0E99-039E-6C84-D90D-02566CAC03E6}"/>
              </a:ext>
            </a:extLst>
          </p:cNvPr>
          <p:cNvPicPr>
            <a:picLocks noChangeAspect="1"/>
          </p:cNvPicPr>
          <p:nvPr/>
        </p:nvPicPr>
        <p:blipFill>
          <a:blip r:embed="rId4"/>
          <a:stretch>
            <a:fillRect/>
          </a:stretch>
        </p:blipFill>
        <p:spPr>
          <a:xfrm>
            <a:off x="2698311" y="2243419"/>
            <a:ext cx="6795370" cy="1197354"/>
          </a:xfrm>
          <a:prstGeom prst="rect">
            <a:avLst/>
          </a:prstGeom>
        </p:spPr>
      </p:pic>
      <p:pic>
        <p:nvPicPr>
          <p:cNvPr id="16" name="圖片 15">
            <a:extLst>
              <a:ext uri="{FF2B5EF4-FFF2-40B4-BE49-F238E27FC236}">
                <a16:creationId xmlns:a16="http://schemas.microsoft.com/office/drawing/2014/main" id="{249BD470-5654-8AED-6175-2FC0BFD175A3}"/>
              </a:ext>
            </a:extLst>
          </p:cNvPr>
          <p:cNvPicPr>
            <a:picLocks noChangeAspect="1"/>
          </p:cNvPicPr>
          <p:nvPr/>
        </p:nvPicPr>
        <p:blipFill>
          <a:blip r:embed="rId5"/>
          <a:stretch>
            <a:fillRect/>
          </a:stretch>
        </p:blipFill>
        <p:spPr>
          <a:xfrm>
            <a:off x="2635965" y="3512492"/>
            <a:ext cx="6920061" cy="1041005"/>
          </a:xfrm>
          <a:prstGeom prst="rect">
            <a:avLst/>
          </a:prstGeom>
        </p:spPr>
      </p:pic>
      <p:sp>
        <p:nvSpPr>
          <p:cNvPr id="7" name="Slide Number Placeholder 6">
            <a:extLst>
              <a:ext uri="{FF2B5EF4-FFF2-40B4-BE49-F238E27FC236}">
                <a16:creationId xmlns:a16="http://schemas.microsoft.com/office/drawing/2014/main" id="{CB50CAB8-D278-1B29-31AC-74132F776EA6}"/>
              </a:ext>
            </a:extLst>
          </p:cNvPr>
          <p:cNvSpPr>
            <a:spLocks noGrp="1"/>
          </p:cNvSpPr>
          <p:nvPr>
            <p:ph type="sldNum" sz="quarter" idx="12"/>
          </p:nvPr>
        </p:nvSpPr>
        <p:spPr/>
        <p:txBody>
          <a:bodyPr/>
          <a:lstStyle/>
          <a:p>
            <a:fld id="{306CA9D0-C36D-40CE-BF0D-1FA6C6865307}" type="slidenum">
              <a:rPr lang="zh-TW" altLang="en-US" smtClean="0"/>
              <a:t>5</a:t>
            </a:fld>
            <a:endParaRPr lang="zh-TW" altLang="en-US" dirty="0"/>
          </a:p>
        </p:txBody>
      </p:sp>
      <p:sp>
        <p:nvSpPr>
          <p:cNvPr id="8" name="TextBox 7">
            <a:extLst>
              <a:ext uri="{FF2B5EF4-FFF2-40B4-BE49-F238E27FC236}">
                <a16:creationId xmlns:a16="http://schemas.microsoft.com/office/drawing/2014/main" id="{01A0AA90-EC2F-9FBD-B01B-B249273202DA}"/>
              </a:ext>
            </a:extLst>
          </p:cNvPr>
          <p:cNvSpPr txBox="1"/>
          <p:nvPr/>
        </p:nvSpPr>
        <p:spPr>
          <a:xfrm>
            <a:off x="652227" y="6488668"/>
            <a:ext cx="8820509" cy="369332"/>
          </a:xfrm>
          <a:prstGeom prst="rect">
            <a:avLst/>
          </a:prstGeom>
          <a:noFill/>
        </p:spPr>
        <p:txBody>
          <a:bodyPr wrap="square">
            <a:spAutoFit/>
          </a:bodyPr>
          <a:lstStyle/>
          <a:p>
            <a:r>
              <a:rPr lang="en-US" sz="1800" dirty="0">
                <a:solidFill>
                  <a:schemeClr val="accent1"/>
                </a:solidFill>
                <a:effectLst/>
                <a:latin typeface="NimbusRomNo9L"/>
              </a:rPr>
              <a:t>Moody, J. E., and </a:t>
            </a:r>
            <a:r>
              <a:rPr lang="en-US" sz="1800" dirty="0" err="1">
                <a:solidFill>
                  <a:schemeClr val="accent1"/>
                </a:solidFill>
                <a:effectLst/>
                <a:latin typeface="NimbusRomNo9L"/>
              </a:rPr>
              <a:t>Saffell</a:t>
            </a:r>
            <a:r>
              <a:rPr lang="en-US" sz="1800" dirty="0">
                <a:solidFill>
                  <a:schemeClr val="accent1"/>
                </a:solidFill>
                <a:effectLst/>
                <a:latin typeface="NimbusRomNo9L"/>
              </a:rPr>
              <a:t>, M. 1999. Reinforcement learning for trading. In </a:t>
            </a:r>
            <a:r>
              <a:rPr lang="en-US" sz="1800" i="1" dirty="0" err="1">
                <a:solidFill>
                  <a:schemeClr val="accent1"/>
                </a:solidFill>
                <a:effectLst/>
                <a:latin typeface="NimbusRomNo9L"/>
              </a:rPr>
              <a:t>NeurIPS</a:t>
            </a:r>
            <a:r>
              <a:rPr lang="en-US" sz="1800" dirty="0">
                <a:solidFill>
                  <a:schemeClr val="accent1"/>
                </a:solidFill>
                <a:effectLst/>
                <a:latin typeface="NimbusRomNo9L"/>
              </a:rPr>
              <a:t>, 917–923. </a:t>
            </a:r>
            <a:endParaRPr lang="en-US" dirty="0">
              <a:solidFill>
                <a:schemeClr val="accent1"/>
              </a:solidFill>
            </a:endParaRPr>
          </a:p>
        </p:txBody>
      </p:sp>
    </p:spTree>
    <p:extLst>
      <p:ext uri="{BB962C8B-B14F-4D97-AF65-F5344CB8AC3E}">
        <p14:creationId xmlns:p14="http://schemas.microsoft.com/office/powerpoint/2010/main" val="1609684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EDE03EC-88B1-2D1C-226C-CC7AB72A35A0}"/>
              </a:ext>
            </a:extLst>
          </p:cNvPr>
          <p:cNvSpPr>
            <a:spLocks noGrp="1"/>
          </p:cNvSpPr>
          <p:nvPr>
            <p:ph type="title"/>
          </p:nvPr>
        </p:nvSpPr>
        <p:spPr/>
        <p:txBody>
          <a:bodyPr/>
          <a:lstStyle/>
          <a:p>
            <a:r>
              <a:rPr lang="en-US" altLang="zh-TW" dirty="0"/>
              <a:t>Imitative RDPG</a:t>
            </a:r>
            <a:r>
              <a:rPr lang="zh-TW" altLang="en-US" dirty="0"/>
              <a:t> </a:t>
            </a:r>
            <a:r>
              <a:rPr lang="en-US" altLang="zh-TW" dirty="0"/>
              <a:t>- Gate Recurrent Unit (GRU)</a:t>
            </a:r>
            <a:endParaRPr lang="zh-TW" altLang="en-US" dirty="0"/>
          </a:p>
        </p:txBody>
      </p:sp>
      <mc:AlternateContent xmlns:mc="http://schemas.openxmlformats.org/markup-compatibility/2006">
        <mc:Choice xmlns:a14="http://schemas.microsoft.com/office/drawing/2010/main" Requires="a14">
          <p:sp>
            <p:nvSpPr>
              <p:cNvPr id="3" name="內容版面配置區 2">
                <a:extLst>
                  <a:ext uri="{FF2B5EF4-FFF2-40B4-BE49-F238E27FC236}">
                    <a16:creationId xmlns:a16="http://schemas.microsoft.com/office/drawing/2014/main" id="{F76F94D2-8A3C-3DFC-D456-CD83B6FFFF51}"/>
                  </a:ext>
                </a:extLst>
              </p:cNvPr>
              <p:cNvSpPr>
                <a:spLocks noGrp="1"/>
              </p:cNvSpPr>
              <p:nvPr>
                <p:ph idx="1"/>
              </p:nvPr>
            </p:nvSpPr>
            <p:spPr/>
            <p:txBody>
              <a:bodyPr/>
              <a:lstStyle/>
              <a:p>
                <a:r>
                  <a:rPr lang="en-US" altLang="zh-TW" dirty="0"/>
                  <a:t>We treat the previous observation-action history </a:t>
                </a:r>
                <a14:m>
                  <m:oMath xmlns:m="http://schemas.openxmlformats.org/officeDocument/2006/math">
                    <m:sSub>
                      <m:sSubPr>
                        <m:ctrlPr>
                          <a:rPr lang="en-US" altLang="zh-TW" b="0" i="1" dirty="0" smtClean="0">
                            <a:latin typeface="Cambria Math" panose="02040503050406030204" pitchFamily="18" charset="0"/>
                          </a:rPr>
                        </m:ctrlPr>
                      </m:sSubPr>
                      <m:e>
                        <m:r>
                          <a:rPr lang="en-US" altLang="zh-TW" i="1" dirty="0" smtClean="0">
                            <a:latin typeface="Cambria Math" panose="02040503050406030204" pitchFamily="18" charset="0"/>
                          </a:rPr>
                          <m:t>h</m:t>
                        </m:r>
                      </m:e>
                      <m:sub>
                        <m:r>
                          <a:rPr lang="en-US" altLang="zh-TW" i="1" dirty="0" smtClean="0">
                            <a:latin typeface="Cambria Math" panose="02040503050406030204" pitchFamily="18" charset="0"/>
                          </a:rPr>
                          <m:t>𝑡</m:t>
                        </m:r>
                        <m:r>
                          <a:rPr lang="en-US" altLang="zh-TW" b="0" i="1" dirty="0" smtClean="0">
                            <a:latin typeface="Cambria Math" panose="02040503050406030204" pitchFamily="18" charset="0"/>
                          </a:rPr>
                          <m:t>−1</m:t>
                        </m:r>
                      </m:sub>
                    </m:sSub>
                  </m:oMath>
                </a14:m>
                <a:r>
                  <a:rPr lang="en-US" altLang="zh-TW" dirty="0"/>
                  <a:t> as the hidden state returned by the RNN at time step </a:t>
                </a:r>
                <a14:m>
                  <m:oMath xmlns:m="http://schemas.openxmlformats.org/officeDocument/2006/math">
                    <m:r>
                      <a:rPr lang="en-US" altLang="zh-TW" i="1" dirty="0" smtClean="0">
                        <a:latin typeface="Cambria Math" panose="02040503050406030204" pitchFamily="18" charset="0"/>
                      </a:rPr>
                      <m:t>𝑡</m:t>
                    </m:r>
                    <m:r>
                      <a:rPr lang="en-US" altLang="zh-TW" i="1" dirty="0" smtClean="0">
                        <a:latin typeface="Cambria Math" panose="02040503050406030204" pitchFamily="18" charset="0"/>
                      </a:rPr>
                      <m:t> − 1</m:t>
                    </m:r>
                  </m:oMath>
                </a14:m>
                <a:r>
                  <a:rPr lang="en-US" altLang="zh-TW" dirty="0"/>
                  <a:t>. In that case, history </a:t>
                </a:r>
                <a14:m>
                  <m:oMath xmlns:m="http://schemas.openxmlformats.org/officeDocument/2006/math">
                    <m:sSub>
                      <m:sSubPr>
                        <m:ctrlPr>
                          <a:rPr lang="en-US" altLang="zh-TW" b="0" i="1" dirty="0" smtClean="0">
                            <a:latin typeface="Cambria Math" panose="02040503050406030204" pitchFamily="18" charset="0"/>
                          </a:rPr>
                        </m:ctrlPr>
                      </m:sSubPr>
                      <m:e>
                        <m:r>
                          <a:rPr lang="en-US" altLang="zh-TW" i="1" dirty="0" smtClean="0">
                            <a:latin typeface="Cambria Math" panose="02040503050406030204" pitchFamily="18" charset="0"/>
                          </a:rPr>
                          <m:t>h</m:t>
                        </m:r>
                      </m:e>
                      <m:sub>
                        <m:r>
                          <a:rPr lang="en-US" altLang="zh-TW" i="1" dirty="0" smtClean="0">
                            <a:latin typeface="Cambria Math" panose="02040503050406030204" pitchFamily="18" charset="0"/>
                          </a:rPr>
                          <m:t>𝑡</m:t>
                        </m:r>
                      </m:sub>
                    </m:sSub>
                  </m:oMath>
                </a14:m>
                <a:r>
                  <a:rPr lang="en-US" altLang="zh-TW" dirty="0"/>
                  <a:t> can be written as:</a:t>
                </a:r>
                <a:endParaRPr lang="zh-TW" altLang="en-US" dirty="0"/>
              </a:p>
            </p:txBody>
          </p:sp>
        </mc:Choice>
        <mc:Fallback>
          <p:sp>
            <p:nvSpPr>
              <p:cNvPr id="3" name="內容版面配置區 2">
                <a:extLst>
                  <a:ext uri="{FF2B5EF4-FFF2-40B4-BE49-F238E27FC236}">
                    <a16:creationId xmlns:a16="http://schemas.microsoft.com/office/drawing/2014/main" id="{F76F94D2-8A3C-3DFC-D456-CD83B6FFFF51}"/>
                  </a:ext>
                </a:extLst>
              </p:cNvPr>
              <p:cNvSpPr>
                <a:spLocks noGrp="1" noRot="1" noChangeAspect="1" noMove="1" noResize="1" noEditPoints="1" noAdjustHandles="1" noChangeArrowheads="1" noChangeShapeType="1" noTextEdit="1"/>
              </p:cNvSpPr>
              <p:nvPr>
                <p:ph idx="1"/>
              </p:nvPr>
            </p:nvSpPr>
            <p:spPr>
              <a:blipFill>
                <a:blip r:embed="rId3"/>
                <a:stretch>
                  <a:fillRect l="-661" t="-1413"/>
                </a:stretch>
              </a:blipFill>
            </p:spPr>
            <p:txBody>
              <a:bodyPr/>
              <a:lstStyle/>
              <a:p>
                <a:r>
                  <a:rPr lang="en-TW">
                    <a:noFill/>
                  </a:rPr>
                  <a:t> </a:t>
                </a:r>
              </a:p>
            </p:txBody>
          </p:sp>
        </mc:Fallback>
      </mc:AlternateContent>
      <p:sp>
        <p:nvSpPr>
          <p:cNvPr id="6" name="TextBox 5">
            <a:extLst>
              <a:ext uri="{FF2B5EF4-FFF2-40B4-BE49-F238E27FC236}">
                <a16:creationId xmlns:a16="http://schemas.microsoft.com/office/drawing/2014/main" id="{E8FC4DC2-BF7B-8E32-70FF-A78C65F33C87}"/>
              </a:ext>
            </a:extLst>
          </p:cNvPr>
          <p:cNvSpPr txBox="1"/>
          <p:nvPr/>
        </p:nvSpPr>
        <p:spPr>
          <a:xfrm>
            <a:off x="871603" y="6488668"/>
            <a:ext cx="10101197" cy="369332"/>
          </a:xfrm>
          <a:prstGeom prst="rect">
            <a:avLst/>
          </a:prstGeom>
        </p:spPr>
        <p:txBody>
          <a:bodyPr wrap="square">
            <a:spAutoFit/>
          </a:bodyPr>
          <a:lstStyle/>
          <a:p>
            <a:r>
              <a:rPr lang="en-US" sz="1800" dirty="0">
                <a:solidFill>
                  <a:schemeClr val="accent1"/>
                </a:solidFill>
                <a:effectLst/>
                <a:latin typeface="NimbusRomNo9L"/>
              </a:rPr>
              <a:t>Chung, J.; </a:t>
            </a:r>
            <a:r>
              <a:rPr lang="en-US" sz="1800" dirty="0" err="1">
                <a:solidFill>
                  <a:schemeClr val="accent1"/>
                </a:solidFill>
                <a:effectLst/>
                <a:latin typeface="NimbusRomNo9L"/>
              </a:rPr>
              <a:t>Gulcehre</a:t>
            </a:r>
            <a:r>
              <a:rPr lang="en-US" sz="1800" dirty="0">
                <a:solidFill>
                  <a:schemeClr val="accent1"/>
                </a:solidFill>
                <a:effectLst/>
                <a:latin typeface="NimbusRomNo9L"/>
              </a:rPr>
              <a:t>, C.; Cho, K.; and </a:t>
            </a:r>
            <a:r>
              <a:rPr lang="en-US" sz="1800" dirty="0" err="1">
                <a:solidFill>
                  <a:schemeClr val="accent1"/>
                </a:solidFill>
                <a:effectLst/>
                <a:latin typeface="NimbusRomNo9L"/>
              </a:rPr>
              <a:t>Bengio</a:t>
            </a:r>
            <a:r>
              <a:rPr lang="en-US" sz="1800" dirty="0">
                <a:solidFill>
                  <a:schemeClr val="accent1"/>
                </a:solidFill>
                <a:effectLst/>
                <a:latin typeface="NimbusRomNo9L"/>
              </a:rPr>
              <a:t>, Y. 2015. Gated feedback recurrent neural networks. In </a:t>
            </a:r>
            <a:r>
              <a:rPr lang="en-US" sz="1800" i="1" dirty="0">
                <a:solidFill>
                  <a:schemeClr val="accent1"/>
                </a:solidFill>
                <a:effectLst/>
                <a:latin typeface="NimbusRomNo9L"/>
              </a:rPr>
              <a:t>ICML</a:t>
            </a:r>
            <a:r>
              <a:rPr lang="en-US" sz="1800" dirty="0">
                <a:solidFill>
                  <a:schemeClr val="accent1"/>
                </a:solidFill>
                <a:effectLst/>
                <a:latin typeface="NimbusRomNo9L"/>
              </a:rPr>
              <a:t>. </a:t>
            </a:r>
            <a:endParaRPr lang="en-US" dirty="0">
              <a:solidFill>
                <a:schemeClr val="accent1"/>
              </a:solidFill>
            </a:endParaRPr>
          </a:p>
        </p:txBody>
      </p:sp>
      <p:sp>
        <p:nvSpPr>
          <p:cNvPr id="7" name="Slide Number Placeholder 6">
            <a:extLst>
              <a:ext uri="{FF2B5EF4-FFF2-40B4-BE49-F238E27FC236}">
                <a16:creationId xmlns:a16="http://schemas.microsoft.com/office/drawing/2014/main" id="{A3C644CE-3B24-F054-413F-081923B3D5EE}"/>
              </a:ext>
            </a:extLst>
          </p:cNvPr>
          <p:cNvSpPr>
            <a:spLocks noGrp="1"/>
          </p:cNvSpPr>
          <p:nvPr>
            <p:ph type="sldNum" sz="quarter" idx="12"/>
          </p:nvPr>
        </p:nvSpPr>
        <p:spPr/>
        <p:txBody>
          <a:bodyPr/>
          <a:lstStyle/>
          <a:p>
            <a:fld id="{306CA9D0-C36D-40CE-BF0D-1FA6C6865307}" type="slidenum">
              <a:rPr lang="zh-TW" altLang="en-US" smtClean="0"/>
              <a:t>6</a:t>
            </a:fld>
            <a:endParaRPr lang="zh-TW" altLang="en-US"/>
          </a:p>
        </p:txBody>
      </p:sp>
      <p:pic>
        <p:nvPicPr>
          <p:cNvPr id="13" name="Picture 12">
            <a:extLst>
              <a:ext uri="{FF2B5EF4-FFF2-40B4-BE49-F238E27FC236}">
                <a16:creationId xmlns:a16="http://schemas.microsoft.com/office/drawing/2014/main" id="{C324E12F-DE6B-B3DA-0109-EA45D08F003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86000" y="3651707"/>
            <a:ext cx="7772400" cy="849986"/>
          </a:xfrm>
          <a:prstGeom prst="rect">
            <a:avLst/>
          </a:prstGeom>
        </p:spPr>
      </p:pic>
    </p:spTree>
    <p:extLst>
      <p:ext uri="{BB962C8B-B14F-4D97-AF65-F5344CB8AC3E}">
        <p14:creationId xmlns:p14="http://schemas.microsoft.com/office/powerpoint/2010/main" val="33629122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1234636-875E-25A9-2092-6824CBF166CF}"/>
              </a:ext>
            </a:extLst>
          </p:cNvPr>
          <p:cNvSpPr>
            <a:spLocks noGrp="1"/>
          </p:cNvSpPr>
          <p:nvPr>
            <p:ph type="title"/>
          </p:nvPr>
        </p:nvSpPr>
        <p:spPr/>
        <p:txBody>
          <a:bodyPr/>
          <a:lstStyle/>
          <a:p>
            <a:r>
              <a:rPr lang="en-US" altLang="zh-TW" dirty="0"/>
              <a:t>Imitative RDPG</a:t>
            </a:r>
            <a:r>
              <a:rPr lang="zh-TW" altLang="en-US" dirty="0"/>
              <a:t> </a:t>
            </a:r>
            <a:r>
              <a:rPr lang="en-US" altLang="zh-TW" dirty="0"/>
              <a:t>- actor-critic</a:t>
            </a:r>
            <a:endParaRPr lang="zh-TW" altLang="en-US" dirty="0"/>
          </a:p>
        </p:txBody>
      </p:sp>
      <p:sp>
        <p:nvSpPr>
          <p:cNvPr id="3" name="內容版面配置區 2">
            <a:extLst>
              <a:ext uri="{FF2B5EF4-FFF2-40B4-BE49-F238E27FC236}">
                <a16:creationId xmlns:a16="http://schemas.microsoft.com/office/drawing/2014/main" id="{1F91827D-3978-5D15-5F51-57CE44CEE3C0}"/>
              </a:ext>
            </a:extLst>
          </p:cNvPr>
          <p:cNvSpPr>
            <a:spLocks noGrp="1"/>
          </p:cNvSpPr>
          <p:nvPr>
            <p:ph idx="1"/>
          </p:nvPr>
        </p:nvSpPr>
        <p:spPr>
          <a:xfrm>
            <a:off x="1371600" y="2286000"/>
            <a:ext cx="9601200" cy="4364182"/>
          </a:xfrm>
        </p:spPr>
        <p:txBody>
          <a:bodyPr/>
          <a:lstStyle/>
          <a:p>
            <a:endParaRPr lang="en-US" altLang="zh-TW" dirty="0"/>
          </a:p>
          <a:p>
            <a:endParaRPr lang="en-US" altLang="zh-TW" dirty="0"/>
          </a:p>
          <a:p>
            <a:r>
              <a:rPr lang="en-US" altLang="zh-TW" dirty="0"/>
              <a:t>Critic update</a:t>
            </a:r>
          </a:p>
          <a:p>
            <a:endParaRPr lang="en-US" altLang="zh-TW" dirty="0"/>
          </a:p>
          <a:p>
            <a:endParaRPr lang="en-US" altLang="zh-TW" dirty="0"/>
          </a:p>
          <a:p>
            <a:endParaRPr lang="en-US" altLang="zh-TW" dirty="0"/>
          </a:p>
          <a:p>
            <a:r>
              <a:rPr lang="en-US" altLang="zh-TW" dirty="0"/>
              <a:t>Actor update</a:t>
            </a:r>
          </a:p>
          <a:p>
            <a:endParaRPr lang="en-US" altLang="zh-TW" dirty="0"/>
          </a:p>
          <a:p>
            <a:pPr marL="0" indent="0">
              <a:buNone/>
            </a:pPr>
            <a:r>
              <a:rPr lang="en-US" altLang="zh-TW" dirty="0"/>
              <a:t>				backpropagation through time (BPTT)</a:t>
            </a:r>
            <a:endParaRPr lang="zh-TW" altLang="en-US" dirty="0"/>
          </a:p>
        </p:txBody>
      </p:sp>
      <p:pic>
        <p:nvPicPr>
          <p:cNvPr id="5" name="圖片 4">
            <a:extLst>
              <a:ext uri="{FF2B5EF4-FFF2-40B4-BE49-F238E27FC236}">
                <a16:creationId xmlns:a16="http://schemas.microsoft.com/office/drawing/2014/main" id="{D99A6D4D-2D08-8524-DED5-02EE71E747CD}"/>
              </a:ext>
            </a:extLst>
          </p:cNvPr>
          <p:cNvPicPr>
            <a:picLocks noChangeAspect="1"/>
          </p:cNvPicPr>
          <p:nvPr/>
        </p:nvPicPr>
        <p:blipFill>
          <a:blip r:embed="rId3"/>
          <a:stretch>
            <a:fillRect/>
          </a:stretch>
        </p:blipFill>
        <p:spPr>
          <a:xfrm>
            <a:off x="3486601" y="2505316"/>
            <a:ext cx="7735580" cy="1571384"/>
          </a:xfrm>
          <a:prstGeom prst="rect">
            <a:avLst/>
          </a:prstGeom>
        </p:spPr>
      </p:pic>
      <p:pic>
        <p:nvPicPr>
          <p:cNvPr id="7" name="圖片 6">
            <a:extLst>
              <a:ext uri="{FF2B5EF4-FFF2-40B4-BE49-F238E27FC236}">
                <a16:creationId xmlns:a16="http://schemas.microsoft.com/office/drawing/2014/main" id="{7CBDB77E-C01A-A001-055E-C6D907E4CC87}"/>
              </a:ext>
            </a:extLst>
          </p:cNvPr>
          <p:cNvPicPr>
            <a:picLocks noChangeAspect="1"/>
          </p:cNvPicPr>
          <p:nvPr/>
        </p:nvPicPr>
        <p:blipFill>
          <a:blip r:embed="rId4"/>
          <a:stretch>
            <a:fillRect/>
          </a:stretch>
        </p:blipFill>
        <p:spPr>
          <a:xfrm>
            <a:off x="3486601" y="4587216"/>
            <a:ext cx="7913318" cy="1141344"/>
          </a:xfrm>
          <a:prstGeom prst="rect">
            <a:avLst/>
          </a:prstGeom>
        </p:spPr>
      </p:pic>
      <p:sp>
        <p:nvSpPr>
          <p:cNvPr id="6" name="Slide Number Placeholder 5">
            <a:extLst>
              <a:ext uri="{FF2B5EF4-FFF2-40B4-BE49-F238E27FC236}">
                <a16:creationId xmlns:a16="http://schemas.microsoft.com/office/drawing/2014/main" id="{3C94947E-456F-2F8D-8F7F-77B3F5C2E1FB}"/>
              </a:ext>
            </a:extLst>
          </p:cNvPr>
          <p:cNvSpPr>
            <a:spLocks noGrp="1"/>
          </p:cNvSpPr>
          <p:nvPr>
            <p:ph type="sldNum" sz="quarter" idx="12"/>
          </p:nvPr>
        </p:nvSpPr>
        <p:spPr/>
        <p:txBody>
          <a:bodyPr/>
          <a:lstStyle/>
          <a:p>
            <a:fld id="{306CA9D0-C36D-40CE-BF0D-1FA6C6865307}" type="slidenum">
              <a:rPr lang="zh-TW" altLang="en-US" smtClean="0"/>
              <a:t>7</a:t>
            </a:fld>
            <a:endParaRPr lang="zh-TW" altLang="en-US"/>
          </a:p>
        </p:txBody>
      </p:sp>
    </p:spTree>
    <p:extLst>
      <p:ext uri="{BB962C8B-B14F-4D97-AF65-F5344CB8AC3E}">
        <p14:creationId xmlns:p14="http://schemas.microsoft.com/office/powerpoint/2010/main" val="1829981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13C4D-B485-F73B-9A85-A7C276E240CF}"/>
              </a:ext>
            </a:extLst>
          </p:cNvPr>
          <p:cNvSpPr>
            <a:spLocks noGrp="1"/>
          </p:cNvSpPr>
          <p:nvPr>
            <p:ph type="title"/>
          </p:nvPr>
        </p:nvSpPr>
        <p:spPr/>
        <p:txBody>
          <a:bodyPr/>
          <a:lstStyle/>
          <a:p>
            <a:r>
              <a:rPr lang="en-US" altLang="zh-TW" dirty="0"/>
              <a:t>Imitative RDPG</a:t>
            </a:r>
            <a:r>
              <a:rPr lang="zh-TW" altLang="en-US" dirty="0"/>
              <a:t> </a:t>
            </a:r>
            <a:r>
              <a:rPr lang="en-US" altLang="zh-TW" dirty="0"/>
              <a:t>- Demonstration Buffer</a:t>
            </a:r>
            <a:endParaRPr lang="en-TW"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89BB606A-8AAE-5843-E616-78E094C7D51B}"/>
                  </a:ext>
                </a:extLst>
              </p:cNvPr>
              <p:cNvSpPr>
                <a:spLocks noGrp="1"/>
              </p:cNvSpPr>
              <p:nvPr>
                <p:ph idx="1"/>
              </p:nvPr>
            </p:nvSpPr>
            <p:spPr/>
            <p:txBody>
              <a:bodyPr/>
              <a:lstStyle/>
              <a:p>
                <a:r>
                  <a:rPr lang="en-US" altLang="zh-TW" dirty="0"/>
                  <a:t>prioritized experience replay (PER)</a:t>
                </a:r>
              </a:p>
              <a:p>
                <a:r>
                  <a:rPr lang="en-US" dirty="0"/>
                  <a:t>The probability of the episode </a:t>
                </a:r>
                <a14:m>
                  <m:oMath xmlns:m="http://schemas.openxmlformats.org/officeDocument/2006/math">
                    <m:r>
                      <a:rPr lang="en-US" i="1" dirty="0" smtClean="0">
                        <a:latin typeface="Cambria Math" panose="02040503050406030204" pitchFamily="18" charset="0"/>
                      </a:rPr>
                      <m:t>𝑃</m:t>
                    </m:r>
                    <m:r>
                      <a:rPr lang="en-US" i="1" dirty="0" smtClean="0">
                        <a:latin typeface="Cambria Math" panose="02040503050406030204" pitchFamily="18" charset="0"/>
                      </a:rPr>
                      <m:t> (</m:t>
                    </m:r>
                    <m:r>
                      <a:rPr lang="en-US" i="1" dirty="0" err="1" smtClean="0">
                        <a:latin typeface="Cambria Math" panose="02040503050406030204" pitchFamily="18" charset="0"/>
                      </a:rPr>
                      <m:t>𝑖</m:t>
                    </m:r>
                    <m:r>
                      <a:rPr lang="en-US" i="1" dirty="0" smtClean="0">
                        <a:latin typeface="Cambria Math" panose="02040503050406030204" pitchFamily="18" charset="0"/>
                      </a:rPr>
                      <m:t>)</m:t>
                    </m:r>
                  </m:oMath>
                </a14:m>
                <a:r>
                  <a:rPr lang="en-US" dirty="0"/>
                  <a:t> is proportional to its priority, namely:</a:t>
                </a:r>
                <a:br>
                  <a:rPr lang="en-US" dirty="0"/>
                </a:br>
                <a:r>
                  <a:rPr lang="en-US" dirty="0"/>
                  <a:t> </a:t>
                </a:r>
                <a14:m>
                  <m:oMath xmlns:m="http://schemas.openxmlformats.org/officeDocument/2006/math">
                    <m:r>
                      <a:rPr lang="en-US" b="0" i="1" smtClean="0">
                        <a:latin typeface="Cambria Math" panose="02040503050406030204" pitchFamily="18" charset="0"/>
                      </a:rPr>
                      <m:t>𝑃</m:t>
                    </m:r>
                    <m:r>
                      <m:rPr>
                        <m:lit/>
                      </m:rPr>
                      <a:rPr lang="en-US" b="0" i="1" smtClean="0">
                        <a:latin typeface="Cambria Math" panose="02040503050406030204" pitchFamily="18" charset="0"/>
                      </a:rPr>
                      <m:t>(</m:t>
                    </m:r>
                    <m:r>
                      <a:rPr lang="en-US" b="0" i="1" smtClean="0">
                        <a:latin typeface="Cambria Math" panose="02040503050406030204" pitchFamily="18" charset="0"/>
                      </a:rPr>
                      <m:t>𝑖</m:t>
                    </m:r>
                    <m:r>
                      <m:rPr>
                        <m:lit/>
                      </m:rPr>
                      <a:rPr lang="en-US" b="0" i="1" smtClean="0">
                        <a:latin typeface="Cambria Math" panose="02040503050406030204" pitchFamily="18" charset="0"/>
                      </a:rPr>
                      <m:t>)</m:t>
                    </m:r>
                    <m:r>
                      <a:rPr lang="en-US" b="0" i="1" smtClean="0">
                        <a:latin typeface="Cambria Math" panose="02040503050406030204" pitchFamily="18" charset="0"/>
                      </a:rPr>
                      <m:t>=</m:t>
                    </m:r>
                    <m:f>
                      <m:fPr>
                        <m:ctrlPr>
                          <a:rPr lang="en-US" b="0" i="1" smtClean="0">
                            <a:latin typeface="Cambria Math" panose="02040503050406030204" pitchFamily="18" charset="0"/>
                          </a:rPr>
                        </m:ctrlPr>
                      </m:fPr>
                      <m:num>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𝑝</m:t>
                            </m:r>
                          </m:e>
                          <m:sub>
                            <m:r>
                              <a:rPr lang="en-US" b="0" i="1" smtClean="0">
                                <a:latin typeface="Cambria Math" panose="02040503050406030204" pitchFamily="18" charset="0"/>
                              </a:rPr>
                              <m:t>𝑡</m:t>
                            </m:r>
                          </m:sub>
                          <m:sup>
                            <m:r>
                              <a:rPr lang="en-US" b="0" i="1" smtClean="0">
                                <a:latin typeface="Cambria Math" panose="02040503050406030204" pitchFamily="18" charset="0"/>
                                <a:ea typeface="Cambria Math" panose="02040503050406030204" pitchFamily="18" charset="0"/>
                              </a:rPr>
                              <m:t>𝜙</m:t>
                            </m:r>
                          </m:sup>
                        </m:sSubSup>
                      </m:num>
                      <m:den>
                        <m:nary>
                          <m:naryPr>
                            <m:chr m:val="∑"/>
                            <m:limLoc m:val="subSup"/>
                            <m:supHide m:val="on"/>
                            <m:ctrlPr>
                              <a:rPr lang="en-US" b="0" i="1" smtClean="0">
                                <a:latin typeface="Cambria Math" panose="02040503050406030204" pitchFamily="18" charset="0"/>
                              </a:rPr>
                            </m:ctrlPr>
                          </m:naryPr>
                          <m:sub>
                            <m:r>
                              <m:rPr>
                                <m:brk m:alnAt="9"/>
                              </m:rPr>
                              <a:rPr lang="en-US" b="0" i="1" smtClean="0">
                                <a:latin typeface="Cambria Math" panose="02040503050406030204" pitchFamily="18" charset="0"/>
                              </a:rPr>
                              <m:t>𝑖</m:t>
                            </m:r>
                          </m:sub>
                          <m:sup/>
                          <m:e>
                            <m:sSubSup>
                              <m:sSubSupPr>
                                <m:ctrlPr>
                                  <a:rPr lang="en-US" i="1">
                                    <a:latin typeface="Cambria Math" panose="02040503050406030204" pitchFamily="18" charset="0"/>
                                  </a:rPr>
                                </m:ctrlPr>
                              </m:sSubSupPr>
                              <m:e>
                                <m:r>
                                  <a:rPr lang="en-US" i="1">
                                    <a:latin typeface="Cambria Math" panose="02040503050406030204" pitchFamily="18" charset="0"/>
                                  </a:rPr>
                                  <m:t>𝑝</m:t>
                                </m:r>
                              </m:e>
                              <m:sub>
                                <m:r>
                                  <a:rPr lang="en-US" b="0" i="1" smtClean="0">
                                    <a:latin typeface="Cambria Math" panose="02040503050406030204" pitchFamily="18" charset="0"/>
                                  </a:rPr>
                                  <m:t>𝑖</m:t>
                                </m:r>
                              </m:sub>
                              <m:sup>
                                <m:r>
                                  <a:rPr lang="en-US" i="1">
                                    <a:latin typeface="Cambria Math" panose="02040503050406030204" pitchFamily="18" charset="0"/>
                                    <a:ea typeface="Cambria Math" panose="02040503050406030204" pitchFamily="18" charset="0"/>
                                  </a:rPr>
                                  <m:t>𝜙</m:t>
                                </m:r>
                              </m:sup>
                            </m:sSubSup>
                          </m:e>
                        </m:nary>
                      </m:den>
                    </m:f>
                  </m:oMath>
                </a14:m>
                <a:r>
                  <a:rPr lang="en-TW" dirty="0"/>
                  <a:t>, where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𝑖</m:t>
                        </m:r>
                      </m:sub>
                    </m:sSub>
                  </m:oMath>
                </a14:m>
                <a:r>
                  <a:rPr lang="en-TW" dirty="0"/>
                  <a:t> is the priority of the episode </a:t>
                </a:r>
                <a14:m>
                  <m:oMath xmlns:m="http://schemas.openxmlformats.org/officeDocument/2006/math">
                    <m:r>
                      <a:rPr lang="en-US" b="0" i="1" smtClean="0">
                        <a:latin typeface="Cambria Math" panose="02040503050406030204" pitchFamily="18" charset="0"/>
                      </a:rPr>
                      <m:t>𝑖</m:t>
                    </m:r>
                  </m:oMath>
                </a14:m>
                <a:r>
                  <a:rPr lang="en-TW" dirty="0"/>
                  <a:t> and </a:t>
                </a:r>
                <a14:m>
                  <m:oMath xmlns:m="http://schemas.openxmlformats.org/officeDocument/2006/math">
                    <m:r>
                      <a:rPr lang="en-TW" i="1" smtClean="0">
                        <a:latin typeface="Cambria Math" panose="02040503050406030204" pitchFamily="18" charset="0"/>
                        <a:ea typeface="Cambria Math" panose="02040503050406030204" pitchFamily="18" charset="0"/>
                      </a:rPr>
                      <m:t>∅</m:t>
                    </m:r>
                  </m:oMath>
                </a14:m>
                <a:r>
                  <a:rPr lang="en-TW" dirty="0"/>
                  <a:t> is a constant. </a:t>
                </a:r>
                <a:r>
                  <a:rPr lang="en-US" dirty="0"/>
                  <a:t>In practice, we modify the episode priority definition in (</a:t>
                </a:r>
                <a:r>
                  <a:rPr lang="en-US" dirty="0" err="1"/>
                  <a:t>Večerík</a:t>
                </a:r>
                <a:r>
                  <a:rPr lang="en-US" dirty="0"/>
                  <a:t> et al. 2017). In this work, </a:t>
                </a:r>
                <a14:m>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𝑝</m:t>
                        </m:r>
                      </m:e>
                      <m:sub>
                        <m:r>
                          <a:rPr lang="en-US" i="1" dirty="0" smtClean="0">
                            <a:latin typeface="Cambria Math" panose="02040503050406030204" pitchFamily="18" charset="0"/>
                          </a:rPr>
                          <m:t>𝑖</m:t>
                        </m:r>
                      </m:sub>
                    </m:sSub>
                  </m:oMath>
                </a14:m>
                <a:r>
                  <a:rPr lang="en-US" dirty="0"/>
                  <a:t> is defined as:</a:t>
                </a:r>
                <a:endParaRPr lang="en-TW" dirty="0"/>
              </a:p>
            </p:txBody>
          </p:sp>
        </mc:Choice>
        <mc:Fallback>
          <p:sp>
            <p:nvSpPr>
              <p:cNvPr id="3" name="Content Placeholder 2">
                <a:extLst>
                  <a:ext uri="{FF2B5EF4-FFF2-40B4-BE49-F238E27FC236}">
                    <a16:creationId xmlns:a16="http://schemas.microsoft.com/office/drawing/2014/main" id="{89BB606A-8AAE-5843-E616-78E094C7D51B}"/>
                  </a:ext>
                </a:extLst>
              </p:cNvPr>
              <p:cNvSpPr>
                <a:spLocks noGrp="1" noRot="1" noChangeAspect="1" noMove="1" noResize="1" noEditPoints="1" noAdjustHandles="1" noChangeArrowheads="1" noChangeShapeType="1" noTextEdit="1"/>
              </p:cNvSpPr>
              <p:nvPr>
                <p:ph idx="1"/>
              </p:nvPr>
            </p:nvSpPr>
            <p:spPr>
              <a:blipFill>
                <a:blip r:embed="rId3"/>
                <a:stretch>
                  <a:fillRect l="-661" t="-1413"/>
                </a:stretch>
              </a:blipFill>
            </p:spPr>
            <p:txBody>
              <a:bodyPr/>
              <a:lstStyle/>
              <a:p>
                <a:r>
                  <a:rPr lang="en-TW">
                    <a:noFill/>
                  </a:rPr>
                  <a:t> </a:t>
                </a:r>
              </a:p>
            </p:txBody>
          </p:sp>
        </mc:Fallback>
      </mc:AlternateContent>
      <p:sp>
        <p:nvSpPr>
          <p:cNvPr id="4" name="Slide Number Placeholder 3">
            <a:extLst>
              <a:ext uri="{FF2B5EF4-FFF2-40B4-BE49-F238E27FC236}">
                <a16:creationId xmlns:a16="http://schemas.microsoft.com/office/drawing/2014/main" id="{8ED072B4-60FC-4537-C870-B56CB9779E8D}"/>
              </a:ext>
            </a:extLst>
          </p:cNvPr>
          <p:cNvSpPr>
            <a:spLocks noGrp="1"/>
          </p:cNvSpPr>
          <p:nvPr>
            <p:ph type="sldNum" sz="quarter" idx="12"/>
          </p:nvPr>
        </p:nvSpPr>
        <p:spPr/>
        <p:txBody>
          <a:bodyPr/>
          <a:lstStyle/>
          <a:p>
            <a:fld id="{306CA9D0-C36D-40CE-BF0D-1FA6C6865307}" type="slidenum">
              <a:rPr lang="zh-TW" altLang="en-US" smtClean="0"/>
              <a:t>8</a:t>
            </a:fld>
            <a:endParaRPr lang="zh-TW" altLang="en-US"/>
          </a:p>
        </p:txBody>
      </p:sp>
      <p:pic>
        <p:nvPicPr>
          <p:cNvPr id="5" name="圖片 8">
            <a:extLst>
              <a:ext uri="{FF2B5EF4-FFF2-40B4-BE49-F238E27FC236}">
                <a16:creationId xmlns:a16="http://schemas.microsoft.com/office/drawing/2014/main" id="{BA64B0B0-2014-0E08-0158-57174E37D59B}"/>
              </a:ext>
            </a:extLst>
          </p:cNvPr>
          <p:cNvPicPr>
            <a:picLocks noChangeAspect="1"/>
          </p:cNvPicPr>
          <p:nvPr/>
        </p:nvPicPr>
        <p:blipFill>
          <a:blip r:embed="rId4"/>
          <a:stretch>
            <a:fillRect/>
          </a:stretch>
        </p:blipFill>
        <p:spPr>
          <a:xfrm>
            <a:off x="1311900" y="4564531"/>
            <a:ext cx="9720600" cy="931768"/>
          </a:xfrm>
          <a:prstGeom prst="rect">
            <a:avLst/>
          </a:prstGeom>
        </p:spPr>
      </p:pic>
      <p:sp>
        <p:nvSpPr>
          <p:cNvPr id="7" name="TextBox 6">
            <a:extLst>
              <a:ext uri="{FF2B5EF4-FFF2-40B4-BE49-F238E27FC236}">
                <a16:creationId xmlns:a16="http://schemas.microsoft.com/office/drawing/2014/main" id="{EC67B5B6-F96C-EF18-3DC7-023DC4EF27B7}"/>
              </a:ext>
            </a:extLst>
          </p:cNvPr>
          <p:cNvSpPr txBox="1"/>
          <p:nvPr/>
        </p:nvSpPr>
        <p:spPr>
          <a:xfrm>
            <a:off x="804413" y="5934670"/>
            <a:ext cx="10735573" cy="923330"/>
          </a:xfrm>
          <a:prstGeom prst="rect">
            <a:avLst/>
          </a:prstGeom>
          <a:noFill/>
        </p:spPr>
        <p:txBody>
          <a:bodyPr wrap="square">
            <a:spAutoFit/>
          </a:bodyPr>
          <a:lstStyle/>
          <a:p>
            <a:r>
              <a:rPr lang="en-US" sz="1800" dirty="0" err="1">
                <a:solidFill>
                  <a:schemeClr val="accent1"/>
                </a:solidFill>
                <a:effectLst/>
                <a:latin typeface="NimbusRomNo9L"/>
              </a:rPr>
              <a:t>Večer</a:t>
            </a:r>
            <a:r>
              <a:rPr lang="en-US" dirty="0" err="1">
                <a:solidFill>
                  <a:schemeClr val="accent1"/>
                </a:solidFill>
                <a:latin typeface="NimbusRomNo9L"/>
              </a:rPr>
              <a:t>í</a:t>
            </a:r>
            <a:r>
              <a:rPr lang="en-US" sz="1800" dirty="0" err="1">
                <a:solidFill>
                  <a:schemeClr val="accent1"/>
                </a:solidFill>
                <a:effectLst/>
                <a:latin typeface="NimbusRomNo9L"/>
              </a:rPr>
              <a:t>k</a:t>
            </a:r>
            <a:r>
              <a:rPr lang="en-US" sz="1800" dirty="0">
                <a:solidFill>
                  <a:schemeClr val="accent1"/>
                </a:solidFill>
                <a:effectLst/>
                <a:latin typeface="NimbusRomNo9L"/>
              </a:rPr>
              <a:t>, M.; Hester, T.; Scholz, J.; Wang, F.; </a:t>
            </a:r>
            <a:r>
              <a:rPr lang="en-US" sz="1800" dirty="0" err="1">
                <a:solidFill>
                  <a:schemeClr val="accent1"/>
                </a:solidFill>
                <a:effectLst/>
                <a:latin typeface="NimbusRomNo9L"/>
              </a:rPr>
              <a:t>Pietquin</a:t>
            </a:r>
            <a:r>
              <a:rPr lang="en-US" sz="1800" dirty="0">
                <a:solidFill>
                  <a:schemeClr val="accent1"/>
                </a:solidFill>
                <a:effectLst/>
                <a:latin typeface="NimbusRomNo9L"/>
              </a:rPr>
              <a:t>, O.; Piot, B.; </a:t>
            </a:r>
            <a:r>
              <a:rPr lang="en-US" sz="1800" dirty="0" err="1">
                <a:solidFill>
                  <a:schemeClr val="accent1"/>
                </a:solidFill>
                <a:effectLst/>
                <a:latin typeface="NimbusRomNo9L"/>
              </a:rPr>
              <a:t>Heess</a:t>
            </a:r>
            <a:r>
              <a:rPr lang="en-US" sz="1800" dirty="0">
                <a:solidFill>
                  <a:schemeClr val="accent1"/>
                </a:solidFill>
                <a:effectLst/>
                <a:latin typeface="NimbusRomNo9L"/>
              </a:rPr>
              <a:t>, N.; </a:t>
            </a:r>
            <a:r>
              <a:rPr lang="en-US" sz="1800" dirty="0" err="1">
                <a:solidFill>
                  <a:schemeClr val="accent1"/>
                </a:solidFill>
                <a:effectLst/>
                <a:latin typeface="NimbusRomNo9L"/>
              </a:rPr>
              <a:t>Rothörl</a:t>
            </a:r>
            <a:r>
              <a:rPr lang="en-US" sz="1800" dirty="0">
                <a:solidFill>
                  <a:schemeClr val="accent1"/>
                </a:solidFill>
                <a:effectLst/>
                <a:latin typeface="NimbusRomNo9L"/>
              </a:rPr>
              <a:t>, T.; Lampe, T.; and </a:t>
            </a:r>
            <a:r>
              <a:rPr lang="en-US" sz="1800" dirty="0" err="1">
                <a:solidFill>
                  <a:schemeClr val="accent1"/>
                </a:solidFill>
                <a:effectLst/>
                <a:latin typeface="NimbusRomNo9L"/>
              </a:rPr>
              <a:t>Riedmiller</a:t>
            </a:r>
            <a:r>
              <a:rPr lang="en-US" sz="1800" dirty="0">
                <a:solidFill>
                  <a:schemeClr val="accent1"/>
                </a:solidFill>
                <a:effectLst/>
                <a:latin typeface="NimbusRomNo9L"/>
              </a:rPr>
              <a:t>, M. 2017. Leveraging demonstrations for deep reinforcement learning on robotics problems with sparse rewards. </a:t>
            </a:r>
            <a:r>
              <a:rPr lang="en-US" sz="1800" i="1" dirty="0" err="1">
                <a:solidFill>
                  <a:schemeClr val="accent1"/>
                </a:solidFill>
                <a:effectLst/>
                <a:latin typeface="NimbusRomNo9L"/>
              </a:rPr>
              <a:t>arXiv</a:t>
            </a:r>
            <a:r>
              <a:rPr lang="en-US" sz="1800" i="1" dirty="0">
                <a:solidFill>
                  <a:schemeClr val="accent1"/>
                </a:solidFill>
                <a:effectLst/>
                <a:latin typeface="NimbusRomNo9L"/>
              </a:rPr>
              <a:t> preprint arXiv:1707.08817</a:t>
            </a:r>
            <a:r>
              <a:rPr lang="en-US" sz="1800" dirty="0">
                <a:solidFill>
                  <a:schemeClr val="accent1"/>
                </a:solidFill>
                <a:effectLst/>
                <a:latin typeface="NimbusRomNo9L"/>
              </a:rPr>
              <a:t>. </a:t>
            </a:r>
            <a:endParaRPr lang="en-US" dirty="0">
              <a:solidFill>
                <a:schemeClr val="accent1"/>
              </a:solidFill>
            </a:endParaRPr>
          </a:p>
        </p:txBody>
      </p:sp>
    </p:spTree>
    <p:extLst>
      <p:ext uri="{BB962C8B-B14F-4D97-AF65-F5344CB8AC3E}">
        <p14:creationId xmlns:p14="http://schemas.microsoft.com/office/powerpoint/2010/main" val="250746204"/>
      </p:ext>
    </p:extLst>
  </p:cSld>
  <p:clrMapOvr>
    <a:masterClrMapping/>
  </p:clrMapOvr>
</p:sld>
</file>

<file path=ppt/theme/theme1.xml><?xml version="1.0" encoding="utf-8"?>
<a:theme xmlns:a="http://schemas.openxmlformats.org/drawingml/2006/main" name="裁剪">
  <a:themeElements>
    <a:clrScheme name="裁剪">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裁剪">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裁剪">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裁剪</Template>
  <TotalTime>3035</TotalTime>
  <Words>3370</Words>
  <Application>Microsoft Macintosh PowerPoint</Application>
  <PresentationFormat>Widescreen</PresentationFormat>
  <Paragraphs>178</Paragraphs>
  <Slides>17</Slides>
  <Notes>14</Notes>
  <HiddenSlides>0</HiddenSlides>
  <MMClips>0</MMClips>
  <ScaleCrop>false</ScaleCrop>
  <HeadingPairs>
    <vt:vector size="6" baseType="variant">
      <vt:variant>
        <vt:lpstr>Fonts Used</vt:lpstr>
      </vt:variant>
      <vt:variant>
        <vt:i4>16</vt:i4>
      </vt:variant>
      <vt:variant>
        <vt:lpstr>Theme</vt:lpstr>
      </vt:variant>
      <vt:variant>
        <vt:i4>1</vt:i4>
      </vt:variant>
      <vt:variant>
        <vt:lpstr>Slide Titles</vt:lpstr>
      </vt:variant>
      <vt:variant>
        <vt:i4>17</vt:i4>
      </vt:variant>
    </vt:vector>
  </HeadingPairs>
  <TitlesOfParts>
    <vt:vector size="34" baseType="lpstr">
      <vt:lpstr>CMMI10</vt:lpstr>
      <vt:lpstr>CMMI7</vt:lpstr>
      <vt:lpstr>CMR10</vt:lpstr>
      <vt:lpstr>CMR7</vt:lpstr>
      <vt:lpstr>CMSY10</vt:lpstr>
      <vt:lpstr>KaTeX_Main</vt:lpstr>
      <vt:lpstr>KaTeX_Math</vt:lpstr>
      <vt:lpstr>微軟正黑體</vt:lpstr>
      <vt:lpstr>NimbusRomNo9L</vt:lpstr>
      <vt:lpstr>Söhne</vt:lpstr>
      <vt:lpstr>Aptos</vt:lpstr>
      <vt:lpstr>Arial</vt:lpstr>
      <vt:lpstr>Arial</vt:lpstr>
      <vt:lpstr>Calibri</vt:lpstr>
      <vt:lpstr>Cambria Math</vt:lpstr>
      <vt:lpstr>Franklin Gothic Book</vt:lpstr>
      <vt:lpstr>裁剪</vt:lpstr>
      <vt:lpstr>Adaptive Quantitative Trading: An Imitative Deep Reinforcement Learning Approach</vt:lpstr>
      <vt:lpstr>Outline</vt:lpstr>
      <vt:lpstr>Introduction to POMDPs</vt:lpstr>
      <vt:lpstr>Components of POMDPs</vt:lpstr>
      <vt:lpstr>POMDP: Reward (1/2)</vt:lpstr>
      <vt:lpstr>POMDP: Reward (2/2)</vt:lpstr>
      <vt:lpstr>Imitative RDPG - Gate Recurrent Unit (GRU)</vt:lpstr>
      <vt:lpstr>Imitative RDPG - actor-critic</vt:lpstr>
      <vt:lpstr>Imitative RDPG - Demonstration Buffer</vt:lpstr>
      <vt:lpstr>Imitative RDPG - Behavior Cloning</vt:lpstr>
      <vt:lpstr>Imitative RDPG</vt:lpstr>
      <vt:lpstr>Experimental Results - Data</vt:lpstr>
      <vt:lpstr>Experimental Results - Criterion</vt:lpstr>
      <vt:lpstr>Experimental Results - Baseline Methods</vt:lpstr>
      <vt:lpstr>Ablation Experiments</vt:lpstr>
      <vt:lpstr>Generalization Ability</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Adaptive Quantitative Trading: An Imitative Deep Reinforcement Learning Approach</dc:title>
  <dc:creator>張正誠</dc:creator>
  <cp:lastModifiedBy>張正誠</cp:lastModifiedBy>
  <cp:revision>37</cp:revision>
  <dcterms:created xsi:type="dcterms:W3CDTF">2024-03-05T07:56:41Z</dcterms:created>
  <dcterms:modified xsi:type="dcterms:W3CDTF">2024-03-20T10:19:49Z</dcterms:modified>
</cp:coreProperties>
</file>