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346" r:id="rId2"/>
    <p:sldId id="378" r:id="rId3"/>
    <p:sldId id="475" r:id="rId4"/>
    <p:sldId id="477" r:id="rId5"/>
    <p:sldId id="478" r:id="rId6"/>
    <p:sldId id="479" r:id="rId7"/>
    <p:sldId id="491" r:id="rId8"/>
    <p:sldId id="480" r:id="rId9"/>
    <p:sldId id="481" r:id="rId10"/>
    <p:sldId id="482" r:id="rId11"/>
    <p:sldId id="483" r:id="rId12"/>
    <p:sldId id="484" r:id="rId13"/>
    <p:sldId id="485" r:id="rId14"/>
    <p:sldId id="486" r:id="rId15"/>
    <p:sldId id="492" r:id="rId16"/>
    <p:sldId id="493" r:id="rId17"/>
    <p:sldId id="487" r:id="rId18"/>
    <p:sldId id="488" r:id="rId19"/>
    <p:sldId id="489" r:id="rId20"/>
    <p:sldId id="490" r:id="rId21"/>
    <p:sldId id="471" r:id="rId22"/>
  </p:sldIdLst>
  <p:sldSz cx="9906000" cy="6858000" type="A4"/>
  <p:notesSz cx="7099300" cy="10234613"/>
  <p:defaultTextStyle>
    <a:defPPr>
      <a:defRPr lang="zh-TW"/>
    </a:defPPr>
    <a:lvl1pPr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Verdana" panose="020B060403050404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Verdan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261">
          <p15:clr>
            <a:srgbClr val="A4A3A4"/>
          </p15:clr>
        </p15:guide>
        <p15:guide id="2" pos="33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01427-9817-4825-85F5-50511493537C}" v="2" dt="2024-03-18T08:38:30.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6" autoAdjust="0"/>
    <p:restoredTop sz="81373" autoAdjust="0"/>
  </p:normalViewPr>
  <p:slideViewPr>
    <p:cSldViewPr snapToGrid="0">
      <p:cViewPr varScale="1">
        <p:scale>
          <a:sx n="92" d="100"/>
          <a:sy n="92" d="100"/>
        </p:scale>
        <p:origin x="2288" y="176"/>
      </p:cViewPr>
      <p:guideLst>
        <p:guide orient="horz" pos="2160"/>
        <p:guide pos="31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548" y="342"/>
      </p:cViewPr>
      <p:guideLst>
        <p:guide orient="horz" pos="2261"/>
        <p:guide pos="333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Fan" userId="ea6d170a-e0f5-404b-8d2a-ee7c866932a3" providerId="ADAL" clId="{45201427-9817-4825-85F5-50511493537C}"/>
    <pc:docChg chg="undo custSel addSld delSld modSld">
      <pc:chgData name="Eva Fan" userId="ea6d170a-e0f5-404b-8d2a-ee7c866932a3" providerId="ADAL" clId="{45201427-9817-4825-85F5-50511493537C}" dt="2024-03-18T09:07:29.833" v="1896" actId="20577"/>
      <pc:docMkLst>
        <pc:docMk/>
      </pc:docMkLst>
      <pc:sldChg chg="modNotesTx">
        <pc:chgData name="Eva Fan" userId="ea6d170a-e0f5-404b-8d2a-ee7c866932a3" providerId="ADAL" clId="{45201427-9817-4825-85F5-50511493537C}" dt="2024-03-18T08:06:36.294" v="719" actId="20577"/>
        <pc:sldMkLst>
          <pc:docMk/>
          <pc:sldMk cId="0" sldId="347"/>
        </pc:sldMkLst>
      </pc:sldChg>
      <pc:sldChg chg="modSp mod modNotesTx">
        <pc:chgData name="Eva Fan" userId="ea6d170a-e0f5-404b-8d2a-ee7c866932a3" providerId="ADAL" clId="{45201427-9817-4825-85F5-50511493537C}" dt="2024-03-18T08:33:50.508" v="999" actId="207"/>
        <pc:sldMkLst>
          <pc:docMk/>
          <pc:sldMk cId="1160034976" sldId="435"/>
        </pc:sldMkLst>
        <pc:spChg chg="mod">
          <ac:chgData name="Eva Fan" userId="ea6d170a-e0f5-404b-8d2a-ee7c866932a3" providerId="ADAL" clId="{45201427-9817-4825-85F5-50511493537C}" dt="2024-03-18T08:33:50.508" v="999" actId="207"/>
          <ac:spMkLst>
            <pc:docMk/>
            <pc:sldMk cId="1160034976" sldId="435"/>
            <ac:spMk id="3" creationId="{9A09A126-9653-73B5-8B1D-17A1D4A32D49}"/>
          </ac:spMkLst>
        </pc:spChg>
      </pc:sldChg>
      <pc:sldChg chg="addSp delSp modSp mod modNotesTx">
        <pc:chgData name="Eva Fan" userId="ea6d170a-e0f5-404b-8d2a-ee7c866932a3" providerId="ADAL" clId="{45201427-9817-4825-85F5-50511493537C}" dt="2024-03-18T08:58:42.991" v="1463" actId="20577"/>
        <pc:sldMkLst>
          <pc:docMk/>
          <pc:sldMk cId="4250980921" sldId="444"/>
        </pc:sldMkLst>
        <pc:spChg chg="add del mod">
          <ac:chgData name="Eva Fan" userId="ea6d170a-e0f5-404b-8d2a-ee7c866932a3" providerId="ADAL" clId="{45201427-9817-4825-85F5-50511493537C}" dt="2024-03-18T08:38:24.347" v="1002" actId="478"/>
          <ac:spMkLst>
            <pc:docMk/>
            <pc:sldMk cId="4250980921" sldId="444"/>
            <ac:spMk id="5" creationId="{3136FB26-BC50-F522-3955-A0E89D8C968D}"/>
          </ac:spMkLst>
        </pc:spChg>
        <pc:spChg chg="add mod">
          <ac:chgData name="Eva Fan" userId="ea6d170a-e0f5-404b-8d2a-ee7c866932a3" providerId="ADAL" clId="{45201427-9817-4825-85F5-50511493537C}" dt="2024-03-18T08:40:48.080" v="1043"/>
          <ac:spMkLst>
            <pc:docMk/>
            <pc:sldMk cId="4250980921" sldId="444"/>
            <ac:spMk id="8" creationId="{C60A9AF5-B199-4F2F-20BA-CC47C01D8E90}"/>
          </ac:spMkLst>
        </pc:spChg>
      </pc:sldChg>
      <pc:sldChg chg="modNotesTx">
        <pc:chgData name="Eva Fan" userId="ea6d170a-e0f5-404b-8d2a-ee7c866932a3" providerId="ADAL" clId="{45201427-9817-4825-85F5-50511493537C}" dt="2024-03-18T09:07:29.833" v="1896" actId="20577"/>
        <pc:sldMkLst>
          <pc:docMk/>
          <pc:sldMk cId="3153596882" sldId="447"/>
        </pc:sldMkLst>
      </pc:sldChg>
      <pc:sldChg chg="new del modNotesTx">
        <pc:chgData name="Eva Fan" userId="ea6d170a-e0f5-404b-8d2a-ee7c866932a3" providerId="ADAL" clId="{45201427-9817-4825-85F5-50511493537C}" dt="2024-03-18T09:03:52.304" v="1634" actId="680"/>
        <pc:sldMkLst>
          <pc:docMk/>
          <pc:sldMk cId="2624188387" sldId="4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E8AB6D1-5A8B-1F66-05ED-48E512145DF0}"/>
              </a:ext>
            </a:extLst>
          </p:cNvPr>
          <p:cNvSpPr>
            <a:spLocks noGrp="1" noChangeArrowheads="1"/>
          </p:cNvSpPr>
          <p:nvPr>
            <p:ph type="hdr" sz="quarter"/>
          </p:nvPr>
        </p:nvSpPr>
        <p:spPr bwMode="auto">
          <a:xfrm>
            <a:off x="0" y="6350"/>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t" anchorCtr="0" compatLnSpc="1">
            <a:prstTxWarp prst="textNoShape">
              <a:avLst/>
            </a:prstTxWarp>
          </a:bodyPr>
          <a:lstStyle>
            <a:lvl1pPr defTabSz="958447" eaLnBrk="0" hangingPunct="0">
              <a:defRPr sz="1100" i="1">
                <a:latin typeface="Times New Roman" pitchFamily="18" charset="0"/>
                <a:ea typeface="新細明體" pitchFamily="18" charset="-120"/>
              </a:defRPr>
            </a:lvl1pPr>
          </a:lstStyle>
          <a:p>
            <a:pPr>
              <a:defRPr/>
            </a:pPr>
            <a:endParaRPr lang="en-US" altLang="zh-TW"/>
          </a:p>
        </p:txBody>
      </p:sp>
      <p:sp>
        <p:nvSpPr>
          <p:cNvPr id="3075" name="Rectangle 3">
            <a:extLst>
              <a:ext uri="{FF2B5EF4-FFF2-40B4-BE49-F238E27FC236}">
                <a16:creationId xmlns:a16="http://schemas.microsoft.com/office/drawing/2014/main" id="{263391FD-4B6C-94B5-4211-2A04C6B2E9A6}"/>
              </a:ext>
            </a:extLst>
          </p:cNvPr>
          <p:cNvSpPr>
            <a:spLocks noGrp="1" noChangeArrowheads="1"/>
          </p:cNvSpPr>
          <p:nvPr>
            <p:ph type="dt" sz="quarter" idx="1"/>
          </p:nvPr>
        </p:nvSpPr>
        <p:spPr bwMode="auto">
          <a:xfrm>
            <a:off x="4022725" y="6350"/>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t" anchorCtr="0" compatLnSpc="1">
            <a:prstTxWarp prst="textNoShape">
              <a:avLst/>
            </a:prstTxWarp>
          </a:bodyPr>
          <a:lstStyle>
            <a:lvl1pPr algn="r" defTabSz="958447" eaLnBrk="0" hangingPunct="0">
              <a:defRPr sz="1100" i="1">
                <a:latin typeface="Times New Roman" pitchFamily="18" charset="0"/>
                <a:ea typeface="新細明體" pitchFamily="18" charset="-120"/>
              </a:defRPr>
            </a:lvl1pPr>
          </a:lstStyle>
          <a:p>
            <a:pPr>
              <a:defRPr/>
            </a:pPr>
            <a:endParaRPr lang="en-US" altLang="zh-TW"/>
          </a:p>
        </p:txBody>
      </p:sp>
      <p:sp>
        <p:nvSpPr>
          <p:cNvPr id="3076" name="Rectangle 4">
            <a:extLst>
              <a:ext uri="{FF2B5EF4-FFF2-40B4-BE49-F238E27FC236}">
                <a16:creationId xmlns:a16="http://schemas.microsoft.com/office/drawing/2014/main" id="{4A8A2A56-6856-0924-03E4-C096C82169D7}"/>
              </a:ext>
            </a:extLst>
          </p:cNvPr>
          <p:cNvSpPr>
            <a:spLocks noGrp="1" noChangeArrowheads="1"/>
          </p:cNvSpPr>
          <p:nvPr>
            <p:ph type="ftr" sz="quarter" idx="2"/>
          </p:nvPr>
        </p:nvSpPr>
        <p:spPr bwMode="auto">
          <a:xfrm>
            <a:off x="0" y="9748838"/>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b" anchorCtr="0" compatLnSpc="1">
            <a:prstTxWarp prst="textNoShape">
              <a:avLst/>
            </a:prstTxWarp>
          </a:bodyPr>
          <a:lstStyle>
            <a:lvl1pPr defTabSz="958447" eaLnBrk="0" hangingPunct="0">
              <a:defRPr sz="1100" i="1">
                <a:latin typeface="Times New Roman" pitchFamily="18" charset="0"/>
                <a:ea typeface="新細明體" pitchFamily="18" charset="-120"/>
              </a:defRPr>
            </a:lvl1pPr>
          </a:lstStyle>
          <a:p>
            <a:pPr>
              <a:defRPr/>
            </a:pPr>
            <a:endParaRPr lang="en-US" altLang="zh-TW"/>
          </a:p>
        </p:txBody>
      </p:sp>
      <p:sp>
        <p:nvSpPr>
          <p:cNvPr id="3077" name="Rectangle 5">
            <a:extLst>
              <a:ext uri="{FF2B5EF4-FFF2-40B4-BE49-F238E27FC236}">
                <a16:creationId xmlns:a16="http://schemas.microsoft.com/office/drawing/2014/main" id="{4A7F84A5-D6E0-FBCB-4178-3BB499AF0CFF}"/>
              </a:ext>
            </a:extLst>
          </p:cNvPr>
          <p:cNvSpPr>
            <a:spLocks noGrp="1" noChangeArrowheads="1"/>
          </p:cNvSpPr>
          <p:nvPr>
            <p:ph type="sldNum" sz="quarter" idx="3"/>
          </p:nvPr>
        </p:nvSpPr>
        <p:spPr bwMode="auto">
          <a:xfrm>
            <a:off x="4022725" y="9748838"/>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b" anchorCtr="0" compatLnSpc="1">
            <a:prstTxWarp prst="textNoShape">
              <a:avLst/>
            </a:prstTxWarp>
          </a:bodyPr>
          <a:lstStyle>
            <a:lvl1pPr algn="r" defTabSz="957263">
              <a:defRPr sz="1100" i="1">
                <a:latin typeface="Times New Roman" panose="02020603050405020304" pitchFamily="18" charset="0"/>
              </a:defRPr>
            </a:lvl1pPr>
          </a:lstStyle>
          <a:p>
            <a:fld id="{95ACAA32-CEF6-47F1-9CA1-E3F30BFD9717}" type="slidenum">
              <a:rPr lang="en-US" altLang="zh-TW"/>
              <a:pPr/>
              <a:t>‹#›</a:t>
            </a:fld>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F12E488-98E3-CD75-9609-912646A724C8}"/>
              </a:ext>
            </a:extLst>
          </p:cNvPr>
          <p:cNvSpPr>
            <a:spLocks noGrp="1" noChangeArrowheads="1"/>
          </p:cNvSpPr>
          <p:nvPr>
            <p:ph type="hdr" sz="quarter"/>
          </p:nvPr>
        </p:nvSpPr>
        <p:spPr bwMode="auto">
          <a:xfrm>
            <a:off x="0" y="6350"/>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t" anchorCtr="0" compatLnSpc="1">
            <a:prstTxWarp prst="textNoShape">
              <a:avLst/>
            </a:prstTxWarp>
          </a:bodyPr>
          <a:lstStyle>
            <a:lvl1pPr defTabSz="800940" eaLnBrk="1" hangingPunct="1">
              <a:defRPr sz="1100" i="1">
                <a:latin typeface="Times New Roman" pitchFamily="18" charset="0"/>
                <a:ea typeface="新細明體" pitchFamily="18" charset="-120"/>
              </a:defRPr>
            </a:lvl1pPr>
          </a:lstStyle>
          <a:p>
            <a:pPr>
              <a:defRPr/>
            </a:pPr>
            <a:endParaRPr lang="en-US" altLang="zh-TW"/>
          </a:p>
        </p:txBody>
      </p:sp>
      <p:sp>
        <p:nvSpPr>
          <p:cNvPr id="2051" name="Rectangle 3">
            <a:extLst>
              <a:ext uri="{FF2B5EF4-FFF2-40B4-BE49-F238E27FC236}">
                <a16:creationId xmlns:a16="http://schemas.microsoft.com/office/drawing/2014/main" id="{4F494E31-4C92-DCFC-2E7B-E12702844447}"/>
              </a:ext>
            </a:extLst>
          </p:cNvPr>
          <p:cNvSpPr>
            <a:spLocks noGrp="1" noChangeArrowheads="1"/>
          </p:cNvSpPr>
          <p:nvPr>
            <p:ph type="dt" idx="1"/>
          </p:nvPr>
        </p:nvSpPr>
        <p:spPr bwMode="auto">
          <a:xfrm>
            <a:off x="4022725" y="6350"/>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t" anchorCtr="0" compatLnSpc="1">
            <a:prstTxWarp prst="textNoShape">
              <a:avLst/>
            </a:prstTxWarp>
          </a:bodyPr>
          <a:lstStyle>
            <a:lvl1pPr algn="r" defTabSz="800940" eaLnBrk="1" hangingPunct="1">
              <a:defRPr sz="1100" i="1">
                <a:latin typeface="Times New Roman" pitchFamily="18" charset="0"/>
                <a:ea typeface="新細明體" pitchFamily="18" charset="-120"/>
              </a:defRPr>
            </a:lvl1pPr>
          </a:lstStyle>
          <a:p>
            <a:pPr>
              <a:defRPr/>
            </a:pPr>
            <a:endParaRPr lang="en-US" altLang="zh-TW"/>
          </a:p>
        </p:txBody>
      </p:sp>
      <p:sp>
        <p:nvSpPr>
          <p:cNvPr id="2052" name="Rectangle 4">
            <a:extLst>
              <a:ext uri="{FF2B5EF4-FFF2-40B4-BE49-F238E27FC236}">
                <a16:creationId xmlns:a16="http://schemas.microsoft.com/office/drawing/2014/main" id="{0EF0B29C-A721-DA24-C691-0F6D19A4CB96}"/>
              </a:ext>
            </a:extLst>
          </p:cNvPr>
          <p:cNvSpPr>
            <a:spLocks noGrp="1" noChangeArrowheads="1"/>
          </p:cNvSpPr>
          <p:nvPr>
            <p:ph type="ftr" sz="quarter" idx="4"/>
          </p:nvPr>
        </p:nvSpPr>
        <p:spPr bwMode="auto">
          <a:xfrm>
            <a:off x="0" y="9748838"/>
            <a:ext cx="30765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107" tIns="0" rIns="20107" bIns="0" numCol="1" anchor="b" anchorCtr="0" compatLnSpc="1">
            <a:prstTxWarp prst="textNoShape">
              <a:avLst/>
            </a:prstTxWarp>
          </a:bodyPr>
          <a:lstStyle>
            <a:lvl1pPr defTabSz="800940" eaLnBrk="1" hangingPunct="1">
              <a:defRPr sz="1100" i="1">
                <a:latin typeface="Times New Roman" pitchFamily="18" charset="0"/>
                <a:ea typeface="新細明體" pitchFamily="18" charset="-120"/>
              </a:defRPr>
            </a:lvl1pPr>
          </a:lstStyle>
          <a:p>
            <a:pPr>
              <a:defRPr/>
            </a:pPr>
            <a:endParaRPr lang="en-US" altLang="zh-TW"/>
          </a:p>
        </p:txBody>
      </p:sp>
      <p:sp>
        <p:nvSpPr>
          <p:cNvPr id="103429" name="Rectangle 5">
            <a:extLst>
              <a:ext uri="{FF2B5EF4-FFF2-40B4-BE49-F238E27FC236}">
                <a16:creationId xmlns:a16="http://schemas.microsoft.com/office/drawing/2014/main" id="{77DD6095-401B-B697-EFF7-0737CACD7815}"/>
              </a:ext>
            </a:extLst>
          </p:cNvPr>
          <p:cNvSpPr>
            <a:spLocks noChangeArrowheads="1"/>
          </p:cNvSpPr>
          <p:nvPr/>
        </p:nvSpPr>
        <p:spPr bwMode="auto">
          <a:xfrm>
            <a:off x="65088" y="9955213"/>
            <a:ext cx="696912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159" tIns="46917" rIns="92159" bIns="46917">
            <a:spAutoFit/>
          </a:bodyPr>
          <a:lstStyle>
            <a:lvl1pPr defTabSz="912813">
              <a:defRPr kumimoji="1">
                <a:solidFill>
                  <a:schemeClr val="tx1"/>
                </a:solidFill>
                <a:latin typeface="Verdana" panose="020B0604030504040204" pitchFamily="34" charset="0"/>
                <a:ea typeface="新細明體" panose="02020500000000000000" pitchFamily="18" charset="-120"/>
              </a:defRPr>
            </a:lvl1pPr>
            <a:lvl2pPr marL="742950" indent="-285750" defTabSz="912813">
              <a:defRPr kumimoji="1">
                <a:solidFill>
                  <a:schemeClr val="tx1"/>
                </a:solidFill>
                <a:latin typeface="Verdana" panose="020B0604030504040204" pitchFamily="34" charset="0"/>
                <a:ea typeface="新細明體" panose="02020500000000000000" pitchFamily="18" charset="-120"/>
              </a:defRPr>
            </a:lvl2pPr>
            <a:lvl3pPr marL="1143000" indent="-228600" defTabSz="912813">
              <a:defRPr kumimoji="1">
                <a:solidFill>
                  <a:schemeClr val="tx1"/>
                </a:solidFill>
                <a:latin typeface="Verdana" panose="020B0604030504040204" pitchFamily="34" charset="0"/>
                <a:ea typeface="新細明體" panose="02020500000000000000" pitchFamily="18" charset="-120"/>
              </a:defRPr>
            </a:lvl3pPr>
            <a:lvl4pPr marL="1600200" indent="-228600" defTabSz="912813">
              <a:defRPr kumimoji="1">
                <a:solidFill>
                  <a:schemeClr val="tx1"/>
                </a:solidFill>
                <a:latin typeface="Verdana" panose="020B0604030504040204" pitchFamily="34" charset="0"/>
                <a:ea typeface="新細明體" panose="02020500000000000000" pitchFamily="18" charset="-120"/>
              </a:defRPr>
            </a:lvl4pPr>
            <a:lvl5pPr marL="2057400" indent="-228600" defTabSz="912813">
              <a:defRPr kumimoji="1">
                <a:solidFill>
                  <a:schemeClr val="tx1"/>
                </a:solidFill>
                <a:latin typeface="Verdana" panose="020B0604030504040204" pitchFamily="34" charset="0"/>
                <a:ea typeface="新細明體" panose="02020500000000000000" pitchFamily="18" charset="-120"/>
              </a:defRPr>
            </a:lvl5pPr>
            <a:lvl6pPr marL="2514600" indent="-228600" defTabSz="912813"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defTabSz="912813"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defTabSz="912813"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defTabSz="912813"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pPr algn="ctr">
              <a:lnSpc>
                <a:spcPct val="90000"/>
              </a:lnSpc>
            </a:pPr>
            <a:fld id="{E5FB179B-C44A-4B6E-B2F2-DB94F14D1341}" type="slidenum">
              <a:rPr lang="en-US" altLang="zh-TW" sz="1100">
                <a:latin typeface="Arial" panose="020B0604020202020204" pitchFamily="34" charset="0"/>
              </a:rPr>
              <a:pPr algn="ctr">
                <a:lnSpc>
                  <a:spcPct val="90000"/>
                </a:lnSpc>
              </a:pPr>
              <a:t>‹#›</a:t>
            </a:fld>
            <a:endParaRPr lang="en-US" altLang="zh-TW" sz="1100">
              <a:latin typeface="Arial" panose="020B0604020202020204" pitchFamily="34" charset="0"/>
            </a:endParaRPr>
          </a:p>
        </p:txBody>
      </p:sp>
      <p:sp>
        <p:nvSpPr>
          <p:cNvPr id="17414" name="Rectangle 6">
            <a:extLst>
              <a:ext uri="{FF2B5EF4-FFF2-40B4-BE49-F238E27FC236}">
                <a16:creationId xmlns:a16="http://schemas.microsoft.com/office/drawing/2014/main" id="{86232439-2F72-1683-CF86-5A4991E548FF}"/>
              </a:ext>
            </a:extLst>
          </p:cNvPr>
          <p:cNvSpPr>
            <a:spLocks noGrp="1" noRot="1" noChangeAspect="1" noChangeArrowheads="1" noTextEdit="1"/>
          </p:cNvSpPr>
          <p:nvPr>
            <p:ph type="sldImg" idx="2"/>
          </p:nvPr>
        </p:nvSpPr>
        <p:spPr bwMode="auto">
          <a:xfrm>
            <a:off x="966788" y="896938"/>
            <a:ext cx="5165725" cy="35766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id="{694EBBFF-ECA4-2EF4-BA09-C70CB4DFE37A}"/>
              </a:ext>
            </a:extLst>
          </p:cNvPr>
          <p:cNvSpPr>
            <a:spLocks noGrp="1" noChangeArrowheads="1"/>
          </p:cNvSpPr>
          <p:nvPr>
            <p:ph type="body" sz="quarter" idx="3"/>
          </p:nvPr>
        </p:nvSpPr>
        <p:spPr bwMode="auto">
          <a:xfrm>
            <a:off x="946150" y="4864100"/>
            <a:ext cx="5207000" cy="431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85" tIns="48593" rIns="97185" bIns="48593" numCol="1" anchor="t" anchorCtr="0" compatLnSpc="1">
            <a:prstTxWarp prst="textNoShape">
              <a:avLst/>
            </a:prstTxWarp>
          </a:bodyPr>
          <a:lstStyle/>
          <a:p>
            <a:pPr lvl="0"/>
            <a:r>
              <a:rPr lang="en-US" altLang="zh-TW" noProof="0"/>
              <a:t>Body Text</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Tree>
  </p:cSld>
  <p:clrMap bg1="lt1" tx1="dk1" bg2="lt2" tx2="dk2" accent1="accent1" accent2="accent2" accent3="accent3" accent4="accent4" accent5="accent5" accent6="accent6" hlink="hlink" folHlink="folHlink"/>
  <p:notesStyle>
    <a:lvl1pPr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1pPr>
    <a:lvl2pPr marL="455613"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2pPr>
    <a:lvl3pPr marL="911225"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3pPr>
    <a:lvl4pPr marL="1368425"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4pPr>
    <a:lvl5pPr marL="1824038" algn="l" defTabSz="908050" rtl="0" eaLnBrk="0" fontAlgn="base" hangingPunct="0">
      <a:lnSpc>
        <a:spcPct val="90000"/>
      </a:lnSpc>
      <a:spcBef>
        <a:spcPct val="4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CD3DB10-65AE-08E6-CB8A-2A59526082D5}"/>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5B5A4974-72D0-8967-3A0B-FEBA023289D2}"/>
              </a:ext>
            </a:extLst>
          </p:cNvPr>
          <p:cNvSpPr>
            <a:spLocks noGrp="1" noChangeArrowheads="1"/>
          </p:cNvSpPr>
          <p:nvPr>
            <p:ph type="body" idx="1"/>
          </p:nvPr>
        </p:nvSpPr>
        <p:spPr>
          <a:noFill/>
        </p:spPr>
        <p:txBody>
          <a:bodyPr/>
          <a:lstStyle/>
          <a:p>
            <a:pPr eaLnBrk="1" hangingPunct="1"/>
            <a:endParaRPr lang="zh-TW" altLang="zh-TW"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72052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8608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zh-TW" altLang="en-US" b="1" dirty="0"/>
              <a:t>訓練階段</a:t>
            </a:r>
            <a:r>
              <a:rPr lang="zh-TW" altLang="en-US" dirty="0"/>
              <a:t>： </a:t>
            </a:r>
          </a:p>
          <a:p>
            <a:pPr marL="742950" lvl="1" indent="-285750">
              <a:buFont typeface="+mj-lt"/>
              <a:buAutoNum type="arabicPeriod"/>
            </a:pPr>
            <a:r>
              <a:rPr lang="zh-TW" altLang="en-US" dirty="0"/>
              <a:t>使用持續學習方法對</a:t>
            </a:r>
            <a:r>
              <a:rPr lang="en-US" altLang="zh-TW" dirty="0"/>
              <a:t>82</a:t>
            </a:r>
            <a:r>
              <a:rPr lang="zh-TW" altLang="en-US" dirty="0"/>
              <a:t>個交易日進行學習。在每個交易日中選擇</a:t>
            </a:r>
            <a:r>
              <a:rPr lang="en-US" altLang="zh-TW" dirty="0"/>
              <a:t>5</a:t>
            </a:r>
            <a:r>
              <a:rPr lang="zh-TW" altLang="en-US" dirty="0"/>
              <a:t>個限價訂單簿（</a:t>
            </a:r>
            <a:r>
              <a:rPr lang="en-US" dirty="0"/>
              <a:t>LOB）</a:t>
            </a:r>
            <a:r>
              <a:rPr lang="zh-TW" altLang="en-US" dirty="0"/>
              <a:t>快照，每個快照包含</a:t>
            </a:r>
            <a:r>
              <a:rPr lang="en-US" altLang="zh-TW" dirty="0"/>
              <a:t>104</a:t>
            </a:r>
            <a:r>
              <a:rPr lang="zh-TW" altLang="en-US" dirty="0"/>
              <a:t>個連續的交易信息。這些快照被選中是因為它們包含了當日中點價格變化的最大絕對差值，這樣的數據具有高信噪比，變化更有可能被實際操作。</a:t>
            </a:r>
          </a:p>
          <a:p>
            <a:pPr marL="742950" lvl="1" indent="-285750">
              <a:buFont typeface="+mj-lt"/>
              <a:buAutoNum type="arabicPeriod"/>
            </a:pPr>
            <a:r>
              <a:rPr lang="zh-TW" altLang="en-US" dirty="0"/>
              <a:t>從這些快照中隨機選擇</a:t>
            </a:r>
            <a:r>
              <a:rPr lang="en-US" altLang="zh-TW" dirty="0"/>
              <a:t>25</a:t>
            </a:r>
            <a:r>
              <a:rPr lang="zh-TW" altLang="en-US" dirty="0"/>
              <a:t>個，並將它們轉換為向量化的深度強化學習環境。</a:t>
            </a:r>
          </a:p>
          <a:p>
            <a:pPr marL="742950" lvl="1" indent="-285750">
              <a:buFont typeface="+mj-lt"/>
              <a:buAutoNum type="arabicPeriod"/>
            </a:pPr>
            <a:r>
              <a:rPr lang="zh-TW" altLang="en-US" dirty="0"/>
              <a:t>每個環境運行</a:t>
            </a:r>
            <a:r>
              <a:rPr lang="en-US" altLang="zh-TW" dirty="0"/>
              <a:t>30</a:t>
            </a:r>
            <a:r>
              <a:rPr lang="zh-TW" altLang="en-US" dirty="0"/>
              <a:t>個時代。使用的深度強化學習代理的策略網絡是一個簡單的多層感知器，具有兩個隱藏層，每層</a:t>
            </a:r>
            <a:r>
              <a:rPr lang="en-US" altLang="zh-TW" dirty="0"/>
              <a:t>64</a:t>
            </a:r>
            <a:r>
              <a:rPr lang="zh-TW" altLang="en-US" dirty="0"/>
              <a:t>個神經元，這些層在動作網絡和價值網絡之間共享。最後一個隱藏層直接映射到兩個最終的單一值網絡輸出（動作和價值）。</a:t>
            </a:r>
          </a:p>
          <a:p>
            <a:pPr>
              <a:buFont typeface="+mj-lt"/>
              <a:buAutoNum type="arabicPeriod"/>
            </a:pPr>
            <a:r>
              <a:rPr lang="zh-TW" altLang="en-US" b="1" dirty="0"/>
              <a:t>超參數優化階段</a:t>
            </a:r>
            <a:r>
              <a:rPr lang="zh-TW" altLang="en-US" dirty="0"/>
              <a:t>： </a:t>
            </a:r>
          </a:p>
          <a:p>
            <a:pPr marL="742950" lvl="1" indent="-285750">
              <a:buFont typeface="+mj-lt"/>
              <a:buAutoNum type="arabicPeriod"/>
            </a:pPr>
            <a:r>
              <a:rPr lang="zh-TW" altLang="en-US" dirty="0"/>
              <a:t>使用貝葉斯優化方法對模型的特定超參數（如學習率和熵係數）進行優化。這是在一個驗證集上進行的，其環境（即</a:t>
            </a:r>
            <a:r>
              <a:rPr lang="en-US" dirty="0"/>
              <a:t>LOB</a:t>
            </a:r>
            <a:r>
              <a:rPr lang="zh-TW" altLang="en-US" dirty="0"/>
              <a:t>快照）的選取方式類似於訓練集。</a:t>
            </a:r>
          </a:p>
          <a:p>
            <a:pPr marL="742950" lvl="1" indent="-285750">
              <a:buFont typeface="+mj-lt"/>
              <a:buAutoNum type="arabicPeriod"/>
            </a:pPr>
            <a:r>
              <a:rPr lang="zh-TW" altLang="en-US" dirty="0"/>
              <a:t>使用一個高斯過程回歸器，配合一個平方指數核來擬合將超參數值映射到樣本外獎勵的未知函數。基於在所有驗證交易日上註冊的累積利潤，下一個要評估的實現是通過利用預期改進函數迭代選擇的。擬合函數隨後產生用於訓練的最優超參數值。</a:t>
            </a:r>
          </a:p>
          <a:p>
            <a:pPr>
              <a:buFont typeface="+mj-lt"/>
              <a:buAutoNum type="arabicPeriod"/>
            </a:pPr>
            <a:r>
              <a:rPr lang="zh-TW" altLang="en-US" b="1" dirty="0"/>
              <a:t>測試階段</a:t>
            </a:r>
            <a:r>
              <a:rPr lang="zh-TW" altLang="en-US" dirty="0"/>
              <a:t>： </a:t>
            </a:r>
          </a:p>
          <a:p>
            <a:pPr marL="742950" lvl="1" indent="-285750">
              <a:buFont typeface="+mj-lt"/>
              <a:buAutoNum type="arabicPeriod"/>
            </a:pPr>
            <a:r>
              <a:rPr lang="zh-TW" altLang="en-US" dirty="0"/>
              <a:t>通過代理學到的政策在測試集的所有日子上獨立測試。每次關閉倉位時更新累積每日利潤</a:t>
            </a:r>
            <a:r>
              <a:rPr lang="en-US" altLang="zh-TW" dirty="0"/>
              <a:t>$</a:t>
            </a:r>
            <a:r>
              <a:rPr lang="en-US" dirty="0"/>
              <a:t>R_{day}$，</a:t>
            </a:r>
            <a:r>
              <a:rPr lang="zh-TW" altLang="en-US" dirty="0"/>
              <a:t>並記錄相應的獎勵以定義盈虧（</a:t>
            </a:r>
            <a:r>
              <a:rPr lang="en-US" dirty="0"/>
              <a:t>P&amp;L）</a:t>
            </a:r>
            <a:r>
              <a:rPr lang="zh-TW" altLang="en-US"/>
              <a:t>軌跡。然後使用獲得的結果來比較不同狀態特徵對代理樣本外表現的影響。</a:t>
            </a:r>
          </a:p>
          <a:p>
            <a:endParaRPr lang="en-TW"/>
          </a:p>
        </p:txBody>
      </p:sp>
    </p:spTree>
    <p:extLst>
      <p:ext uri="{BB962C8B-B14F-4D97-AF65-F5344CB8AC3E}">
        <p14:creationId xmlns:p14="http://schemas.microsoft.com/office/powerpoint/2010/main" val="8259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這篇論文是從量化交易中在做回測時很容易發生</a:t>
            </a:r>
            <a:r>
              <a:rPr lang="en-US" altLang="zh-TW" dirty="0"/>
              <a:t>OVERFITTING</a:t>
            </a:r>
            <a:r>
              <a:rPr lang="zh-TW" altLang="en-US" dirty="0"/>
              <a:t>問題出發，希望可以利用</a:t>
            </a:r>
            <a:r>
              <a:rPr lang="en-US" altLang="zh-TW" dirty="0"/>
              <a:t>GAN</a:t>
            </a:r>
            <a:r>
              <a:rPr lang="zh-TW" altLang="en-US" dirty="0"/>
              <a:t>來學習到股價分布緩解</a:t>
            </a:r>
            <a:r>
              <a:rPr lang="en-US" altLang="zh-TW" dirty="0"/>
              <a:t>OVERFITTING</a:t>
            </a:r>
            <a:r>
              <a:rPr lang="zh-TW" altLang="en-US" dirty="0"/>
              <a:t>的問題，並且從實驗中得到一些結論，包括</a:t>
            </a:r>
            <a:r>
              <a:rPr lang="en-US" altLang="zh-TW" dirty="0"/>
              <a:t>GAN</a:t>
            </a:r>
            <a:r>
              <a:rPr lang="zh-TW" altLang="en-US" dirty="0"/>
              <a:t>可以學習到股價模型</a:t>
            </a:r>
            <a:r>
              <a:rPr lang="en-US" altLang="zh-TW" dirty="0"/>
              <a:t>GBM</a:t>
            </a:r>
            <a:r>
              <a:rPr lang="zh-TW" altLang="en-US" dirty="0"/>
              <a:t>的一些性質，樣本數在實驗中的重要性不是很大，用</a:t>
            </a:r>
            <a:r>
              <a:rPr lang="en-US" altLang="zh-TW" dirty="0"/>
              <a:t>scaling</a:t>
            </a:r>
            <a:r>
              <a:rPr lang="zh-TW" altLang="en-US" dirty="0"/>
              <a:t>可以緩解在資料生成階段的相關問題，以及</a:t>
            </a:r>
            <a:r>
              <a:rPr lang="en-US" altLang="zh-TW" dirty="0"/>
              <a:t>GAN</a:t>
            </a:r>
            <a:r>
              <a:rPr lang="zh-TW" altLang="en-US" dirty="0"/>
              <a:t>所學到的分布已經足夠在我們選擇一些策略時某些程度上避免</a:t>
            </a:r>
            <a:r>
              <a:rPr lang="en-US" altLang="zh-TW" dirty="0"/>
              <a:t>overfitting</a:t>
            </a:r>
            <a:r>
              <a:rPr lang="zh-TW" altLang="en-US" dirty="0"/>
              <a:t>的問題發生，更好的篩選策略等等。</a:t>
            </a:r>
          </a:p>
        </p:txBody>
      </p:sp>
    </p:spTree>
    <p:extLst>
      <p:ext uri="{BB962C8B-B14F-4D97-AF65-F5344CB8AC3E}">
        <p14:creationId xmlns:p14="http://schemas.microsoft.com/office/powerpoint/2010/main" val="1054320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E236D4B7-D6E0-F9EF-261E-577933FF899F}"/>
              </a:ext>
            </a:extLst>
          </p:cNvPr>
          <p:cNvSpPr>
            <a:spLocks noChangeArrowheads="1"/>
          </p:cNvSpPr>
          <p:nvPr/>
        </p:nvSpPr>
        <p:spPr bwMode="auto">
          <a:xfrm>
            <a:off x="742950" y="2393950"/>
            <a:ext cx="84201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TW" altLang="en-US"/>
          </a:p>
        </p:txBody>
      </p:sp>
      <p:pic>
        <p:nvPicPr>
          <p:cNvPr id="3" name="Picture 3">
            <a:extLst>
              <a:ext uri="{FF2B5EF4-FFF2-40B4-BE49-F238E27FC236}">
                <a16:creationId xmlns:a16="http://schemas.microsoft.com/office/drawing/2014/main" id="{D87BB48C-BD9E-2380-A8A1-A00300FE47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86688" y="4970463"/>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693AD315-1877-09AE-41CB-C939BB8474A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9263" y="4968875"/>
            <a:ext cx="1262062" cy="100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0466" name="Rectangle 2"/>
          <p:cNvSpPr>
            <a:spLocks noGrp="1" noChangeArrowheads="1"/>
          </p:cNvSpPr>
          <p:nvPr>
            <p:ph type="ctrTitle"/>
          </p:nvPr>
        </p:nvSpPr>
        <p:spPr>
          <a:xfrm>
            <a:off x="742950" y="990600"/>
            <a:ext cx="8420100" cy="1371600"/>
          </a:xfrm>
        </p:spPr>
        <p:txBody>
          <a:bodyPr/>
          <a:lstStyle>
            <a:lvl1pPr>
              <a:defRPr sz="4000"/>
            </a:lvl1pPr>
          </a:lstStyle>
          <a:p>
            <a:pPr lvl="0"/>
            <a:r>
              <a:rPr lang="en-US" altLang="zh-TW" noProof="0"/>
              <a:t>Click to edit Master title style</a:t>
            </a:r>
          </a:p>
        </p:txBody>
      </p:sp>
      <p:sp>
        <p:nvSpPr>
          <p:cNvPr id="190467" name="Rectangle 3"/>
          <p:cNvSpPr>
            <a:spLocks noGrp="1" noChangeArrowheads="1"/>
          </p:cNvSpPr>
          <p:nvPr>
            <p:ph type="subTitle" idx="1"/>
          </p:nvPr>
        </p:nvSpPr>
        <p:spPr>
          <a:xfrm>
            <a:off x="1568450" y="3429000"/>
            <a:ext cx="7594600" cy="1600200"/>
          </a:xfrm>
        </p:spPr>
        <p:txBody>
          <a:bodyPr/>
          <a:lstStyle>
            <a:lvl1pPr marL="0" indent="0">
              <a:buFont typeface="Wingdings" pitchFamily="2" charset="2"/>
              <a:buNone/>
              <a:defRPr sz="2800"/>
            </a:lvl1pPr>
          </a:lstStyle>
          <a:p>
            <a:pPr lvl="0"/>
            <a:r>
              <a:rPr lang="en-US" altLang="zh-TW" noProof="0"/>
              <a:t>Click to edit Master subtitle style</a:t>
            </a:r>
          </a:p>
        </p:txBody>
      </p:sp>
      <p:sp>
        <p:nvSpPr>
          <p:cNvPr id="5" name="Rectangle 4">
            <a:extLst>
              <a:ext uri="{FF2B5EF4-FFF2-40B4-BE49-F238E27FC236}">
                <a16:creationId xmlns:a16="http://schemas.microsoft.com/office/drawing/2014/main" id="{BF3559D9-E8EC-FE5E-F911-3A75B053B1A9}"/>
              </a:ext>
            </a:extLst>
          </p:cNvPr>
          <p:cNvSpPr>
            <a:spLocks noGrp="1" noChangeArrowheads="1"/>
          </p:cNvSpPr>
          <p:nvPr>
            <p:ph type="dt" sz="half" idx="10"/>
          </p:nvPr>
        </p:nvSpPr>
        <p:spPr>
          <a:xfrm>
            <a:off x="742950" y="6248400"/>
            <a:ext cx="2063750" cy="457200"/>
          </a:xfrm>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182A8F7E-95E8-F4C3-C9D4-A7E909C58253}"/>
              </a:ext>
            </a:extLst>
          </p:cNvPr>
          <p:cNvSpPr>
            <a:spLocks noGrp="1" noChangeArrowheads="1"/>
          </p:cNvSpPr>
          <p:nvPr>
            <p:ph type="ftr" sz="quarter" idx="11"/>
          </p:nvPr>
        </p:nvSpPr>
        <p:spPr>
          <a:xfrm>
            <a:off x="3384550" y="6248400"/>
            <a:ext cx="3136900" cy="457200"/>
          </a:xfrm>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EF7C0236-5D92-B7D2-D8BB-41DEDB7834C0}"/>
              </a:ext>
            </a:extLst>
          </p:cNvPr>
          <p:cNvSpPr>
            <a:spLocks noGrp="1" noChangeArrowheads="1"/>
          </p:cNvSpPr>
          <p:nvPr>
            <p:ph type="sldNum" sz="quarter" idx="12"/>
          </p:nvPr>
        </p:nvSpPr>
        <p:spPr>
          <a:xfrm>
            <a:off x="7099300" y="6248400"/>
            <a:ext cx="2063750" cy="457200"/>
          </a:xfrm>
        </p:spPr>
        <p:txBody>
          <a:bodyPr/>
          <a:lstStyle>
            <a:lvl1pPr>
              <a:defRPr/>
            </a:lvl1pPr>
          </a:lstStyle>
          <a:p>
            <a:fld id="{268B90D0-EF92-487D-98BA-FC70A8972EEE}" type="slidenum">
              <a:rPr lang="en-US" altLang="zh-TW"/>
              <a:pPr/>
              <a:t>‹#›</a:t>
            </a:fld>
            <a:endParaRPr lang="en-US" altLang="zh-TW"/>
          </a:p>
        </p:txBody>
      </p:sp>
    </p:spTree>
    <p:extLst>
      <p:ext uri="{BB962C8B-B14F-4D97-AF65-F5344CB8AC3E}">
        <p14:creationId xmlns:p14="http://schemas.microsoft.com/office/powerpoint/2010/main" val="345940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73B3B7-D185-B451-610C-1DE3013DF8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1DC02A53-19FD-8AF6-8657-FE4DA0AB1A05}"/>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4">
            <a:extLst>
              <a:ext uri="{FF2B5EF4-FFF2-40B4-BE49-F238E27FC236}">
                <a16:creationId xmlns:a16="http://schemas.microsoft.com/office/drawing/2014/main" id="{E7FC3B03-277A-7199-89DF-8698DAF5806C}"/>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41DC07BE-EE84-DD38-CAF9-8D93E45DFA0C}"/>
              </a:ext>
            </a:extLst>
          </p:cNvPr>
          <p:cNvSpPr>
            <a:spLocks noGrp="1"/>
          </p:cNvSpPr>
          <p:nvPr>
            <p:ph type="sldNum" sz="quarter" idx="12"/>
          </p:nvPr>
        </p:nvSpPr>
        <p:spPr>
          <a:xfrm>
            <a:off x="5921375" y="6235700"/>
            <a:ext cx="2146300" cy="476250"/>
          </a:xfrm>
        </p:spPr>
        <p:txBody>
          <a:bodyPr/>
          <a:lstStyle>
            <a:lvl1pPr>
              <a:defRPr/>
            </a:lvl1pPr>
          </a:lstStyle>
          <a:p>
            <a:fld id="{A6EF21CA-84D6-4F4A-98BA-2324B0BC03BD}" type="slidenum">
              <a:rPr lang="en-US" altLang="zh-TW"/>
              <a:pPr/>
              <a:t>‹#›</a:t>
            </a:fld>
            <a:endParaRPr lang="en-US" altLang="zh-TW"/>
          </a:p>
        </p:txBody>
      </p:sp>
    </p:spTree>
    <p:extLst>
      <p:ext uri="{BB962C8B-B14F-4D97-AF65-F5344CB8AC3E}">
        <p14:creationId xmlns:p14="http://schemas.microsoft.com/office/powerpoint/2010/main" val="282599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890B45-B0A8-0818-03ED-E6DD7AFB27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799138"/>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排標題 1"/>
          <p:cNvSpPr>
            <a:spLocks noGrp="1"/>
          </p:cNvSpPr>
          <p:nvPr>
            <p:ph type="title" orient="vert"/>
          </p:nvPr>
        </p:nvSpPr>
        <p:spPr>
          <a:xfrm>
            <a:off x="7121525" y="304800"/>
            <a:ext cx="2168525"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14363" y="304800"/>
            <a:ext cx="6354762" cy="57150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B829A03E-9916-04CD-3DE4-1F79FB536CB2}"/>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4">
            <a:extLst>
              <a:ext uri="{FF2B5EF4-FFF2-40B4-BE49-F238E27FC236}">
                <a16:creationId xmlns:a16="http://schemas.microsoft.com/office/drawing/2014/main" id="{89695416-33A2-B051-74E0-7DE8F7AE9541}"/>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CFDB6447-9205-E4CF-0C55-32DE8B31C219}"/>
              </a:ext>
            </a:extLst>
          </p:cNvPr>
          <p:cNvSpPr>
            <a:spLocks noGrp="1"/>
          </p:cNvSpPr>
          <p:nvPr>
            <p:ph type="sldNum" sz="quarter" idx="12"/>
          </p:nvPr>
        </p:nvSpPr>
        <p:spPr>
          <a:xfrm>
            <a:off x="5864225" y="6276975"/>
            <a:ext cx="2146300" cy="476250"/>
          </a:xfrm>
        </p:spPr>
        <p:txBody>
          <a:bodyPr/>
          <a:lstStyle>
            <a:lvl1pPr>
              <a:defRPr/>
            </a:lvl1pPr>
          </a:lstStyle>
          <a:p>
            <a:fld id="{6E176745-CAD8-40D4-A2FF-B742E333D0CE}" type="slidenum">
              <a:rPr lang="en-US" altLang="zh-TW"/>
              <a:pPr/>
              <a:t>‹#›</a:t>
            </a:fld>
            <a:endParaRPr lang="en-US" altLang="zh-TW"/>
          </a:p>
        </p:txBody>
      </p:sp>
    </p:spTree>
    <p:extLst>
      <p:ext uri="{BB962C8B-B14F-4D97-AF65-F5344CB8AC3E}">
        <p14:creationId xmlns:p14="http://schemas.microsoft.com/office/powerpoint/2010/main" val="141932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C8EA9538-1E8F-1145-383E-A1C2240D3D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22300" y="304800"/>
            <a:ext cx="8667750" cy="1216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614363" y="1752600"/>
            <a:ext cx="8667750" cy="2057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4363" y="3962400"/>
            <a:ext cx="8667750" cy="2057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B6C9A9A9-46BA-16B3-CE96-91C1A01611BD}"/>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643C83FF-C7AA-9143-1B4B-81F51E28B593}"/>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3D98F172-315A-989A-435D-8B2902CFF8E4}"/>
              </a:ext>
            </a:extLst>
          </p:cNvPr>
          <p:cNvSpPr>
            <a:spLocks noGrp="1"/>
          </p:cNvSpPr>
          <p:nvPr>
            <p:ph type="sldNum" sz="quarter" idx="12"/>
          </p:nvPr>
        </p:nvSpPr>
        <p:spPr>
          <a:xfrm>
            <a:off x="6072188" y="6254750"/>
            <a:ext cx="2146300" cy="476250"/>
          </a:xfrm>
        </p:spPr>
        <p:txBody>
          <a:bodyPr/>
          <a:lstStyle>
            <a:lvl1pPr>
              <a:defRPr/>
            </a:lvl1pPr>
          </a:lstStyle>
          <a:p>
            <a:fld id="{A47E566A-021A-4D02-8D9D-A45310FB2EBB}" type="slidenum">
              <a:rPr lang="en-US" altLang="zh-TW"/>
              <a:pPr/>
              <a:t>‹#›</a:t>
            </a:fld>
            <a:endParaRPr lang="en-US" altLang="zh-TW"/>
          </a:p>
        </p:txBody>
      </p:sp>
    </p:spTree>
    <p:extLst>
      <p:ext uri="{BB962C8B-B14F-4D97-AF65-F5344CB8AC3E}">
        <p14:creationId xmlns:p14="http://schemas.microsoft.com/office/powerpoint/2010/main" val="2445127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標題及物件在文字之上">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14E3FC0B-1696-487E-4EC7-FDB7748D3C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47088" y="5815013"/>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22300" y="304800"/>
            <a:ext cx="8667750" cy="1216025"/>
          </a:xfrm>
        </p:spPr>
        <p:txBody>
          <a:bodyPr/>
          <a:lstStyle/>
          <a:p>
            <a:r>
              <a:rPr lang="zh-TW" altLang="en-US"/>
              <a:t>按一下以編輯母片標題樣式</a:t>
            </a:r>
          </a:p>
        </p:txBody>
      </p:sp>
      <p:sp>
        <p:nvSpPr>
          <p:cNvPr id="3" name="內容版面配置區 2"/>
          <p:cNvSpPr>
            <a:spLocks noGrp="1"/>
          </p:cNvSpPr>
          <p:nvPr>
            <p:ph sz="half" idx="1"/>
          </p:nvPr>
        </p:nvSpPr>
        <p:spPr>
          <a:xfrm>
            <a:off x="614363" y="1752600"/>
            <a:ext cx="8667750" cy="2057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14363" y="3962400"/>
            <a:ext cx="8667750" cy="2057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BC92E53E-B489-51DE-2DDB-5B868A1137BC}"/>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9FA97040-5575-DAAF-B6F5-A0DF55368B14}"/>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F6EDB394-4A9C-A8DF-D5E4-F6950E865C8D}"/>
              </a:ext>
            </a:extLst>
          </p:cNvPr>
          <p:cNvSpPr>
            <a:spLocks noGrp="1"/>
          </p:cNvSpPr>
          <p:nvPr>
            <p:ph type="sldNum" sz="quarter" idx="12"/>
          </p:nvPr>
        </p:nvSpPr>
        <p:spPr>
          <a:xfrm>
            <a:off x="5902325" y="6254750"/>
            <a:ext cx="2146300" cy="476250"/>
          </a:xfrm>
        </p:spPr>
        <p:txBody>
          <a:bodyPr/>
          <a:lstStyle>
            <a:lvl1pPr>
              <a:defRPr/>
            </a:lvl1pPr>
          </a:lstStyle>
          <a:p>
            <a:fld id="{58C7A8D2-0681-465A-8705-D5BCF23A9B6A}" type="slidenum">
              <a:rPr lang="en-US" altLang="zh-TW"/>
              <a:pPr/>
              <a:t>‹#›</a:t>
            </a:fld>
            <a:endParaRPr lang="en-US" altLang="zh-TW"/>
          </a:p>
        </p:txBody>
      </p:sp>
    </p:spTree>
    <p:extLst>
      <p:ext uri="{BB962C8B-B14F-4D97-AF65-F5344CB8AC3E}">
        <p14:creationId xmlns:p14="http://schemas.microsoft.com/office/powerpoint/2010/main" val="174796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標題，物件及文字">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3D07BD4-068A-1C63-7EE7-ED11627CE2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22300" y="304800"/>
            <a:ext cx="8667750" cy="1216025"/>
          </a:xfrm>
        </p:spPr>
        <p:txBody>
          <a:bodyPr/>
          <a:lstStyle/>
          <a:p>
            <a:r>
              <a:rPr lang="zh-TW" altLang="en-US"/>
              <a:t>按一下以編輯母片標題樣式</a:t>
            </a:r>
          </a:p>
        </p:txBody>
      </p:sp>
      <p:sp>
        <p:nvSpPr>
          <p:cNvPr id="3" name="內容版面配置區 2"/>
          <p:cNvSpPr>
            <a:spLocks noGrp="1"/>
          </p:cNvSpPr>
          <p:nvPr>
            <p:ph sz="half" idx="1"/>
          </p:nvPr>
        </p:nvSpPr>
        <p:spPr>
          <a:xfrm>
            <a:off x="614363" y="1752600"/>
            <a:ext cx="4257675" cy="4267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5024438" y="1752600"/>
            <a:ext cx="4257675" cy="4267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025A4A3E-577B-699E-C648-EAB02FC49F7A}"/>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30F2BFFE-5F5F-2BEA-E39C-36843291634D}"/>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F6E6EDF2-1F31-AC71-F793-26C8E8004CE7}"/>
              </a:ext>
            </a:extLst>
          </p:cNvPr>
          <p:cNvSpPr>
            <a:spLocks noGrp="1"/>
          </p:cNvSpPr>
          <p:nvPr>
            <p:ph type="sldNum" sz="quarter" idx="12"/>
          </p:nvPr>
        </p:nvSpPr>
        <p:spPr>
          <a:xfrm>
            <a:off x="5534025" y="6254750"/>
            <a:ext cx="2146300" cy="476250"/>
          </a:xfrm>
        </p:spPr>
        <p:txBody>
          <a:bodyPr/>
          <a:lstStyle>
            <a:lvl1pPr>
              <a:defRPr/>
            </a:lvl1pPr>
          </a:lstStyle>
          <a:p>
            <a:fld id="{7B6B094E-FB73-42EE-9201-7F4ED0DF1F78}" type="slidenum">
              <a:rPr lang="en-US" altLang="zh-TW"/>
              <a:pPr/>
              <a:t>‹#›</a:t>
            </a:fld>
            <a:endParaRPr lang="en-US" altLang="zh-TW"/>
          </a:p>
        </p:txBody>
      </p:sp>
    </p:spTree>
    <p:extLst>
      <p:ext uri="{BB962C8B-B14F-4D97-AF65-F5344CB8AC3E}">
        <p14:creationId xmlns:p14="http://schemas.microsoft.com/office/powerpoint/2010/main" val="248301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49E1F056-91BC-10B9-EF03-F1933EAC16D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31225" y="5851525"/>
            <a:ext cx="1376363"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622300" y="304800"/>
            <a:ext cx="8667750" cy="1216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614363" y="1752600"/>
            <a:ext cx="4257675" cy="4267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024438" y="1752600"/>
            <a:ext cx="4257675" cy="4267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4D7BC062-49DC-572D-4D63-394D3EB58E52}"/>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1AFDBC80-35A2-3D5A-36D7-13BA16FDE4B4}"/>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B243A9A2-99B5-6064-0DAB-364C7EF93ED4}"/>
              </a:ext>
            </a:extLst>
          </p:cNvPr>
          <p:cNvSpPr>
            <a:spLocks noGrp="1"/>
          </p:cNvSpPr>
          <p:nvPr>
            <p:ph type="sldNum" sz="quarter" idx="12"/>
          </p:nvPr>
        </p:nvSpPr>
        <p:spPr>
          <a:xfrm>
            <a:off x="5761038" y="6245225"/>
            <a:ext cx="2146300" cy="476250"/>
          </a:xfrm>
        </p:spPr>
        <p:txBody>
          <a:bodyPr/>
          <a:lstStyle>
            <a:lvl1pPr>
              <a:defRPr/>
            </a:lvl1pPr>
          </a:lstStyle>
          <a:p>
            <a:fld id="{3B6E65D5-8C91-423F-9028-0333D2CA47DD}" type="slidenum">
              <a:rPr lang="en-US" altLang="zh-TW"/>
              <a:pPr/>
              <a:t>‹#›</a:t>
            </a:fld>
            <a:endParaRPr lang="en-US" altLang="zh-TW"/>
          </a:p>
        </p:txBody>
      </p:sp>
    </p:spTree>
    <p:extLst>
      <p:ext uri="{BB962C8B-B14F-4D97-AF65-F5344CB8AC3E}">
        <p14:creationId xmlns:p14="http://schemas.microsoft.com/office/powerpoint/2010/main" val="415316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04A7A4-43AC-41B8-0933-4C119DA91A6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8213"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C91DD113-2BEC-AD41-F2A6-3BB7F0B8C9B7}"/>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4">
            <a:extLst>
              <a:ext uri="{FF2B5EF4-FFF2-40B4-BE49-F238E27FC236}">
                <a16:creationId xmlns:a16="http://schemas.microsoft.com/office/drawing/2014/main" id="{A4436E24-70FF-077E-D92F-647A6E8EEC68}"/>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B9C34B76-2F36-5081-6FBA-4FBD404B53B5}"/>
              </a:ext>
            </a:extLst>
          </p:cNvPr>
          <p:cNvSpPr>
            <a:spLocks noGrp="1"/>
          </p:cNvSpPr>
          <p:nvPr>
            <p:ph type="sldNum" sz="quarter" idx="12"/>
          </p:nvPr>
        </p:nvSpPr>
        <p:spPr>
          <a:xfrm>
            <a:off x="5675313" y="6245225"/>
            <a:ext cx="2146300" cy="476250"/>
          </a:xfrm>
        </p:spPr>
        <p:txBody>
          <a:bodyPr/>
          <a:lstStyle>
            <a:lvl1pPr>
              <a:defRPr/>
            </a:lvl1pPr>
          </a:lstStyle>
          <a:p>
            <a:fld id="{B61A2454-2F44-4B6F-9E6A-F49BDF20DB3A}" type="slidenum">
              <a:rPr lang="en-US" altLang="zh-TW"/>
              <a:pPr/>
              <a:t>‹#›</a:t>
            </a:fld>
            <a:endParaRPr lang="en-US" altLang="zh-TW"/>
          </a:p>
        </p:txBody>
      </p:sp>
    </p:spTree>
    <p:extLst>
      <p:ext uri="{BB962C8B-B14F-4D97-AF65-F5344CB8AC3E}">
        <p14:creationId xmlns:p14="http://schemas.microsoft.com/office/powerpoint/2010/main" val="345707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CD120D-6BE9-31F2-01E0-C0B1234A3F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782638" y="4406900"/>
            <a:ext cx="84201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072FEDB2-796C-6421-45F2-13CE8327CFD4}"/>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4">
            <a:extLst>
              <a:ext uri="{FF2B5EF4-FFF2-40B4-BE49-F238E27FC236}">
                <a16:creationId xmlns:a16="http://schemas.microsoft.com/office/drawing/2014/main" id="{4B2F25CF-50A5-700C-C665-2F5E223867C4}"/>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1BB28688-18AA-15ED-42B2-75201A8B6A8E}"/>
              </a:ext>
            </a:extLst>
          </p:cNvPr>
          <p:cNvSpPr>
            <a:spLocks noGrp="1"/>
          </p:cNvSpPr>
          <p:nvPr>
            <p:ph type="sldNum" sz="quarter" idx="12"/>
          </p:nvPr>
        </p:nvSpPr>
        <p:spPr>
          <a:xfrm>
            <a:off x="5873750" y="6283325"/>
            <a:ext cx="2146300" cy="476250"/>
          </a:xfrm>
        </p:spPr>
        <p:txBody>
          <a:bodyPr/>
          <a:lstStyle>
            <a:lvl1pPr>
              <a:defRPr/>
            </a:lvl1pPr>
          </a:lstStyle>
          <a:p>
            <a:fld id="{67CF82C4-C38A-460F-A081-BE02D87C2AB5}" type="slidenum">
              <a:rPr lang="en-US" altLang="zh-TW"/>
              <a:pPr/>
              <a:t>‹#›</a:t>
            </a:fld>
            <a:endParaRPr lang="en-US" altLang="zh-TW"/>
          </a:p>
        </p:txBody>
      </p:sp>
    </p:spTree>
    <p:extLst>
      <p:ext uri="{BB962C8B-B14F-4D97-AF65-F5344CB8AC3E}">
        <p14:creationId xmlns:p14="http://schemas.microsoft.com/office/powerpoint/2010/main" val="185120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39321BF4-DFC4-E1D1-56EF-C2B67921A3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14363" y="1752600"/>
            <a:ext cx="425767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024438" y="1752600"/>
            <a:ext cx="425767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a:extLst>
              <a:ext uri="{FF2B5EF4-FFF2-40B4-BE49-F238E27FC236}">
                <a16:creationId xmlns:a16="http://schemas.microsoft.com/office/drawing/2014/main" id="{A03B5586-74E4-9FDF-19A4-3C0EB34BF22C}"/>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9DBEA4F1-3DF9-4136-AD26-339BB65B36E2}"/>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8BC3D917-F218-5AC9-E941-27904AEA4C05}"/>
              </a:ext>
            </a:extLst>
          </p:cNvPr>
          <p:cNvSpPr>
            <a:spLocks noGrp="1"/>
          </p:cNvSpPr>
          <p:nvPr>
            <p:ph type="sldNum" sz="quarter" idx="12"/>
          </p:nvPr>
        </p:nvSpPr>
        <p:spPr>
          <a:xfrm>
            <a:off x="5902325" y="6235700"/>
            <a:ext cx="2146300" cy="476250"/>
          </a:xfrm>
        </p:spPr>
        <p:txBody>
          <a:bodyPr/>
          <a:lstStyle>
            <a:lvl1pPr>
              <a:defRPr/>
            </a:lvl1pPr>
          </a:lstStyle>
          <a:p>
            <a:fld id="{9A23065F-E974-4BE2-8882-65225C8BC9E8}" type="slidenum">
              <a:rPr lang="en-US" altLang="zh-TW"/>
              <a:pPr/>
              <a:t>‹#›</a:t>
            </a:fld>
            <a:endParaRPr lang="en-US" altLang="zh-TW"/>
          </a:p>
        </p:txBody>
      </p:sp>
    </p:spTree>
    <p:extLst>
      <p:ext uri="{BB962C8B-B14F-4D97-AF65-F5344CB8AC3E}">
        <p14:creationId xmlns:p14="http://schemas.microsoft.com/office/powerpoint/2010/main" val="329199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FB1DE45E-2D03-BC95-AB72-07E18EBCA0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495300" y="274638"/>
            <a:ext cx="89154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a:extLst>
              <a:ext uri="{FF2B5EF4-FFF2-40B4-BE49-F238E27FC236}">
                <a16:creationId xmlns:a16="http://schemas.microsoft.com/office/drawing/2014/main" id="{06C43222-7830-0534-7A4B-FA30231D9CAC}"/>
              </a:ext>
            </a:extLst>
          </p:cNvPr>
          <p:cNvSpPr>
            <a:spLocks noGrp="1"/>
          </p:cNvSpPr>
          <p:nvPr>
            <p:ph type="dt" sz="half" idx="10"/>
          </p:nvPr>
        </p:nvSpPr>
        <p:spPr/>
        <p:txBody>
          <a:bodyPr/>
          <a:lstStyle>
            <a:lvl1pPr>
              <a:defRPr/>
            </a:lvl1pPr>
          </a:lstStyle>
          <a:p>
            <a:pPr>
              <a:defRPr/>
            </a:pPr>
            <a:endParaRPr lang="en-US" altLang="zh-TW"/>
          </a:p>
        </p:txBody>
      </p:sp>
      <p:sp>
        <p:nvSpPr>
          <p:cNvPr id="9" name="頁尾版面配置區 7">
            <a:extLst>
              <a:ext uri="{FF2B5EF4-FFF2-40B4-BE49-F238E27FC236}">
                <a16:creationId xmlns:a16="http://schemas.microsoft.com/office/drawing/2014/main" id="{7297E6B3-7130-65B8-E476-9CC6019EFEAC}"/>
              </a:ext>
            </a:extLst>
          </p:cNvPr>
          <p:cNvSpPr>
            <a:spLocks noGrp="1"/>
          </p:cNvSpPr>
          <p:nvPr>
            <p:ph type="ftr" sz="quarter" idx="11"/>
          </p:nvPr>
        </p:nvSpPr>
        <p:spPr/>
        <p:txBody>
          <a:bodyPr/>
          <a:lstStyle>
            <a:lvl1pPr>
              <a:defRPr/>
            </a:lvl1pPr>
          </a:lstStyle>
          <a:p>
            <a:pPr>
              <a:defRPr/>
            </a:pPr>
            <a:endParaRPr lang="en-US" altLang="zh-TW"/>
          </a:p>
        </p:txBody>
      </p:sp>
      <p:sp>
        <p:nvSpPr>
          <p:cNvPr id="10" name="投影片編號版面配置區 8">
            <a:extLst>
              <a:ext uri="{FF2B5EF4-FFF2-40B4-BE49-F238E27FC236}">
                <a16:creationId xmlns:a16="http://schemas.microsoft.com/office/drawing/2014/main" id="{90C42A6F-DF9A-78CA-FE4C-944F87372E11}"/>
              </a:ext>
            </a:extLst>
          </p:cNvPr>
          <p:cNvSpPr>
            <a:spLocks noGrp="1"/>
          </p:cNvSpPr>
          <p:nvPr>
            <p:ph type="sldNum" sz="quarter" idx="12"/>
          </p:nvPr>
        </p:nvSpPr>
        <p:spPr>
          <a:xfrm>
            <a:off x="5976938" y="6235700"/>
            <a:ext cx="2146300" cy="476250"/>
          </a:xfrm>
        </p:spPr>
        <p:txBody>
          <a:bodyPr/>
          <a:lstStyle>
            <a:lvl1pPr>
              <a:defRPr/>
            </a:lvl1pPr>
          </a:lstStyle>
          <a:p>
            <a:fld id="{80663A00-28B8-4088-BC44-C44C130DBC77}" type="slidenum">
              <a:rPr lang="en-US" altLang="zh-TW"/>
              <a:pPr/>
              <a:t>‹#›</a:t>
            </a:fld>
            <a:endParaRPr lang="en-US" altLang="zh-TW"/>
          </a:p>
        </p:txBody>
      </p:sp>
    </p:spTree>
    <p:extLst>
      <p:ext uri="{BB962C8B-B14F-4D97-AF65-F5344CB8AC3E}">
        <p14:creationId xmlns:p14="http://schemas.microsoft.com/office/powerpoint/2010/main" val="199077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22177D8F-8EB0-23A6-98F5-2103118A2B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7753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4" name="日期版面配置區 2">
            <a:extLst>
              <a:ext uri="{FF2B5EF4-FFF2-40B4-BE49-F238E27FC236}">
                <a16:creationId xmlns:a16="http://schemas.microsoft.com/office/drawing/2014/main" id="{35A4FF7B-E0A2-E2D3-D9F7-9D0910310FAE}"/>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3">
            <a:extLst>
              <a:ext uri="{FF2B5EF4-FFF2-40B4-BE49-F238E27FC236}">
                <a16:creationId xmlns:a16="http://schemas.microsoft.com/office/drawing/2014/main" id="{2D0EBB73-2665-1967-2192-71364B28EA32}"/>
              </a:ext>
            </a:extLst>
          </p:cNvPr>
          <p:cNvSpPr>
            <a:spLocks noGrp="1"/>
          </p:cNvSpPr>
          <p:nvPr>
            <p:ph type="ftr" sz="quarter" idx="11"/>
          </p:nvPr>
        </p:nvSpPr>
        <p:spPr/>
        <p:txBody>
          <a:bodyPr/>
          <a:lstStyle>
            <a:lvl1pPr>
              <a:defRPr/>
            </a:lvl1pPr>
          </a:lstStyle>
          <a:p>
            <a:pPr>
              <a:defRPr/>
            </a:pPr>
            <a:endParaRPr lang="en-US" altLang="zh-TW"/>
          </a:p>
        </p:txBody>
      </p:sp>
      <p:sp>
        <p:nvSpPr>
          <p:cNvPr id="6" name="投影片編號版面配置區 4">
            <a:extLst>
              <a:ext uri="{FF2B5EF4-FFF2-40B4-BE49-F238E27FC236}">
                <a16:creationId xmlns:a16="http://schemas.microsoft.com/office/drawing/2014/main" id="{0764E926-E2EE-5E3A-368A-A7C0A27B734C}"/>
              </a:ext>
            </a:extLst>
          </p:cNvPr>
          <p:cNvSpPr>
            <a:spLocks noGrp="1"/>
          </p:cNvSpPr>
          <p:nvPr>
            <p:ph type="sldNum" sz="quarter" idx="12"/>
          </p:nvPr>
        </p:nvSpPr>
        <p:spPr>
          <a:xfrm>
            <a:off x="5957888" y="6254750"/>
            <a:ext cx="2146300" cy="476250"/>
          </a:xfrm>
        </p:spPr>
        <p:txBody>
          <a:bodyPr/>
          <a:lstStyle>
            <a:lvl1pPr>
              <a:defRPr/>
            </a:lvl1pPr>
          </a:lstStyle>
          <a:p>
            <a:fld id="{F549949A-3B65-41A2-9C79-AA53CF943C96}" type="slidenum">
              <a:rPr lang="en-US" altLang="zh-TW"/>
              <a:pPr/>
              <a:t>‹#›</a:t>
            </a:fld>
            <a:endParaRPr lang="en-US" altLang="zh-TW"/>
          </a:p>
        </p:txBody>
      </p:sp>
    </p:spTree>
    <p:extLst>
      <p:ext uri="{BB962C8B-B14F-4D97-AF65-F5344CB8AC3E}">
        <p14:creationId xmlns:p14="http://schemas.microsoft.com/office/powerpoint/2010/main" val="297110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0F40DF23-B47B-ACE9-5F9C-A6C367D7D4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6613"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日期版面配置區 1">
            <a:extLst>
              <a:ext uri="{FF2B5EF4-FFF2-40B4-BE49-F238E27FC236}">
                <a16:creationId xmlns:a16="http://schemas.microsoft.com/office/drawing/2014/main" id="{6D50E394-945A-0DC9-CF0A-B1473CC42F44}"/>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A593893C-46C2-E2A4-E58D-C473C1A39A73}"/>
              </a:ext>
            </a:extLst>
          </p:cNvPr>
          <p:cNvSpPr>
            <a:spLocks noGrp="1"/>
          </p:cNvSpPr>
          <p:nvPr>
            <p:ph type="ftr" sz="quarter" idx="11"/>
          </p:nvPr>
        </p:nvSpPr>
        <p:spPr/>
        <p:txBody>
          <a:bodyPr/>
          <a:lstStyle>
            <a:lvl1pPr>
              <a:defRPr/>
            </a:lvl1pPr>
          </a:lstStyle>
          <a:p>
            <a:pPr>
              <a:defRPr/>
            </a:pPr>
            <a:endParaRPr lang="en-US" altLang="zh-TW"/>
          </a:p>
        </p:txBody>
      </p:sp>
      <p:sp>
        <p:nvSpPr>
          <p:cNvPr id="5" name="投影片編號版面配置區 3">
            <a:extLst>
              <a:ext uri="{FF2B5EF4-FFF2-40B4-BE49-F238E27FC236}">
                <a16:creationId xmlns:a16="http://schemas.microsoft.com/office/drawing/2014/main" id="{361903D0-806D-4C44-80B4-C10E9F27B6C9}"/>
              </a:ext>
            </a:extLst>
          </p:cNvPr>
          <p:cNvSpPr>
            <a:spLocks noGrp="1"/>
          </p:cNvSpPr>
          <p:nvPr>
            <p:ph type="sldNum" sz="quarter" idx="12"/>
          </p:nvPr>
        </p:nvSpPr>
        <p:spPr>
          <a:xfrm>
            <a:off x="5694363" y="6226175"/>
            <a:ext cx="2146300" cy="476250"/>
          </a:xfrm>
        </p:spPr>
        <p:txBody>
          <a:bodyPr/>
          <a:lstStyle>
            <a:lvl1pPr>
              <a:defRPr/>
            </a:lvl1pPr>
          </a:lstStyle>
          <a:p>
            <a:fld id="{57DAC27C-6ECD-46A9-997B-99B8415AF77C}" type="slidenum">
              <a:rPr lang="en-US" altLang="zh-TW"/>
              <a:pPr/>
              <a:t>‹#›</a:t>
            </a:fld>
            <a:endParaRPr lang="en-US" altLang="zh-TW"/>
          </a:p>
        </p:txBody>
      </p:sp>
    </p:spTree>
    <p:extLst>
      <p:ext uri="{BB962C8B-B14F-4D97-AF65-F5344CB8AC3E}">
        <p14:creationId xmlns:p14="http://schemas.microsoft.com/office/powerpoint/2010/main" val="202720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2500CE4E-0CB7-FBEF-7A50-B0CB7B687D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5851525"/>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495300" y="273050"/>
            <a:ext cx="3259138"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日期版面配置區 4">
            <a:extLst>
              <a:ext uri="{FF2B5EF4-FFF2-40B4-BE49-F238E27FC236}">
                <a16:creationId xmlns:a16="http://schemas.microsoft.com/office/drawing/2014/main" id="{7E789235-D97D-86EB-599D-7C226B9D22FC}"/>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CC396C1F-F0A9-AAE1-F8A7-89887DA4A607}"/>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B6101F97-1E82-676C-EE66-E79820A19987}"/>
              </a:ext>
            </a:extLst>
          </p:cNvPr>
          <p:cNvSpPr>
            <a:spLocks noGrp="1"/>
          </p:cNvSpPr>
          <p:nvPr>
            <p:ph type="sldNum" sz="quarter" idx="12"/>
          </p:nvPr>
        </p:nvSpPr>
        <p:spPr>
          <a:xfrm>
            <a:off x="6072188" y="6264275"/>
            <a:ext cx="2146300" cy="476250"/>
          </a:xfrm>
        </p:spPr>
        <p:txBody>
          <a:bodyPr/>
          <a:lstStyle>
            <a:lvl1pPr>
              <a:defRPr/>
            </a:lvl1pPr>
          </a:lstStyle>
          <a:p>
            <a:fld id="{C78CC1E5-6712-4AAA-91FE-8197D1D2EF5D}" type="slidenum">
              <a:rPr lang="en-US" altLang="zh-TW"/>
              <a:pPr/>
              <a:t>‹#›</a:t>
            </a:fld>
            <a:endParaRPr lang="en-US" altLang="zh-TW"/>
          </a:p>
        </p:txBody>
      </p:sp>
    </p:spTree>
    <p:extLst>
      <p:ext uri="{BB962C8B-B14F-4D97-AF65-F5344CB8AC3E}">
        <p14:creationId xmlns:p14="http://schemas.microsoft.com/office/powerpoint/2010/main" val="392650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A14C80D5-E56B-3BE4-2167-5D85159CF0A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39163" y="5842000"/>
            <a:ext cx="1376362" cy="100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1941513" y="4800600"/>
            <a:ext cx="59436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日期版面配置區 4">
            <a:extLst>
              <a:ext uri="{FF2B5EF4-FFF2-40B4-BE49-F238E27FC236}">
                <a16:creationId xmlns:a16="http://schemas.microsoft.com/office/drawing/2014/main" id="{B73DB6E7-C102-0308-24D5-F52381526A3B}"/>
              </a:ext>
            </a:extLst>
          </p:cNvPr>
          <p:cNvSpPr>
            <a:spLocks noGrp="1"/>
          </p:cNvSpPr>
          <p:nvPr>
            <p:ph type="dt" sz="half" idx="10"/>
          </p:nvPr>
        </p:nvSpPr>
        <p:spPr/>
        <p:txBody>
          <a:bodyPr/>
          <a:lstStyle>
            <a:lvl1pPr>
              <a:defRPr/>
            </a:lvl1pPr>
          </a:lstStyle>
          <a:p>
            <a:pPr>
              <a:defRPr/>
            </a:pPr>
            <a:endParaRPr lang="en-US" altLang="zh-TW"/>
          </a:p>
        </p:txBody>
      </p:sp>
      <p:sp>
        <p:nvSpPr>
          <p:cNvPr id="7" name="頁尾版面配置區 5">
            <a:extLst>
              <a:ext uri="{FF2B5EF4-FFF2-40B4-BE49-F238E27FC236}">
                <a16:creationId xmlns:a16="http://schemas.microsoft.com/office/drawing/2014/main" id="{F38AA873-E31D-1270-7B0A-CED1DE55A2E8}"/>
              </a:ext>
            </a:extLst>
          </p:cNvPr>
          <p:cNvSpPr>
            <a:spLocks noGrp="1"/>
          </p:cNvSpPr>
          <p:nvPr>
            <p:ph type="ftr" sz="quarter" idx="11"/>
          </p:nvPr>
        </p:nvSpPr>
        <p:spPr/>
        <p:txBody>
          <a:bodyPr/>
          <a:lstStyle>
            <a:lvl1pPr>
              <a:defRPr/>
            </a:lvl1pPr>
          </a:lstStyle>
          <a:p>
            <a:pPr>
              <a:defRPr/>
            </a:pPr>
            <a:endParaRPr lang="en-US" altLang="zh-TW"/>
          </a:p>
        </p:txBody>
      </p:sp>
      <p:sp>
        <p:nvSpPr>
          <p:cNvPr id="8" name="投影片編號版面配置區 6">
            <a:extLst>
              <a:ext uri="{FF2B5EF4-FFF2-40B4-BE49-F238E27FC236}">
                <a16:creationId xmlns:a16="http://schemas.microsoft.com/office/drawing/2014/main" id="{0823EE1F-1213-4205-4C46-0142E2BCBD3F}"/>
              </a:ext>
            </a:extLst>
          </p:cNvPr>
          <p:cNvSpPr>
            <a:spLocks noGrp="1"/>
          </p:cNvSpPr>
          <p:nvPr>
            <p:ph type="sldNum" sz="quarter" idx="12"/>
          </p:nvPr>
        </p:nvSpPr>
        <p:spPr>
          <a:xfrm>
            <a:off x="6156325" y="6226175"/>
            <a:ext cx="2146300" cy="476250"/>
          </a:xfrm>
        </p:spPr>
        <p:txBody>
          <a:bodyPr/>
          <a:lstStyle>
            <a:lvl1pPr>
              <a:defRPr/>
            </a:lvl1pPr>
          </a:lstStyle>
          <a:p>
            <a:fld id="{8CCB87CE-C4ED-4D59-8C9F-BE5870AAC94F}" type="slidenum">
              <a:rPr lang="en-US" altLang="zh-TW"/>
              <a:pPr/>
              <a:t>‹#›</a:t>
            </a:fld>
            <a:endParaRPr lang="en-US" altLang="zh-TW"/>
          </a:p>
        </p:txBody>
      </p:sp>
    </p:spTree>
    <p:extLst>
      <p:ext uri="{BB962C8B-B14F-4D97-AF65-F5344CB8AC3E}">
        <p14:creationId xmlns:p14="http://schemas.microsoft.com/office/powerpoint/2010/main" val="203509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BFD0E8-B9B5-D014-1BED-E86114B0FAC3}"/>
              </a:ext>
            </a:extLst>
          </p:cNvPr>
          <p:cNvSpPr>
            <a:spLocks noGrp="1" noChangeArrowheads="1"/>
          </p:cNvSpPr>
          <p:nvPr>
            <p:ph type="title"/>
          </p:nvPr>
        </p:nvSpPr>
        <p:spPr bwMode="auto">
          <a:xfrm>
            <a:off x="622300" y="304800"/>
            <a:ext cx="866775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027" name="Rectangle 3">
            <a:extLst>
              <a:ext uri="{FF2B5EF4-FFF2-40B4-BE49-F238E27FC236}">
                <a16:creationId xmlns:a16="http://schemas.microsoft.com/office/drawing/2014/main" id="{8846FC43-87DD-0DBD-FEDA-9848DC8C5BBA}"/>
              </a:ext>
            </a:extLst>
          </p:cNvPr>
          <p:cNvSpPr>
            <a:spLocks noGrp="1" noChangeArrowheads="1"/>
          </p:cNvSpPr>
          <p:nvPr>
            <p:ph type="body" idx="1"/>
          </p:nvPr>
        </p:nvSpPr>
        <p:spPr bwMode="auto">
          <a:xfrm>
            <a:off x="614363" y="1752600"/>
            <a:ext cx="86677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AutoShape 4">
            <a:extLst>
              <a:ext uri="{FF2B5EF4-FFF2-40B4-BE49-F238E27FC236}">
                <a16:creationId xmlns:a16="http://schemas.microsoft.com/office/drawing/2014/main" id="{AD54C43D-2B83-3948-DFAA-EFB65526D56A}"/>
              </a:ext>
            </a:extLst>
          </p:cNvPr>
          <p:cNvSpPr>
            <a:spLocks noChangeArrowheads="1"/>
          </p:cNvSpPr>
          <p:nvPr/>
        </p:nvSpPr>
        <p:spPr bwMode="auto">
          <a:xfrm>
            <a:off x="660400" y="1566863"/>
            <a:ext cx="8621713"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TW" altLang="en-US"/>
          </a:p>
        </p:txBody>
      </p:sp>
      <p:sp>
        <p:nvSpPr>
          <p:cNvPr id="1029" name="Line 5">
            <a:extLst>
              <a:ext uri="{FF2B5EF4-FFF2-40B4-BE49-F238E27FC236}">
                <a16:creationId xmlns:a16="http://schemas.microsoft.com/office/drawing/2014/main" id="{83424824-3007-8BAD-84B6-E304315C2D5C}"/>
              </a:ext>
            </a:extLst>
          </p:cNvPr>
          <p:cNvSpPr>
            <a:spLocks noChangeShapeType="1"/>
          </p:cNvSpPr>
          <p:nvPr/>
        </p:nvSpPr>
        <p:spPr bwMode="auto">
          <a:xfrm flipV="1">
            <a:off x="660400" y="6172200"/>
            <a:ext cx="85852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89446" name="Rectangle 6">
            <a:extLst>
              <a:ext uri="{FF2B5EF4-FFF2-40B4-BE49-F238E27FC236}">
                <a16:creationId xmlns:a16="http://schemas.microsoft.com/office/drawing/2014/main" id="{420ABB5D-7B48-947B-4E43-D085FDE43FE6}"/>
              </a:ext>
            </a:extLst>
          </p:cNvPr>
          <p:cNvSpPr>
            <a:spLocks noGrp="1" noChangeArrowheads="1"/>
          </p:cNvSpPr>
          <p:nvPr>
            <p:ph type="dt" sz="half" idx="2"/>
          </p:nvPr>
        </p:nvSpPr>
        <p:spPr bwMode="auto">
          <a:xfrm>
            <a:off x="660400" y="6245225"/>
            <a:ext cx="21463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a:ea typeface="新細明體" pitchFamily="18" charset="-120"/>
              </a:defRPr>
            </a:lvl1pPr>
          </a:lstStyle>
          <a:p>
            <a:pPr>
              <a:defRPr/>
            </a:pPr>
            <a:endParaRPr lang="en-US" altLang="zh-TW"/>
          </a:p>
        </p:txBody>
      </p:sp>
      <p:sp>
        <p:nvSpPr>
          <p:cNvPr id="189447" name="Rectangle 7">
            <a:extLst>
              <a:ext uri="{FF2B5EF4-FFF2-40B4-BE49-F238E27FC236}">
                <a16:creationId xmlns:a16="http://schemas.microsoft.com/office/drawing/2014/main" id="{F520151A-4080-8238-5870-78E7BC0A7C84}"/>
              </a:ext>
            </a:extLst>
          </p:cNvPr>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200">
                <a:ea typeface="新細明體" pitchFamily="18" charset="-120"/>
              </a:defRPr>
            </a:lvl1pPr>
          </a:lstStyle>
          <a:p>
            <a:pPr>
              <a:defRPr/>
            </a:pPr>
            <a:endParaRPr lang="en-US" altLang="zh-TW"/>
          </a:p>
        </p:txBody>
      </p:sp>
      <p:sp>
        <p:nvSpPr>
          <p:cNvPr id="189448" name="Rectangle 8">
            <a:extLst>
              <a:ext uri="{FF2B5EF4-FFF2-40B4-BE49-F238E27FC236}">
                <a16:creationId xmlns:a16="http://schemas.microsoft.com/office/drawing/2014/main" id="{B0508BE9-9961-BB05-85AB-255E46B55CAB}"/>
              </a:ext>
            </a:extLst>
          </p:cNvPr>
          <p:cNvSpPr>
            <a:spLocks noGrp="1" noChangeArrowheads="1"/>
          </p:cNvSpPr>
          <p:nvPr>
            <p:ph type="sldNum" sz="quarter" idx="4"/>
          </p:nvPr>
        </p:nvSpPr>
        <p:spPr bwMode="auto">
          <a:xfrm>
            <a:off x="7099300" y="6245225"/>
            <a:ext cx="21463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a:lvl1pPr>
          </a:lstStyle>
          <a:p>
            <a:fld id="{B3A0213F-691B-4A10-ABDF-F95D2F8031DB}"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 id="2147484142" r:id="rId13"/>
    <p:sldLayoutId id="2147484143" r:id="rId14"/>
    <p:sldLayoutId id="2147484144" r:id="rId15"/>
  </p:sldLayoutIdLst>
  <p:hf hdr="0" ftr="0" dt="0"/>
  <p:txStyles>
    <p:title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38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38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3800">
          <a:solidFill>
            <a:schemeClr val="tx2"/>
          </a:solidFill>
          <a:latin typeface="Verdana" pitchFamily="34" charset="0"/>
          <a:ea typeface="新細明體" pitchFamily="18" charset="-120"/>
        </a:defRPr>
      </a:lvl5pPr>
      <a:lvl6pPr marL="457200" algn="l" rtl="0" fontAlgn="base">
        <a:spcBef>
          <a:spcPct val="0"/>
        </a:spcBef>
        <a:spcAft>
          <a:spcPct val="0"/>
        </a:spcAft>
        <a:defRPr kumimoji="1" sz="3800">
          <a:solidFill>
            <a:schemeClr val="tx2"/>
          </a:solidFill>
          <a:latin typeface="Verdana" pitchFamily="34" charset="0"/>
          <a:ea typeface="新細明體" pitchFamily="18" charset="-120"/>
        </a:defRPr>
      </a:lvl6pPr>
      <a:lvl7pPr marL="914400" algn="l" rtl="0" fontAlgn="base">
        <a:spcBef>
          <a:spcPct val="0"/>
        </a:spcBef>
        <a:spcAft>
          <a:spcPct val="0"/>
        </a:spcAft>
        <a:defRPr kumimoji="1" sz="3800">
          <a:solidFill>
            <a:schemeClr val="tx2"/>
          </a:solidFill>
          <a:latin typeface="Verdana" pitchFamily="34" charset="0"/>
          <a:ea typeface="新細明體" pitchFamily="18" charset="-120"/>
        </a:defRPr>
      </a:lvl7pPr>
      <a:lvl8pPr marL="1371600" algn="l" rtl="0" fontAlgn="base">
        <a:spcBef>
          <a:spcPct val="0"/>
        </a:spcBef>
        <a:spcAft>
          <a:spcPct val="0"/>
        </a:spcAft>
        <a:defRPr kumimoji="1" sz="3800">
          <a:solidFill>
            <a:schemeClr val="tx2"/>
          </a:solidFill>
          <a:latin typeface="Verdana" pitchFamily="34" charset="0"/>
          <a:ea typeface="新細明體" pitchFamily="18" charset="-120"/>
        </a:defRPr>
      </a:lvl8pPr>
      <a:lvl9pPr marL="1828800" algn="l" rtl="0" fontAlgn="base">
        <a:spcBef>
          <a:spcPct val="0"/>
        </a:spcBef>
        <a:spcAft>
          <a:spcPct val="0"/>
        </a:spcAft>
        <a:defRPr kumimoji="1" sz="3800">
          <a:solidFill>
            <a:schemeClr val="tx2"/>
          </a:solidFill>
          <a:latin typeface="Verdana" pitchFamily="34" charset="0"/>
          <a:ea typeface="新細明體" pitchFamily="18" charset="-12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39E8A49D-A035-E4D2-AF00-6A6F51F1F06F}"/>
              </a:ext>
            </a:extLst>
          </p:cNvPr>
          <p:cNvSpPr txBox="1"/>
          <p:nvPr/>
        </p:nvSpPr>
        <p:spPr>
          <a:xfrm>
            <a:off x="523748" y="1135582"/>
            <a:ext cx="8986011" cy="954107"/>
          </a:xfrm>
          <a:prstGeom prst="rect">
            <a:avLst/>
          </a:prstGeom>
          <a:noFill/>
        </p:spPr>
        <p:txBody>
          <a:bodyPr wrap="square">
            <a:spAutoFit/>
          </a:bodyPr>
          <a:lstStyle/>
          <a:p>
            <a:pPr algn="ctr"/>
            <a:r>
              <a:rPr lang="en-US" altLang="zh-TW" sz="2800" dirty="0"/>
              <a:t>Deep Reinforcement Learning for Active High Frequency Trading</a:t>
            </a:r>
            <a:endParaRPr lang="zh-TW" altLang="en-US" sz="2800" b="1" dirty="0"/>
          </a:p>
        </p:txBody>
      </p:sp>
      <p:sp>
        <p:nvSpPr>
          <p:cNvPr id="9" name="文字方塊 8">
            <a:extLst>
              <a:ext uri="{FF2B5EF4-FFF2-40B4-BE49-F238E27FC236}">
                <a16:creationId xmlns:a16="http://schemas.microsoft.com/office/drawing/2014/main" id="{C34EDCAD-CC7F-24C2-F23E-2011366B6C5E}"/>
              </a:ext>
            </a:extLst>
          </p:cNvPr>
          <p:cNvSpPr txBox="1"/>
          <p:nvPr/>
        </p:nvSpPr>
        <p:spPr>
          <a:xfrm>
            <a:off x="2094698" y="3208415"/>
            <a:ext cx="5716604" cy="2566087"/>
          </a:xfrm>
          <a:prstGeom prst="rect">
            <a:avLst/>
          </a:prstGeom>
          <a:noFill/>
        </p:spPr>
        <p:txBody>
          <a:bodyPr wrap="square">
            <a:spAutoFit/>
          </a:bodyPr>
          <a:lstStyle/>
          <a:p>
            <a:pPr algn="ctr">
              <a:defRPr/>
            </a:pPr>
            <a:r>
              <a:rPr kumimoji="0" lang="en-US" altLang="zh-TW" sz="2400" b="1" i="0" u="none" strike="noStrike" kern="1200" cap="none" spc="0" normalizeH="0" baseline="0" noProof="0" dirty="0">
                <a:ln>
                  <a:noFill/>
                </a:ln>
                <a:solidFill>
                  <a:srgbClr val="6F2F9F"/>
                </a:solidFill>
                <a:effectLst/>
                <a:uLnTx/>
                <a:uFillTx/>
                <a:latin typeface="Arial"/>
                <a:ea typeface="新細明體" panose="02020500000000000000" pitchFamily="18" charset="-120"/>
                <a:cs typeface="Arial"/>
              </a:rPr>
              <a:t>Master Student: J</a:t>
            </a:r>
            <a:r>
              <a:rPr kumimoji="0" lang="en-US" altLang="zh-TW" sz="2400" b="1" dirty="0" err="1">
                <a:solidFill>
                  <a:srgbClr val="6F2F9F"/>
                </a:solidFill>
                <a:latin typeface="Arial"/>
                <a:cs typeface="Arial"/>
              </a:rPr>
              <a:t>eng</a:t>
            </a:r>
            <a:r>
              <a:rPr kumimoji="0" lang="en-US" altLang="zh-TW" sz="2400" b="1" dirty="0">
                <a:solidFill>
                  <a:srgbClr val="6F2F9F"/>
                </a:solidFill>
                <a:latin typeface="Arial"/>
                <a:cs typeface="Arial"/>
              </a:rPr>
              <a:t>-Cheng Chang</a:t>
            </a:r>
            <a:endParaRPr lang="zh-TW" altLang="en-US" sz="2400" b="1" dirty="0">
              <a:solidFill>
                <a:srgbClr val="7030A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srgbClr val="6F2F9F"/>
                </a:solidFill>
                <a:effectLst/>
                <a:uLnTx/>
                <a:uFillTx/>
                <a:latin typeface="Arial"/>
                <a:ea typeface="+mn-ea"/>
                <a:cs typeface="Arial"/>
              </a:rPr>
              <a:t>Advisor: Dr. Katherine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Shu-Min</a:t>
            </a:r>
            <a:r>
              <a:rPr kumimoji="0" lang="en-US" altLang="zh-TW" sz="2400" b="1" i="0" u="none" strike="noStrike" kern="1200" cap="none" spc="-95" normalizeH="0" baseline="0" noProof="0" dirty="0">
                <a:ln>
                  <a:noFill/>
                </a:ln>
                <a:solidFill>
                  <a:srgbClr val="6F2F9F"/>
                </a:solidFill>
                <a:effectLst/>
                <a:uLnTx/>
                <a:uFillTx/>
                <a:latin typeface="Arial"/>
                <a:ea typeface="+mn-ea"/>
                <a:cs typeface="Arial"/>
              </a:rPr>
              <a:t> </a:t>
            </a:r>
            <a:r>
              <a:rPr kumimoji="0" lang="en-US" altLang="zh-TW" sz="2400" b="1" i="0" u="none" strike="noStrike" kern="1200" cap="none" spc="0" normalizeH="0" baseline="0" noProof="0" dirty="0">
                <a:ln>
                  <a:noFill/>
                </a:ln>
                <a:solidFill>
                  <a:srgbClr val="6F2F9F"/>
                </a:solidFill>
                <a:effectLst/>
                <a:uLnTx/>
                <a:uFillTx/>
                <a:latin typeface="Arial"/>
                <a:ea typeface="+mn-ea"/>
                <a:cs typeface="Arial"/>
              </a:rPr>
              <a:t>Li</a:t>
            </a:r>
            <a:endParaRPr kumimoji="0" lang="en-US" altLang="zh-TW" sz="24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ctr" defTabSz="914400" rtl="0" eaLnBrk="1" fontAlgn="auto" latinLnBrk="0" hangingPunct="1">
              <a:lnSpc>
                <a:spcPct val="100000"/>
              </a:lnSpc>
              <a:spcBef>
                <a:spcPts val="575"/>
              </a:spcBef>
              <a:spcAft>
                <a:spcPts val="0"/>
              </a:spcAft>
              <a:buClrTx/>
              <a:buSzTx/>
              <a:buFontTx/>
              <a:buNone/>
              <a:tabLst/>
              <a:defRPr/>
            </a:pP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EDA&amp;T</a:t>
            </a:r>
            <a:r>
              <a:rPr kumimoji="0" lang="en-US" altLang="zh-TW" sz="2400" b="1" i="0" u="none" strike="noStrike" kern="1200" cap="none" spc="-70" normalizeH="0" baseline="0" noProof="0" dirty="0">
                <a:ln>
                  <a:noFill/>
                </a:ln>
                <a:solidFill>
                  <a:srgbClr val="6F2F9F"/>
                </a:solidFill>
                <a:effectLst/>
                <a:uLnTx/>
                <a:uFillTx/>
                <a:latin typeface="Arial"/>
                <a:ea typeface="+mn-ea"/>
                <a:cs typeface="Arial"/>
              </a:rPr>
              <a:t>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Lab.</a:t>
            </a:r>
            <a:endParaRPr kumimoji="0" lang="en-US" altLang="zh-TW" sz="2400" b="0" i="0" u="none" strike="noStrike" kern="1200" cap="none" spc="0" normalizeH="0" baseline="0" noProof="0" dirty="0">
              <a:ln>
                <a:noFill/>
              </a:ln>
              <a:solidFill>
                <a:prstClr val="black"/>
              </a:solidFill>
              <a:effectLst/>
              <a:uLnTx/>
              <a:uFillTx/>
              <a:latin typeface="Arial"/>
              <a:ea typeface="+mn-ea"/>
              <a:cs typeface="Arial"/>
            </a:endParaRPr>
          </a:p>
          <a:p>
            <a:pPr marL="12065" marR="5080" lvl="0" indent="0" algn="ctr" defTabSz="914400" rtl="0" eaLnBrk="1" fontAlgn="auto" latinLnBrk="0" hangingPunct="1">
              <a:lnSpc>
                <a:spcPct val="12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srgbClr val="6F2F9F"/>
                </a:solidFill>
                <a:effectLst/>
                <a:uLnTx/>
                <a:uFillTx/>
                <a:latin typeface="Arial"/>
                <a:ea typeface="+mn-ea"/>
                <a:cs typeface="Arial"/>
              </a:rPr>
              <a:t>Dept. of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Computer Science </a:t>
            </a:r>
            <a:r>
              <a:rPr kumimoji="0" lang="en-US" altLang="zh-TW" sz="2400" b="1" i="0" u="none" strike="noStrike" kern="1200" cap="none" spc="0" normalizeH="0" baseline="0" noProof="0" dirty="0">
                <a:ln>
                  <a:noFill/>
                </a:ln>
                <a:solidFill>
                  <a:srgbClr val="6F2F9F"/>
                </a:solidFill>
                <a:effectLst/>
                <a:uLnTx/>
                <a:uFillTx/>
                <a:latin typeface="Arial"/>
                <a:ea typeface="+mn-ea"/>
                <a:cs typeface="Arial"/>
              </a:rPr>
              <a:t>and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Engineering  National Sun </a:t>
            </a:r>
            <a:r>
              <a:rPr kumimoji="0" lang="en-US" altLang="zh-TW" sz="2400" b="1" i="0" u="none" strike="noStrike" kern="1200" cap="none" spc="-5" normalizeH="0" baseline="0" noProof="0" dirty="0" err="1">
                <a:ln>
                  <a:noFill/>
                </a:ln>
                <a:solidFill>
                  <a:srgbClr val="6F2F9F"/>
                </a:solidFill>
                <a:effectLst/>
                <a:uLnTx/>
                <a:uFillTx/>
                <a:latin typeface="Arial"/>
                <a:ea typeface="+mn-ea"/>
                <a:cs typeface="Arial"/>
              </a:rPr>
              <a:t>Yat</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-Sen University,  Kaohsiung,</a:t>
            </a:r>
            <a:r>
              <a:rPr kumimoji="0" lang="en-US" altLang="zh-TW" sz="2400" b="1" i="0" u="none" strike="noStrike" kern="1200" cap="none" spc="-50" normalizeH="0" baseline="0" noProof="0" dirty="0">
                <a:ln>
                  <a:noFill/>
                </a:ln>
                <a:solidFill>
                  <a:srgbClr val="6F2F9F"/>
                </a:solidFill>
                <a:effectLst/>
                <a:uLnTx/>
                <a:uFillTx/>
                <a:latin typeface="Arial"/>
                <a:ea typeface="+mn-ea"/>
                <a:cs typeface="Arial"/>
              </a:rPr>
              <a:t> </a:t>
            </a:r>
            <a:r>
              <a:rPr kumimoji="0" lang="en-US" altLang="zh-TW" sz="2400" b="1" i="0" u="none" strike="noStrike" kern="1200" cap="none" spc="-5" normalizeH="0" baseline="0" noProof="0" dirty="0">
                <a:ln>
                  <a:noFill/>
                </a:ln>
                <a:solidFill>
                  <a:srgbClr val="6F2F9F"/>
                </a:solidFill>
                <a:effectLst/>
                <a:uLnTx/>
                <a:uFillTx/>
                <a:latin typeface="Arial"/>
                <a:ea typeface="+mn-ea"/>
                <a:cs typeface="Arial"/>
              </a:rPr>
              <a:t>TAIWAN</a:t>
            </a:r>
            <a:endParaRPr kumimoji="0" lang="en-US" altLang="zh-TW" sz="2400" b="0" i="0" u="none" strike="noStrike" kern="1200" cap="none" spc="0" normalizeH="0" baseline="0" noProof="0" dirty="0">
              <a:ln>
                <a:noFill/>
              </a:ln>
              <a:solidFill>
                <a:prstClr val="black"/>
              </a:solidFill>
              <a:effectLst/>
              <a:uLnTx/>
              <a:uFillTx/>
              <a:latin typeface="Arial"/>
              <a:ea typeface="+mn-ea"/>
              <a:cs typeface="Arial"/>
            </a:endParaRPr>
          </a:p>
        </p:txBody>
      </p:sp>
      <p:sp>
        <p:nvSpPr>
          <p:cNvPr id="3" name="投影片編號版面配置區 2">
            <a:extLst>
              <a:ext uri="{FF2B5EF4-FFF2-40B4-BE49-F238E27FC236}">
                <a16:creationId xmlns:a16="http://schemas.microsoft.com/office/drawing/2014/main" id="{E3BEE97B-0936-3BE1-F79E-53E9B6ABC610}"/>
              </a:ext>
            </a:extLst>
          </p:cNvPr>
          <p:cNvSpPr>
            <a:spLocks noGrp="1"/>
          </p:cNvSpPr>
          <p:nvPr>
            <p:ph type="sldNum" sz="quarter" idx="12"/>
          </p:nvPr>
        </p:nvSpPr>
        <p:spPr/>
        <p:txBody>
          <a:bodyPr/>
          <a:lstStyle/>
          <a:p>
            <a:fld id="{268B90D0-EF92-487D-98BA-FC70A8972EEE}" type="slidenum">
              <a:rPr lang="en-US" altLang="zh-TW" smtClean="0"/>
              <a:pPr/>
              <a:t>1</a:t>
            </a:fld>
            <a:endParaRPr lang="en-US" alt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B053-BEC9-9C08-A331-6DF5F3E19E8B}"/>
              </a:ext>
            </a:extLst>
          </p:cNvPr>
          <p:cNvSpPr>
            <a:spLocks noGrp="1"/>
          </p:cNvSpPr>
          <p:nvPr>
            <p:ph type="title"/>
          </p:nvPr>
        </p:nvSpPr>
        <p:spPr/>
        <p:txBody>
          <a:bodyPr/>
          <a:lstStyle/>
          <a:p>
            <a:r>
              <a:rPr lang="en-US" dirty="0"/>
              <a:t>Methods – Models (2/5)</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1CED39-E8FD-26CF-8376-20FC70EC3B70}"/>
                  </a:ext>
                </a:extLst>
              </p:cNvPr>
              <p:cNvSpPr>
                <a:spLocks noGrp="1"/>
              </p:cNvSpPr>
              <p:nvPr>
                <p:ph idx="1"/>
              </p:nvPr>
            </p:nvSpPr>
            <p:spPr/>
            <p:txBody>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203</m:t>
                            </m:r>
                          </m:sub>
                        </m:sSub>
                      </m:sub>
                    </m:sSub>
                  </m:oMath>
                </a14:m>
                <a:r>
                  <a:rPr lang="en-TW" sz="2400" dirty="0"/>
                  <a:t>: </a:t>
                </a:r>
                <a:r>
                  <a:rPr lang="en-US" sz="2400" dirty="0"/>
                  <a:t>The state of the agent at time </a:t>
                </a:r>
                <a:r>
                  <a:rPr lang="el-GR" sz="2400" dirty="0"/>
                  <a:t>τ </a:t>
                </a:r>
                <a:r>
                  <a:rPr lang="en-US" sz="2400" dirty="0"/>
                  <a:t>is defined as per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202</m:t>
                            </m:r>
                          </m:sub>
                        </m:sSub>
                      </m:sub>
                    </m:sSub>
                  </m:oMath>
                </a14:m>
                <a:r>
                  <a:rPr lang="en-US" sz="2400" dirty="0"/>
                  <a:t>, with the addition of the current </a:t>
                </a:r>
                <a:r>
                  <a:rPr lang="en-US" sz="2400" dirty="0">
                    <a:solidFill>
                      <a:schemeClr val="accent6">
                        <a:lumMod val="75000"/>
                      </a:schemeClr>
                    </a:solidFill>
                  </a:rPr>
                  <a:t>bid-ask spread</a:t>
                </a:r>
                <a:r>
                  <a:rPr lang="en-US" sz="2400" dirty="0"/>
                  <a:t>. This allows the agent to evaluate the trading costs before opening/closing a position. These impact the profitability of the potential trade, and hence the ability to estimate the potential net return of a trade.</a:t>
                </a:r>
                <a:endParaRPr lang="en-TW" sz="2400" dirty="0"/>
              </a:p>
              <a:p>
                <a:endParaRPr lang="en-TW" sz="2400" dirty="0"/>
              </a:p>
            </p:txBody>
          </p:sp>
        </mc:Choice>
        <mc:Fallback xmlns="">
          <p:sp>
            <p:nvSpPr>
              <p:cNvPr id="3" name="Content Placeholder 2">
                <a:extLst>
                  <a:ext uri="{FF2B5EF4-FFF2-40B4-BE49-F238E27FC236}">
                    <a16:creationId xmlns:a16="http://schemas.microsoft.com/office/drawing/2014/main" id="{4B1CED39-E8FD-26CF-8376-20FC70EC3B70}"/>
                  </a:ext>
                </a:extLst>
              </p:cNvPr>
              <p:cNvSpPr>
                <a:spLocks noGrp="1" noRot="1" noChangeAspect="1" noMove="1" noResize="1" noEditPoints="1" noAdjustHandles="1" noChangeArrowheads="1" noChangeShapeType="1" noTextEdit="1"/>
              </p:cNvSpPr>
              <p:nvPr>
                <p:ph idx="1"/>
              </p:nvPr>
            </p:nvSpPr>
            <p:spPr>
              <a:blipFill>
                <a:blip r:embed="rId2"/>
                <a:stretch>
                  <a:fillRect l="-1023" t="-1780" r="-1754"/>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32DF28DD-05B8-5780-9CA7-8727EBA09418}"/>
              </a:ext>
            </a:extLst>
          </p:cNvPr>
          <p:cNvSpPr>
            <a:spLocks noGrp="1"/>
          </p:cNvSpPr>
          <p:nvPr>
            <p:ph type="sldNum" sz="quarter" idx="12"/>
          </p:nvPr>
        </p:nvSpPr>
        <p:spPr/>
        <p:txBody>
          <a:bodyPr/>
          <a:lstStyle/>
          <a:p>
            <a:fld id="{B61A2454-2F44-4B6F-9E6A-F49BDF20DB3A}" type="slidenum">
              <a:rPr lang="en-US" altLang="zh-TW" smtClean="0"/>
              <a:pPr/>
              <a:t>10</a:t>
            </a:fld>
            <a:endParaRPr lang="en-US" altLang="zh-TW"/>
          </a:p>
        </p:txBody>
      </p:sp>
    </p:spTree>
    <p:extLst>
      <p:ext uri="{BB962C8B-B14F-4D97-AF65-F5344CB8AC3E}">
        <p14:creationId xmlns:p14="http://schemas.microsoft.com/office/powerpoint/2010/main" val="219712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3E47-328A-B104-582A-9F56467CB122}"/>
              </a:ext>
            </a:extLst>
          </p:cNvPr>
          <p:cNvSpPr>
            <a:spLocks noGrp="1"/>
          </p:cNvSpPr>
          <p:nvPr>
            <p:ph type="title"/>
          </p:nvPr>
        </p:nvSpPr>
        <p:spPr/>
        <p:txBody>
          <a:bodyPr/>
          <a:lstStyle/>
          <a:p>
            <a:r>
              <a:rPr lang="en-US" dirty="0"/>
              <a:t>Methods – Models (3/5)</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1B20AB-1478-5EDA-7BAC-EB4EC33B972F}"/>
                  </a:ext>
                </a:extLst>
              </p:cNvPr>
              <p:cNvSpPr>
                <a:spLocks noGrp="1"/>
              </p:cNvSpPr>
              <p:nvPr>
                <p:ph idx="1"/>
              </p:nvPr>
            </p:nvSpPr>
            <p:spPr/>
            <p:txBody>
              <a:bodyPr/>
              <a:lstStyle/>
              <a:p>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e>
                        </m:d>
                      </m:e>
                      <m:sub>
                        <m: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3</m:t>
                        </m:r>
                      </m:sup>
                    </m:sSubSup>
                    <m:r>
                      <a:rPr lang="en-US" sz="2400" b="0" i="1" smtClean="0">
                        <a:latin typeface="Cambria Math" panose="02040503050406030204" pitchFamily="18" charset="0"/>
                      </a:rPr>
                      <m:t>= </m:t>
                    </m:r>
                    <m:r>
                      <m:rPr>
                        <m:lit/>
                      </m:rPr>
                      <a:rPr lang="en-US" sz="2400" b="0" i="1" smtClean="0">
                        <a:latin typeface="Cambria Math" panose="02040503050406030204" pitchFamily="18" charset="0"/>
                      </a:rPr>
                      <m:t>{</m:t>
                    </m:r>
                    <m:r>
                      <a:rPr lang="en-US" sz="2400" b="0" i="1" smtClean="0">
                        <a:latin typeface="Cambria Math" panose="02040503050406030204" pitchFamily="18" charset="0"/>
                      </a:rPr>
                      <m:t>𝑠𝑒𝑙𝑙</m:t>
                    </m:r>
                    <m:r>
                      <a:rPr lang="en-US" sz="2400" b="0" i="1" smtClean="0">
                        <a:latin typeface="Cambria Math" panose="02040503050406030204" pitchFamily="18" charset="0"/>
                      </a:rPr>
                      <m:t>, </m:t>
                    </m:r>
                    <m:r>
                      <a:rPr lang="en-US" sz="2400" b="0" i="1" smtClean="0">
                        <a:latin typeface="Cambria Math" panose="02040503050406030204" pitchFamily="18" charset="0"/>
                      </a:rPr>
                      <m:t>𝑠𝑡𝑎𝑦</m:t>
                    </m:r>
                    <m:r>
                      <a:rPr lang="en-US" sz="2400" b="0" i="1" smtClean="0">
                        <a:latin typeface="Cambria Math" panose="02040503050406030204" pitchFamily="18" charset="0"/>
                      </a:rPr>
                      <m:t>, </m:t>
                    </m:r>
                    <m:r>
                      <a:rPr lang="en-US" sz="2400" b="0" i="1" smtClean="0">
                        <a:latin typeface="Cambria Math" panose="02040503050406030204" pitchFamily="18" charset="0"/>
                      </a:rPr>
                      <m:t>𝑏𝑢𝑦</m:t>
                    </m:r>
                    <m:r>
                      <a:rPr lang="en-US" sz="2400" b="0" i="1" smtClean="0">
                        <a:latin typeface="Cambria Math" panose="02040503050406030204" pitchFamily="18" charset="0"/>
                      </a:rPr>
                      <m:t>, </m:t>
                    </m:r>
                    <m:r>
                      <a:rPr lang="en-US" sz="2400" b="0" i="1" smtClean="0">
                        <a:latin typeface="Cambria Math" panose="02040503050406030204" pitchFamily="18" charset="0"/>
                      </a:rPr>
                      <m:t>𝑑𝑎𝑖𝑙𝑦</m:t>
                    </m:r>
                    <m:r>
                      <m:rPr>
                        <m:lit/>
                      </m:rPr>
                      <a:rPr lang="en-US" sz="2400" b="0" i="1" smtClean="0">
                        <a:latin typeface="Cambria Math" panose="02040503050406030204" pitchFamily="18" charset="0"/>
                      </a:rPr>
                      <m:t>_</m:t>
                    </m:r>
                    <m:r>
                      <a:rPr lang="en-US" sz="2400" b="0" i="1" smtClean="0">
                        <a:latin typeface="Cambria Math" panose="02040503050406030204" pitchFamily="18" charset="0"/>
                      </a:rPr>
                      <m:t>𝑠𝑡𝑜𝑝</m:t>
                    </m:r>
                    <m:r>
                      <m:rPr>
                        <m:lit/>
                      </m:rPr>
                      <a:rPr lang="en-US" sz="2400" b="0" i="1" smtClean="0">
                        <a:latin typeface="Cambria Math" panose="02040503050406030204" pitchFamily="18" charset="0"/>
                      </a:rPr>
                      <m:t>_</m:t>
                    </m:r>
                    <m:r>
                      <a:rPr lang="en-US" sz="2400" b="0" i="1" smtClean="0">
                        <a:latin typeface="Cambria Math" panose="02040503050406030204" pitchFamily="18" charset="0"/>
                      </a:rPr>
                      <m:t>𝑙𝑜𝑠𝑠</m:t>
                    </m:r>
                    <m:r>
                      <m:rPr>
                        <m:lit/>
                      </m:rPr>
                      <a:rPr lang="en-US" sz="2400" b="0" i="1" smtClean="0">
                        <a:latin typeface="Cambria Math" panose="02040503050406030204" pitchFamily="18" charset="0"/>
                      </a:rPr>
                      <m:t>}</m:t>
                    </m:r>
                  </m:oMath>
                </a14:m>
                <a:endParaRPr lang="en-TW" sz="2400" dirty="0"/>
              </a:p>
              <a:p>
                <a14:m>
                  <m:oMath xmlns:m="http://schemas.openxmlformats.org/officeDocument/2006/math">
                    <m:r>
                      <a:rPr lang="en-TW" sz="2400" i="1" smtClean="0">
                        <a:latin typeface="Cambria Math" panose="02040503050406030204" pitchFamily="18" charset="0"/>
                        <a:ea typeface="Cambria Math" panose="02040503050406030204" pitchFamily="18" charset="0"/>
                      </a:rPr>
                      <m:t>𝒫</m:t>
                    </m:r>
                    <m:r>
                      <a:rPr lang="en-US" sz="2400" b="0" i="1" smtClean="0">
                        <a:latin typeface="Cambria Math" panose="02040503050406030204" pitchFamily="18" charset="0"/>
                        <a:ea typeface="Cambria Math" panose="02040503050406030204" pitchFamily="18" charset="0"/>
                      </a:rPr>
                      <m:t>= </m:t>
                    </m:r>
                    <m:r>
                      <m:rPr>
                        <m:lit/>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lit/>
                          </m:rPr>
                          <a:rPr lang="en-US" sz="2400" b="0" i="1" smtClean="0">
                            <a:latin typeface="Cambria Math" panose="02040503050406030204" pitchFamily="18" charset="0"/>
                            <a:ea typeface="Cambria Math" panose="02040503050406030204" pitchFamily="18" charset="0"/>
                          </a:rPr>
                          <m:t>𝔭</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m:rPr>
                            <m:lit/>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sub>
                    </m:sSub>
                    <m:r>
                      <a:rPr lang="en-US" sz="2400" b="0" i="1" smtClean="0">
                        <a:latin typeface="Cambria Math" panose="02040503050406030204" pitchFamily="18" charset="0"/>
                        <a:ea typeface="Cambria Math" panose="02040503050406030204" pitchFamily="18" charset="0"/>
                      </a:rPr>
                      <m:t>=</m:t>
                    </m:r>
                    <m:r>
                      <m:rPr>
                        <m:lit/>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𝑛𝑒𝑢𝑡𝑟𝑎𝑙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𝑙𝑜𝑛𝑔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𝑠h𝑜𝑟𝑡</m:t>
                    </m:r>
                    <m:r>
                      <m:rPr>
                        <m:lit/>
                      </m:rPr>
                      <a:rPr lang="en-US" sz="2400" b="0" i="1" smtClean="0">
                        <a:latin typeface="Cambria Math" panose="02040503050406030204" pitchFamily="18" charset="0"/>
                        <a:ea typeface="Cambria Math" panose="02040503050406030204" pitchFamily="18" charset="0"/>
                      </a:rPr>
                      <m:t>}</m:t>
                    </m:r>
                  </m:oMath>
                </a14:m>
                <a:endParaRPr lang="en-TW" sz="2400" b="0" dirty="0">
                  <a:ea typeface="Cambria Math" panose="02040503050406030204" pitchFamily="18" charset="0"/>
                </a:endParaRPr>
              </a:p>
              <a:p>
                <a14:m>
                  <m:oMath xmlns:m="http://schemas.openxmlformats.org/officeDocument/2006/math">
                    <m:r>
                      <m:rPr>
                        <m:lit/>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lit/>
                          </m:rPr>
                          <a:rPr lang="en-US" sz="2400" b="0" i="1" smtClean="0">
                            <a:latin typeface="Cambria Math" panose="02040503050406030204" pitchFamily="18" charset="0"/>
                            <a:ea typeface="Cambria Math" panose="02040503050406030204" pitchFamily="18" charset="0"/>
                          </a:rPr>
                          <m:t>𝔭</m:t>
                        </m:r>
                      </m:e>
                      <m:sub>
                        <m:r>
                          <a:rPr lang="en-US" sz="2400" b="0" i="1" smtClean="0">
                            <a:latin typeface="Cambria Math" panose="02040503050406030204" pitchFamily="18" charset="0"/>
                            <a:ea typeface="Cambria Math" panose="02040503050406030204" pitchFamily="18" charset="0"/>
                          </a:rPr>
                          <m:t>𝑁</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0</m:t>
                        </m:r>
                      </m:sub>
                    </m:sSub>
                    <m:r>
                      <m:rPr>
                        <m:lit/>
                      </m:rPr>
                      <a:rPr lang="en-US" sz="2400" b="0" i="1" smtClean="0">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The agent decides to sell (i.e.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0</m:t>
                        </m:r>
                      </m:sub>
                    </m:sSub>
                  </m:oMath>
                </a14:m>
                <a:r>
                  <a:rPr lang="en-US" sz="2400" dirty="0">
                    <a:ea typeface="Cambria Math" panose="02040503050406030204" pitchFamily="18" charset="0"/>
                  </a:rPr>
                  <a:t>), even if it does not currently own the stock (i.e.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𝑁</m:t>
                    </m:r>
                  </m:oMath>
                </a14:m>
                <a:r>
                  <a:rPr lang="en-US" sz="2400" dirty="0">
                    <a:ea typeface="Cambria Math" panose="02040503050406030204" pitchFamily="18" charset="0"/>
                  </a:rPr>
                  <a:t>). As such, it decides to </a:t>
                </a:r>
                <a:r>
                  <a:rPr lang="en-US" sz="2400" dirty="0">
                    <a:solidFill>
                      <a:schemeClr val="accent6">
                        <a:lumMod val="75000"/>
                      </a:schemeClr>
                    </a:solidFill>
                    <a:ea typeface="Cambria Math" panose="02040503050406030204" pitchFamily="18" charset="0"/>
                  </a:rPr>
                  <a:t>enter a short position</a:t>
                </a:r>
                <a:r>
                  <a:rPr lang="en-US" sz="2400" dirty="0">
                    <a:ea typeface="Cambria Math" panose="02040503050406030204" pitchFamily="18" charset="0"/>
                  </a:rPr>
                  <a:t> </a:t>
                </a:r>
                <a14:m>
                  <m:oMath xmlns:m="http://schemas.openxmlformats.org/officeDocument/2006/math">
                    <m:r>
                      <m:rPr>
                        <m:lit/>
                      </m:rPr>
                      <a:rPr lang="en-US" sz="2400" i="1">
                        <a:latin typeface="Cambria Math" panose="02040503050406030204" pitchFamily="18" charset="0"/>
                        <a:ea typeface="Cambria Math" panose="02040503050406030204" pitchFamily="18" charset="0"/>
                      </a:rPr>
                      <m:t>𝔭</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oMath>
                </a14:m>
                <a:r>
                  <a:rPr lang="en-US" sz="2400" dirty="0">
                    <a:ea typeface="Cambria Math" panose="02040503050406030204" pitchFamily="18" charset="0"/>
                  </a:rPr>
                  <a:t> for one unit of the underlying stock. </a:t>
                </a:r>
              </a:p>
              <a:p>
                <a14:m>
                  <m:oMath xmlns:m="http://schemas.openxmlformats.org/officeDocument/2006/math">
                    <m:r>
                      <m:rPr>
                        <m:lit/>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m:rPr>
                            <m:lit/>
                          </m:rPr>
                          <a:rPr lang="en-US" sz="2400" b="0" i="1" smtClean="0">
                            <a:latin typeface="Cambria Math" panose="02040503050406030204" pitchFamily="18" charset="0"/>
                            <a:ea typeface="Cambria Math" panose="02040503050406030204" pitchFamily="18" charset="0"/>
                          </a:rPr>
                          <m:t>𝔭</m:t>
                        </m:r>
                      </m:e>
                      <m:sub>
                        <m:r>
                          <a:rPr lang="en-US" sz="2400" b="0" i="1" smtClean="0">
                            <a:latin typeface="Cambria Math" panose="02040503050406030204" pitchFamily="18" charset="0"/>
                            <a:ea typeface="Cambria Math" panose="02040503050406030204" pitchFamily="18" charset="0"/>
                          </a:rPr>
                          <m:t>𝑁</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2</m:t>
                        </m:r>
                      </m:sub>
                    </m:sSub>
                    <m:r>
                      <m:rPr>
                        <m:lit/>
                      </m:rPr>
                      <a:rPr lang="en-US" sz="2400" b="0" i="1" smtClean="0">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The agent decides to buy (i.e.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2</m:t>
                        </m:r>
                      </m:sub>
                    </m:sSub>
                  </m:oMath>
                </a14:m>
                <a:r>
                  <a:rPr lang="en-US" sz="2400" dirty="0">
                    <a:ea typeface="Cambria Math" panose="02040503050406030204" pitchFamily="18" charset="0"/>
                  </a:rPr>
                  <a:t>), while not owning the stock at present (i.e. </a:t>
                </a:r>
                <a14:m>
                  <m:oMath xmlns:m="http://schemas.openxmlformats.org/officeDocument/2006/math">
                    <m:r>
                      <a:rPr lang="en-US" sz="2400" i="1" dirty="0">
                        <a:latin typeface="Cambria Math" panose="02040503050406030204" pitchFamily="18" charset="0"/>
                        <a:ea typeface="Cambria Math" panose="02040503050406030204" pitchFamily="18" charset="0"/>
                      </a:rPr>
                      <m:t>𝑁</m:t>
                    </m:r>
                  </m:oMath>
                </a14:m>
                <a:r>
                  <a:rPr lang="en-US" sz="2400" dirty="0">
                    <a:ea typeface="Cambria Math" panose="02040503050406030204" pitchFamily="18" charset="0"/>
                  </a:rPr>
                  <a:t>). As such, it decides to </a:t>
                </a:r>
                <a:r>
                  <a:rPr lang="en-US" sz="2400" dirty="0">
                    <a:solidFill>
                      <a:schemeClr val="accent6">
                        <a:lumMod val="75000"/>
                      </a:schemeClr>
                    </a:solidFill>
                    <a:ea typeface="Cambria Math" panose="02040503050406030204" pitchFamily="18" charset="0"/>
                  </a:rPr>
                  <a:t>enter a long position</a:t>
                </a:r>
                <a:r>
                  <a:rPr lang="en-US" sz="2400" dirty="0">
                    <a:ea typeface="Cambria Math" panose="02040503050406030204" pitchFamily="18" charset="0"/>
                  </a:rPr>
                  <a:t> </a:t>
                </a:r>
                <a14:m>
                  <m:oMath xmlns:m="http://schemas.openxmlformats.org/officeDocument/2006/math">
                    <m:r>
                      <m:rPr>
                        <m:lit/>
                      </m:rPr>
                      <a:rPr lang="en-US" sz="2400" i="1">
                        <a:latin typeface="Cambria Math" panose="02040503050406030204" pitchFamily="18" charset="0"/>
                        <a:ea typeface="Cambria Math" panose="02040503050406030204" pitchFamily="18" charset="0"/>
                      </a:rPr>
                      <m:t>𝔭</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𝑁</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oMath>
                </a14:m>
                <a:r>
                  <a:rPr lang="en-US" sz="2400" dirty="0">
                    <a:ea typeface="Cambria Math" panose="02040503050406030204" pitchFamily="18" charset="0"/>
                  </a:rPr>
                  <a:t> for one unit of the underlying stock. </a:t>
                </a:r>
              </a:p>
              <a:p>
                <a:endParaRPr lang="en-TW" sz="2400" dirty="0"/>
              </a:p>
            </p:txBody>
          </p:sp>
        </mc:Choice>
        <mc:Fallback xmlns="">
          <p:sp>
            <p:nvSpPr>
              <p:cNvPr id="3" name="Content Placeholder 2">
                <a:extLst>
                  <a:ext uri="{FF2B5EF4-FFF2-40B4-BE49-F238E27FC236}">
                    <a16:creationId xmlns:a16="http://schemas.microsoft.com/office/drawing/2014/main" id="{B11B20AB-1478-5EDA-7BAC-EB4EC33B972F}"/>
                  </a:ext>
                </a:extLst>
              </p:cNvPr>
              <p:cNvSpPr>
                <a:spLocks noGrp="1" noRot="1" noChangeAspect="1" noMove="1" noResize="1" noEditPoints="1" noAdjustHandles="1" noChangeArrowheads="1" noChangeShapeType="1" noTextEdit="1"/>
              </p:cNvSpPr>
              <p:nvPr>
                <p:ph idx="1"/>
              </p:nvPr>
            </p:nvSpPr>
            <p:spPr>
              <a:blipFill>
                <a:blip r:embed="rId2"/>
                <a:stretch>
                  <a:fillRect l="-1023" t="-593" r="-1462"/>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93383483-D975-3309-72B5-67E55AA9A629}"/>
              </a:ext>
            </a:extLst>
          </p:cNvPr>
          <p:cNvSpPr>
            <a:spLocks noGrp="1"/>
          </p:cNvSpPr>
          <p:nvPr>
            <p:ph type="sldNum" sz="quarter" idx="12"/>
          </p:nvPr>
        </p:nvSpPr>
        <p:spPr/>
        <p:txBody>
          <a:bodyPr/>
          <a:lstStyle/>
          <a:p>
            <a:fld id="{B61A2454-2F44-4B6F-9E6A-F49BDF20DB3A}" type="slidenum">
              <a:rPr lang="en-US" altLang="zh-TW" smtClean="0"/>
              <a:pPr/>
              <a:t>11</a:t>
            </a:fld>
            <a:endParaRPr lang="en-US" altLang="zh-TW"/>
          </a:p>
        </p:txBody>
      </p:sp>
    </p:spTree>
    <p:extLst>
      <p:ext uri="{BB962C8B-B14F-4D97-AF65-F5344CB8AC3E}">
        <p14:creationId xmlns:p14="http://schemas.microsoft.com/office/powerpoint/2010/main" val="137923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680D-5289-B968-ABE9-851C37BEE71D}"/>
              </a:ext>
            </a:extLst>
          </p:cNvPr>
          <p:cNvSpPr>
            <a:spLocks noGrp="1"/>
          </p:cNvSpPr>
          <p:nvPr>
            <p:ph type="title"/>
          </p:nvPr>
        </p:nvSpPr>
        <p:spPr/>
        <p:txBody>
          <a:bodyPr/>
          <a:lstStyle/>
          <a:p>
            <a:r>
              <a:rPr lang="en-US" dirty="0"/>
              <a:t>Methods – Models (4/5)</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46EBE6-1C08-FEAB-E152-C2822B267C70}"/>
                  </a:ext>
                </a:extLst>
              </p:cNvPr>
              <p:cNvSpPr>
                <a:spLocks noGrp="1"/>
              </p:cNvSpPr>
              <p:nvPr>
                <p:ph idx="1"/>
              </p:nvPr>
            </p:nvSpPr>
            <p:spPr/>
            <p:txBody>
              <a:bodyPr/>
              <a:lstStyle/>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1</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Independently on its state, if the agent decides to sit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1</m:t>
                        </m:r>
                      </m:sub>
                    </m:sSub>
                  </m:oMath>
                </a14:m>
                <a:r>
                  <a:rPr lang="en-US" sz="2000" dirty="0">
                    <a:ea typeface="Cambria Math" panose="02040503050406030204" pitchFamily="18" charset="0"/>
                  </a:rPr>
                  <a:t>, it will not perform any action.</a:t>
                </a:r>
              </a:p>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lit/>
                          </m:rPr>
                          <a:rPr lang="en-US" sz="2000" b="0" i="1" smtClean="0">
                            <a:latin typeface="Cambria Math" panose="02040503050406030204" pitchFamily="18" charset="0"/>
                            <a:ea typeface="Cambria Math" panose="02040503050406030204" pitchFamily="18" charset="0"/>
                          </a:rPr>
                          <m:t>𝔭</m:t>
                        </m:r>
                      </m:e>
                      <m:sub>
                        <m:r>
                          <a:rPr lang="en-US" sz="2000" b="0" i="1" smtClean="0">
                            <a:latin typeface="Cambria Math" panose="02040503050406030204" pitchFamily="18" charset="0"/>
                            <a:ea typeface="Cambria Math" panose="02040503050406030204" pitchFamily="18" charset="0"/>
                          </a:rPr>
                          <m:t>𝑆</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0</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decides to sell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0</m:t>
                        </m:r>
                      </m:sub>
                    </m:sSub>
                  </m:oMath>
                </a14:m>
                <a:r>
                  <a:rPr lang="en-US" sz="2000" dirty="0">
                    <a:ea typeface="Cambria Math" panose="02040503050406030204" pitchFamily="18" charset="0"/>
                  </a:rPr>
                  <a:t>), even if it has already a short position open (i.e. </a:t>
                </a:r>
                <a14:m>
                  <m:oMath xmlns:m="http://schemas.openxmlformats.org/officeDocument/2006/math">
                    <m:r>
                      <a:rPr lang="en-US" sz="2000" b="0" i="1" smtClean="0">
                        <a:latin typeface="Cambria Math" panose="02040503050406030204" pitchFamily="18" charset="0"/>
                        <a:ea typeface="Cambria Math" panose="02040503050406030204" pitchFamily="18" charset="0"/>
                      </a:rPr>
                      <m:t>𝑆</m:t>
                    </m:r>
                  </m:oMath>
                </a14:m>
                <a:r>
                  <a:rPr lang="en-US" sz="2000" dirty="0">
                    <a:ea typeface="Cambria Math" panose="02040503050406030204" pitchFamily="18" charset="0"/>
                  </a:rPr>
                  <a:t>). The position is kept open and no additional position is taken on (</a:t>
                </a:r>
                <a:r>
                  <a:rPr lang="en-US" sz="2000" dirty="0">
                    <a:solidFill>
                      <a:schemeClr val="accent6">
                        <a:lumMod val="75000"/>
                      </a:schemeClr>
                    </a:solidFill>
                    <a:ea typeface="Cambria Math" panose="02040503050406030204" pitchFamily="18" charset="0"/>
                  </a:rPr>
                  <a:t>no change</a:t>
                </a:r>
                <a:r>
                  <a:rPr lang="en-US" sz="2000" dirty="0">
                    <a:ea typeface="Cambria Math" panose="02040503050406030204" pitchFamily="18" charset="0"/>
                  </a:rPr>
                  <a:t>). </a:t>
                </a:r>
              </a:p>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lit/>
                          </m:rPr>
                          <a:rPr lang="en-US" sz="2000" b="0" i="1" smtClean="0">
                            <a:latin typeface="Cambria Math" panose="02040503050406030204" pitchFamily="18" charset="0"/>
                            <a:ea typeface="Cambria Math" panose="02040503050406030204" pitchFamily="18" charset="0"/>
                          </a:rPr>
                          <m:t>𝔭</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2</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decides to buy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2</m:t>
                        </m:r>
                      </m:sub>
                    </m:sSub>
                  </m:oMath>
                </a14:m>
                <a:r>
                  <a:rPr lang="en-US" sz="2000" dirty="0">
                    <a:ea typeface="Cambria Math" panose="02040503050406030204" pitchFamily="18" charset="0"/>
                  </a:rPr>
                  <a:t>), even if it has already a long position open (i.e. </a:t>
                </a:r>
                <a14:m>
                  <m:oMath xmlns:m="http://schemas.openxmlformats.org/officeDocument/2006/math">
                    <m:r>
                      <a:rPr lang="en-US" sz="2000" b="0" i="1" smtClean="0">
                        <a:latin typeface="Cambria Math" panose="02040503050406030204" pitchFamily="18" charset="0"/>
                        <a:ea typeface="Cambria Math" panose="02040503050406030204" pitchFamily="18" charset="0"/>
                      </a:rPr>
                      <m:t>𝐿</m:t>
                    </m:r>
                  </m:oMath>
                </a14:m>
                <a:r>
                  <a:rPr lang="en-US" sz="2000" dirty="0">
                    <a:ea typeface="Cambria Math" panose="02040503050406030204" pitchFamily="18" charset="0"/>
                  </a:rPr>
                  <a:t>). The position is kept open and no additional position is taken on (</a:t>
                </a:r>
                <a:r>
                  <a:rPr lang="en-US" sz="2000" dirty="0">
                    <a:solidFill>
                      <a:schemeClr val="accent6">
                        <a:lumMod val="75000"/>
                      </a:schemeClr>
                    </a:solidFill>
                    <a:ea typeface="Cambria Math" panose="02040503050406030204" pitchFamily="18" charset="0"/>
                  </a:rPr>
                  <a:t>no change</a:t>
                </a:r>
                <a:r>
                  <a:rPr lang="en-US" sz="2000" dirty="0">
                    <a:ea typeface="Cambria Math" panose="02040503050406030204" pitchFamily="18" charset="0"/>
                  </a:rPr>
                  <a:t>).</a:t>
                </a:r>
              </a:p>
              <a:p>
                <a:endParaRPr lang="en-TW" sz="2000" dirty="0"/>
              </a:p>
            </p:txBody>
          </p:sp>
        </mc:Choice>
        <mc:Fallback xmlns="">
          <p:sp>
            <p:nvSpPr>
              <p:cNvPr id="3" name="Content Placeholder 2">
                <a:extLst>
                  <a:ext uri="{FF2B5EF4-FFF2-40B4-BE49-F238E27FC236}">
                    <a16:creationId xmlns:a16="http://schemas.microsoft.com/office/drawing/2014/main" id="{1A46EBE6-1C08-FEAB-E152-C2822B267C70}"/>
                  </a:ext>
                </a:extLst>
              </p:cNvPr>
              <p:cNvSpPr>
                <a:spLocks noGrp="1" noRot="1" noChangeAspect="1" noMove="1" noResize="1" noEditPoints="1" noAdjustHandles="1" noChangeArrowheads="1" noChangeShapeType="1" noTextEdit="1"/>
              </p:cNvSpPr>
              <p:nvPr>
                <p:ph idx="1"/>
              </p:nvPr>
            </p:nvSpPr>
            <p:spPr>
              <a:blipFill>
                <a:blip r:embed="rId2"/>
                <a:stretch>
                  <a:fillRect l="-585" t="-890"/>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7B3F5187-6636-5C9F-330D-6BA87597A32F}"/>
              </a:ext>
            </a:extLst>
          </p:cNvPr>
          <p:cNvSpPr>
            <a:spLocks noGrp="1"/>
          </p:cNvSpPr>
          <p:nvPr>
            <p:ph type="sldNum" sz="quarter" idx="12"/>
          </p:nvPr>
        </p:nvSpPr>
        <p:spPr/>
        <p:txBody>
          <a:bodyPr/>
          <a:lstStyle/>
          <a:p>
            <a:fld id="{B61A2454-2F44-4B6F-9E6A-F49BDF20DB3A}" type="slidenum">
              <a:rPr lang="en-US" altLang="zh-TW" smtClean="0"/>
              <a:pPr/>
              <a:t>12</a:t>
            </a:fld>
            <a:endParaRPr lang="en-US" altLang="zh-TW"/>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655BF7-7C77-A014-FF4A-94FDFEDA37E2}"/>
                  </a:ext>
                </a:extLst>
              </p:cNvPr>
              <p:cNvSpPr txBox="1"/>
              <p:nvPr/>
            </p:nvSpPr>
            <p:spPr>
              <a:xfrm>
                <a:off x="2473106" y="4662735"/>
                <a:ext cx="4966138" cy="675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e>
                          </m:d>
                        </m:e>
                        <m:sub>
                          <m: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3</m:t>
                          </m:r>
                        </m:sup>
                      </m:sSubSup>
                      <m:r>
                        <a:rPr lang="en-US" sz="1800" b="0" i="1" smtClean="0">
                          <a:latin typeface="Cambria Math" panose="02040503050406030204" pitchFamily="18" charset="0"/>
                        </a:rPr>
                        <m:t>= </m:t>
                      </m:r>
                      <m:r>
                        <m:rPr>
                          <m:lit/>
                        </m:rPr>
                        <a:rPr lang="en-US" sz="1800" b="0" i="1" smtClean="0">
                          <a:latin typeface="Cambria Math" panose="02040503050406030204" pitchFamily="18" charset="0"/>
                        </a:rPr>
                        <m:t>{</m:t>
                      </m:r>
                      <m:r>
                        <a:rPr lang="en-US" sz="1800" b="0" i="1" smtClean="0">
                          <a:latin typeface="Cambria Math" panose="02040503050406030204" pitchFamily="18" charset="0"/>
                        </a:rPr>
                        <m:t>𝑠𝑒𝑙𝑙</m:t>
                      </m:r>
                      <m:r>
                        <a:rPr lang="en-US" sz="1800" b="0" i="1" smtClean="0">
                          <a:latin typeface="Cambria Math" panose="02040503050406030204" pitchFamily="18" charset="0"/>
                        </a:rPr>
                        <m:t>, </m:t>
                      </m:r>
                      <m:r>
                        <a:rPr lang="en-US" sz="1800" b="0" i="1" smtClean="0">
                          <a:latin typeface="Cambria Math" panose="02040503050406030204" pitchFamily="18" charset="0"/>
                        </a:rPr>
                        <m:t>𝑠𝑡𝑎𝑦</m:t>
                      </m:r>
                      <m:r>
                        <a:rPr lang="en-US" sz="1800" b="0" i="1" smtClean="0">
                          <a:latin typeface="Cambria Math" panose="02040503050406030204" pitchFamily="18" charset="0"/>
                        </a:rPr>
                        <m:t>, </m:t>
                      </m:r>
                      <m:r>
                        <a:rPr lang="en-US" sz="1800" b="0" i="1" smtClean="0">
                          <a:latin typeface="Cambria Math" panose="02040503050406030204" pitchFamily="18" charset="0"/>
                        </a:rPr>
                        <m:t>𝑏𝑢𝑦</m:t>
                      </m:r>
                      <m:r>
                        <a:rPr lang="en-US" sz="1800" b="0" i="1" smtClean="0">
                          <a:latin typeface="Cambria Math" panose="02040503050406030204" pitchFamily="18" charset="0"/>
                        </a:rPr>
                        <m:t>, </m:t>
                      </m:r>
                      <m:r>
                        <a:rPr lang="en-US" sz="1800" b="0" i="1" smtClean="0">
                          <a:latin typeface="Cambria Math" panose="02040503050406030204" pitchFamily="18" charset="0"/>
                        </a:rPr>
                        <m:t>𝑑𝑎𝑖𝑙𝑦</m:t>
                      </m:r>
                      <m:r>
                        <m:rPr>
                          <m:lit/>
                        </m:rPr>
                        <a:rPr lang="en-US" sz="1800" b="0" i="1" smtClean="0">
                          <a:latin typeface="Cambria Math" panose="02040503050406030204" pitchFamily="18" charset="0"/>
                        </a:rPr>
                        <m:t>_</m:t>
                      </m:r>
                      <m:r>
                        <a:rPr lang="en-US" sz="1800" b="0" i="1" smtClean="0">
                          <a:latin typeface="Cambria Math" panose="02040503050406030204" pitchFamily="18" charset="0"/>
                        </a:rPr>
                        <m:t>𝑠𝑡𝑜𝑝</m:t>
                      </m:r>
                      <m:r>
                        <m:rPr>
                          <m:lit/>
                        </m:rPr>
                        <a:rPr lang="en-US" sz="1800" b="0" i="1" smtClean="0">
                          <a:latin typeface="Cambria Math" panose="02040503050406030204" pitchFamily="18" charset="0"/>
                        </a:rPr>
                        <m:t>_</m:t>
                      </m:r>
                      <m:r>
                        <a:rPr lang="en-US" sz="1800" b="0" i="1" smtClean="0">
                          <a:latin typeface="Cambria Math" panose="02040503050406030204" pitchFamily="18" charset="0"/>
                        </a:rPr>
                        <m:t>𝑙𝑜𝑠𝑠</m:t>
                      </m:r>
                      <m:r>
                        <m:rPr>
                          <m:lit/>
                        </m:rPr>
                        <a:rPr lang="en-US" sz="1800" b="0" i="1" smtClean="0">
                          <a:latin typeface="Cambria Math" panose="02040503050406030204" pitchFamily="18" charset="0"/>
                        </a:rPr>
                        <m:t>}</m:t>
                      </m:r>
                    </m:oMath>
                  </m:oMathPara>
                </a14:m>
                <a:endParaRPr lang="en-TW" sz="1800" dirty="0"/>
              </a:p>
              <a:p>
                <a:pPr/>
                <a14:m>
                  <m:oMathPara xmlns:m="http://schemas.openxmlformats.org/officeDocument/2006/math">
                    <m:oMathParaPr>
                      <m:jc m:val="centerGroup"/>
                    </m:oMathParaPr>
                    <m:oMath xmlns:m="http://schemas.openxmlformats.org/officeDocument/2006/math">
                      <m:r>
                        <a:rPr lang="en-TW" sz="1800" i="1" smtClean="0">
                          <a:latin typeface="Cambria Math" panose="02040503050406030204" pitchFamily="18" charset="0"/>
                          <a:ea typeface="Cambria Math" panose="02040503050406030204" pitchFamily="18" charset="0"/>
                        </a:rPr>
                        <m:t>𝒫</m:t>
                      </m:r>
                      <m:r>
                        <a:rPr lang="en-US" sz="1800" b="0" i="1" smtClean="0">
                          <a:latin typeface="Cambria Math" panose="02040503050406030204" pitchFamily="18" charset="0"/>
                          <a:ea typeface="Cambria Math" panose="02040503050406030204" pitchFamily="18" charset="0"/>
                        </a:rPr>
                        <m:t>= </m:t>
                      </m:r>
                      <m:r>
                        <m:rPr>
                          <m:lit/>
                        </m:rP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m:rPr>
                              <m:lit/>
                            </m:rPr>
                            <a:rPr lang="en-US" sz="1800" b="0" i="1" smtClean="0">
                              <a:latin typeface="Cambria Math" panose="02040503050406030204" pitchFamily="18" charset="0"/>
                              <a:ea typeface="Cambria Math" panose="02040503050406030204" pitchFamily="18" charset="0"/>
                            </a:rPr>
                            <m:t>𝔭</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m:rPr>
                              <m:lit/>
                            </m:rPr>
                            <a:rPr lang="en-US" sz="1800" b="0" i="1" smtClean="0">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𝑆</m:t>
                          </m:r>
                        </m:sub>
                      </m:sSub>
                      <m:r>
                        <a:rPr lang="en-US" sz="1800" b="0" i="1" smtClean="0">
                          <a:latin typeface="Cambria Math" panose="02040503050406030204" pitchFamily="18" charset="0"/>
                          <a:ea typeface="Cambria Math" panose="02040503050406030204" pitchFamily="18" charset="0"/>
                        </a:rPr>
                        <m:t>=</m:t>
                      </m:r>
                      <m:r>
                        <m:rPr>
                          <m:lit/>
                        </m:rP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𝑛𝑒𝑢𝑡𝑟𝑎𝑙</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𝑙𝑜𝑛𝑔</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𝑠h𝑜𝑟𝑡</m:t>
                      </m:r>
                      <m:r>
                        <m:rPr>
                          <m:lit/>
                        </m:rPr>
                        <a:rPr lang="en-US" sz="1800" b="0" i="1" smtClean="0">
                          <a:latin typeface="Cambria Math" panose="02040503050406030204" pitchFamily="18" charset="0"/>
                          <a:ea typeface="Cambria Math" panose="02040503050406030204" pitchFamily="18" charset="0"/>
                        </a:rPr>
                        <m:t>}</m:t>
                      </m:r>
                    </m:oMath>
                  </m:oMathPara>
                </a14:m>
                <a:endParaRPr lang="en-TW" sz="18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A9655BF7-7C77-A014-FF4A-94FDFEDA37E2}"/>
                  </a:ext>
                </a:extLst>
              </p:cNvPr>
              <p:cNvSpPr txBox="1">
                <a:spLocks noRot="1" noChangeAspect="1" noMove="1" noResize="1" noEditPoints="1" noAdjustHandles="1" noChangeArrowheads="1" noChangeShapeType="1" noTextEdit="1"/>
              </p:cNvSpPr>
              <p:nvPr/>
            </p:nvSpPr>
            <p:spPr>
              <a:xfrm>
                <a:off x="2473106" y="4662735"/>
                <a:ext cx="4966138" cy="675121"/>
              </a:xfrm>
              <a:prstGeom prst="rect">
                <a:avLst/>
              </a:prstGeom>
              <a:blipFill>
                <a:blip r:embed="rId3"/>
                <a:stretch>
                  <a:fillRect b="-5556"/>
                </a:stretch>
              </a:blipFill>
            </p:spPr>
            <p:txBody>
              <a:bodyPr/>
              <a:lstStyle/>
              <a:p>
                <a:r>
                  <a:rPr lang="en-TW">
                    <a:noFill/>
                  </a:rPr>
                  <a:t> </a:t>
                </a:r>
              </a:p>
            </p:txBody>
          </p:sp>
        </mc:Fallback>
      </mc:AlternateContent>
    </p:spTree>
    <p:extLst>
      <p:ext uri="{BB962C8B-B14F-4D97-AF65-F5344CB8AC3E}">
        <p14:creationId xmlns:p14="http://schemas.microsoft.com/office/powerpoint/2010/main" val="260345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3853-EFCD-F397-4E49-D9FD053DF6CF}"/>
              </a:ext>
            </a:extLst>
          </p:cNvPr>
          <p:cNvSpPr>
            <a:spLocks noGrp="1"/>
          </p:cNvSpPr>
          <p:nvPr>
            <p:ph type="title"/>
          </p:nvPr>
        </p:nvSpPr>
        <p:spPr/>
        <p:txBody>
          <a:bodyPr/>
          <a:lstStyle/>
          <a:p>
            <a:r>
              <a:rPr lang="en-US" dirty="0"/>
              <a:t>Methods – Models (5/5)</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C4BAF9-03E6-5BDB-6BF1-C71E01CDA087}"/>
                  </a:ext>
                </a:extLst>
              </p:cNvPr>
              <p:cNvSpPr>
                <a:spLocks noGrp="1"/>
              </p:cNvSpPr>
              <p:nvPr>
                <p:ph idx="1"/>
              </p:nvPr>
            </p:nvSpPr>
            <p:spPr/>
            <p:txBody>
              <a:bodyPr/>
              <a:lstStyle/>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lit/>
                          </m:rPr>
                          <a:rPr lang="en-US" sz="2000" b="0" i="1" smtClean="0">
                            <a:latin typeface="Cambria Math" panose="02040503050406030204" pitchFamily="18" charset="0"/>
                            <a:ea typeface="Cambria Math" panose="02040503050406030204" pitchFamily="18" charset="0"/>
                          </a:rPr>
                          <m:t>𝔭</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0</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decides to sell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0</m:t>
                        </m:r>
                      </m:sub>
                    </m:sSub>
                  </m:oMath>
                </a14:m>
                <a:r>
                  <a:rPr lang="en-US" sz="2000" dirty="0">
                    <a:ea typeface="Cambria Math" panose="02040503050406030204" pitchFamily="18" charset="0"/>
                  </a:rPr>
                  <a:t>) while in a long position (i.e. </a:t>
                </a:r>
                <a14:m>
                  <m:oMath xmlns:m="http://schemas.openxmlformats.org/officeDocument/2006/math">
                    <m:r>
                      <a:rPr lang="en-US" sz="2000" i="1">
                        <a:latin typeface="Cambria Math" panose="02040503050406030204" pitchFamily="18" charset="0"/>
                        <a:ea typeface="Cambria Math" panose="02040503050406030204" pitchFamily="18" charset="0"/>
                      </a:rPr>
                      <m:t>𝐿</m:t>
                    </m:r>
                  </m:oMath>
                </a14:m>
                <a:r>
                  <a:rPr lang="en-US" sz="2000" dirty="0">
                    <a:ea typeface="Cambria Math" panose="02040503050406030204" pitchFamily="18" charset="0"/>
                  </a:rPr>
                  <a:t>). The </a:t>
                </a:r>
                <a:r>
                  <a:rPr lang="en-US" sz="2000" dirty="0">
                    <a:solidFill>
                      <a:schemeClr val="accent6">
                        <a:lumMod val="75000"/>
                      </a:schemeClr>
                    </a:solidFill>
                    <a:ea typeface="Cambria Math" panose="02040503050406030204" pitchFamily="18" charset="0"/>
                  </a:rPr>
                  <a:t>position is closed</a:t>
                </a:r>
                <a:r>
                  <a:rPr lang="en-US" sz="2000" dirty="0">
                    <a:ea typeface="Cambria Math" panose="02040503050406030204" pitchFamily="18" charset="0"/>
                  </a:rPr>
                  <a:t> and restored to null </a:t>
                </a:r>
                <a14:m>
                  <m:oMath xmlns:m="http://schemas.openxmlformats.org/officeDocument/2006/math">
                    <m:r>
                      <m:rPr>
                        <m:lit/>
                      </m:rPr>
                      <a:rPr lang="en-US" sz="2000" i="1">
                        <a:latin typeface="Cambria Math" panose="02040503050406030204" pitchFamily="18" charset="0"/>
                        <a:ea typeface="Cambria Math" panose="02040503050406030204" pitchFamily="18" charset="0"/>
                      </a:rPr>
                      <m:t>𝔭</m:t>
                    </m:r>
                    <m:r>
                      <a:rPr lang="en-US" sz="200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oMath>
                </a14:m>
                <a:r>
                  <a:rPr lang="en-US" sz="2000" dirty="0">
                    <a:ea typeface="Cambria Math" panose="02040503050406030204" pitchFamily="18" charset="0"/>
                  </a:rPr>
                  <a:t>. </a:t>
                </a:r>
              </a:p>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lit/>
                          </m:rPr>
                          <a:rPr lang="en-US" sz="2000" b="0" i="1" smtClean="0">
                            <a:latin typeface="Cambria Math" panose="02040503050406030204" pitchFamily="18" charset="0"/>
                            <a:ea typeface="Cambria Math" panose="02040503050406030204" pitchFamily="18" charset="0"/>
                          </a:rPr>
                          <m:t>𝔭</m:t>
                        </m:r>
                      </m:e>
                      <m:sub>
                        <m:r>
                          <a:rPr lang="en-US" sz="2000" b="0" i="1" smtClean="0">
                            <a:latin typeface="Cambria Math" panose="02040503050406030204" pitchFamily="18" charset="0"/>
                            <a:ea typeface="Cambria Math" panose="02040503050406030204" pitchFamily="18" charset="0"/>
                          </a:rPr>
                          <m:t>𝑆</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2</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decides to buy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2</m:t>
                        </m:r>
                      </m:sub>
                    </m:sSub>
                  </m:oMath>
                </a14:m>
                <a:r>
                  <a:rPr lang="en-US" sz="2000" dirty="0">
                    <a:ea typeface="Cambria Math" panose="02040503050406030204" pitchFamily="18" charset="0"/>
                  </a:rPr>
                  <a:t>) while in a short position (i.e. </a:t>
                </a:r>
                <a14:m>
                  <m:oMath xmlns:m="http://schemas.openxmlformats.org/officeDocument/2006/math">
                    <m:r>
                      <a:rPr lang="en-US" sz="2000" i="1">
                        <a:latin typeface="Cambria Math" panose="02040503050406030204" pitchFamily="18" charset="0"/>
                        <a:ea typeface="Cambria Math" panose="02040503050406030204" pitchFamily="18" charset="0"/>
                      </a:rPr>
                      <m:t>𝑆</m:t>
                    </m:r>
                  </m:oMath>
                </a14:m>
                <a:r>
                  <a:rPr lang="en-US" sz="2000" dirty="0">
                    <a:ea typeface="Cambria Math" panose="02040503050406030204" pitchFamily="18" charset="0"/>
                  </a:rPr>
                  <a:t>). The </a:t>
                </a:r>
                <a:r>
                  <a:rPr lang="en-US" sz="2000" dirty="0">
                    <a:solidFill>
                      <a:schemeClr val="accent6">
                        <a:lumMod val="75000"/>
                      </a:schemeClr>
                    </a:solidFill>
                    <a:ea typeface="Cambria Math" panose="02040503050406030204" pitchFamily="18" charset="0"/>
                  </a:rPr>
                  <a:t>position is closed</a:t>
                </a:r>
                <a:r>
                  <a:rPr lang="en-US" sz="2000" dirty="0">
                    <a:ea typeface="Cambria Math" panose="02040503050406030204" pitchFamily="18" charset="0"/>
                  </a:rPr>
                  <a:t> and restored to null </a:t>
                </a:r>
                <a14:m>
                  <m:oMath xmlns:m="http://schemas.openxmlformats.org/officeDocument/2006/math">
                    <m:r>
                      <m:rPr>
                        <m:lit/>
                      </m:rPr>
                      <a:rPr lang="en-US" sz="2000" i="1">
                        <a:latin typeface="Cambria Math" panose="02040503050406030204" pitchFamily="18" charset="0"/>
                        <a:ea typeface="Cambria Math" panose="02040503050406030204" pitchFamily="18" charset="0"/>
                      </a:rPr>
                      <m:t>𝔭</m:t>
                    </m:r>
                    <m:r>
                      <a:rPr lang="en-US" sz="200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𝑆</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𝑁</m:t>
                    </m:r>
                  </m:oMath>
                </a14:m>
                <a:r>
                  <a:rPr lang="en-US" sz="2000" dirty="0">
                    <a:ea typeface="Cambria Math" panose="02040503050406030204" pitchFamily="18" charset="0"/>
                  </a:rPr>
                  <a:t>. </a:t>
                </a:r>
              </a:p>
              <a:p>
                <a14:m>
                  <m:oMath xmlns:m="http://schemas.openxmlformats.org/officeDocument/2006/math">
                    <m:r>
                      <m:rPr>
                        <m:lit/>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3</m:t>
                        </m:r>
                      </m:sub>
                    </m:sSub>
                    <m:r>
                      <m:rPr>
                        <m:lit/>
                      </m:rPr>
                      <a:rPr lang="en-US" sz="2000" b="0" i="1" smtClean="0">
                        <a:latin typeface="Cambria Math" panose="02040503050406030204" pitchFamily="18" charset="0"/>
                        <a:ea typeface="Cambria Math" panose="02040503050406030204" pitchFamily="18" charset="0"/>
                      </a:rPr>
                      <m:t>)</m:t>
                    </m:r>
                  </m:oMath>
                </a14:m>
                <a:r>
                  <a:rPr lang="en-US" sz="2000" dirty="0">
                    <a:ea typeface="Cambria Math" panose="02040503050406030204" pitchFamily="18" charset="0"/>
                  </a:rPr>
                  <a:t>: The agent checks the current cumulative profit for the day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𝑑𝑎𝑦</m:t>
                        </m:r>
                      </m:sub>
                    </m:sSub>
                  </m:oMath>
                </a14:m>
                <a:r>
                  <a:rPr lang="en-US" sz="2000" dirty="0">
                    <a:ea typeface="Cambria Math" panose="02040503050406030204" pitchFamily="18" charset="0"/>
                  </a:rPr>
                  <a:t>; if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𝑑𝑎𝑦</m:t>
                        </m:r>
                      </m:sub>
                    </m:sSub>
                    <m:r>
                      <a:rPr lang="en-US" sz="2000" b="0" i="1" smtClean="0">
                        <a:latin typeface="Cambria Math" panose="02040503050406030204" pitchFamily="18" charset="0"/>
                        <a:ea typeface="Cambria Math" panose="02040503050406030204" pitchFamily="18" charset="0"/>
                      </a:rPr>
                      <m:t>&lt;0</m:t>
                    </m:r>
                  </m:oMath>
                </a14:m>
                <a:r>
                  <a:rPr lang="en-US" sz="2000" dirty="0">
                    <a:ea typeface="Cambria Math" panose="02040503050406030204" pitchFamily="18" charset="0"/>
                  </a:rPr>
                  <a:t> the current position is closed (daily stop-loss action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3</m:t>
                        </m:r>
                      </m:sub>
                    </m:sSub>
                  </m:oMath>
                </a14:m>
                <a:r>
                  <a:rPr lang="en-US" sz="2000" dirty="0">
                    <a:ea typeface="Cambria Math" panose="02040503050406030204" pitchFamily="18" charset="0"/>
                  </a:rPr>
                  <a:t>) and further trading for the day is disabled to avoid excessive losses, otherwise a sit action (i.e.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1</m:t>
                        </m:r>
                      </m:sub>
                    </m:sSub>
                  </m:oMath>
                </a14:m>
                <a:r>
                  <a:rPr lang="en-US" sz="2000" dirty="0">
                    <a:ea typeface="Cambria Math" panose="02040503050406030204" pitchFamily="18" charset="0"/>
                  </a:rPr>
                  <a:t>) is performed.</a:t>
                </a:r>
              </a:p>
              <a:p>
                <a:endParaRPr lang="en-TW" sz="2000" dirty="0"/>
              </a:p>
            </p:txBody>
          </p:sp>
        </mc:Choice>
        <mc:Fallback xmlns="">
          <p:sp>
            <p:nvSpPr>
              <p:cNvPr id="3" name="Content Placeholder 2">
                <a:extLst>
                  <a:ext uri="{FF2B5EF4-FFF2-40B4-BE49-F238E27FC236}">
                    <a16:creationId xmlns:a16="http://schemas.microsoft.com/office/drawing/2014/main" id="{D3C4BAF9-03E6-5BDB-6BF1-C71E01CDA087}"/>
                  </a:ext>
                </a:extLst>
              </p:cNvPr>
              <p:cNvSpPr>
                <a:spLocks noGrp="1" noRot="1" noChangeAspect="1" noMove="1" noResize="1" noEditPoints="1" noAdjustHandles="1" noChangeArrowheads="1" noChangeShapeType="1" noTextEdit="1"/>
              </p:cNvSpPr>
              <p:nvPr>
                <p:ph idx="1"/>
              </p:nvPr>
            </p:nvSpPr>
            <p:spPr>
              <a:blipFill>
                <a:blip r:embed="rId2"/>
                <a:stretch>
                  <a:fillRect l="-585" t="-890"/>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515CDDE7-D045-C20F-EB3A-295EE409C6AC}"/>
              </a:ext>
            </a:extLst>
          </p:cNvPr>
          <p:cNvSpPr>
            <a:spLocks noGrp="1"/>
          </p:cNvSpPr>
          <p:nvPr>
            <p:ph type="sldNum" sz="quarter" idx="12"/>
          </p:nvPr>
        </p:nvSpPr>
        <p:spPr/>
        <p:txBody>
          <a:bodyPr/>
          <a:lstStyle/>
          <a:p>
            <a:fld id="{B61A2454-2F44-4B6F-9E6A-F49BDF20DB3A}" type="slidenum">
              <a:rPr lang="en-US" altLang="zh-TW" smtClean="0"/>
              <a:pPr/>
              <a:t>13</a:t>
            </a:fld>
            <a:endParaRPr lang="en-US" altLang="zh-TW"/>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864FFB5-54E0-3AD6-D63A-A0FE386CCBC5}"/>
                  </a:ext>
                </a:extLst>
              </p:cNvPr>
              <p:cNvSpPr txBox="1"/>
              <p:nvPr/>
            </p:nvSpPr>
            <p:spPr>
              <a:xfrm>
                <a:off x="2465169" y="5344679"/>
                <a:ext cx="4966138" cy="6751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𝑖</m:t>
                                  </m:r>
                                </m:sub>
                              </m:sSub>
                            </m:e>
                          </m:d>
                        </m:e>
                        <m:sub>
                          <m:r>
                            <a:rPr lang="en-US" sz="1800" b="0" i="1" smtClean="0">
                              <a:latin typeface="Cambria Math" panose="02040503050406030204" pitchFamily="18" charset="0"/>
                            </a:rPr>
                            <m:t>𝑖</m:t>
                          </m:r>
                          <m:r>
                            <a:rPr lang="en-US" sz="1800" b="0" i="1" smtClean="0">
                              <a:latin typeface="Cambria Math" panose="02040503050406030204" pitchFamily="18" charset="0"/>
                            </a:rPr>
                            <m:t>=0</m:t>
                          </m:r>
                        </m:sub>
                        <m:sup>
                          <m:r>
                            <a:rPr lang="en-US" sz="1800" b="0" i="1" smtClean="0">
                              <a:latin typeface="Cambria Math" panose="02040503050406030204" pitchFamily="18" charset="0"/>
                            </a:rPr>
                            <m:t>3</m:t>
                          </m:r>
                        </m:sup>
                      </m:sSubSup>
                      <m:r>
                        <a:rPr lang="en-US" sz="1800" b="0" i="1" smtClean="0">
                          <a:latin typeface="Cambria Math" panose="02040503050406030204" pitchFamily="18" charset="0"/>
                        </a:rPr>
                        <m:t>= </m:t>
                      </m:r>
                      <m:r>
                        <m:rPr>
                          <m:lit/>
                        </m:rPr>
                        <a:rPr lang="en-US" sz="1800" b="0" i="1" smtClean="0">
                          <a:latin typeface="Cambria Math" panose="02040503050406030204" pitchFamily="18" charset="0"/>
                        </a:rPr>
                        <m:t>{</m:t>
                      </m:r>
                      <m:r>
                        <a:rPr lang="en-US" sz="1800" b="0" i="1" smtClean="0">
                          <a:latin typeface="Cambria Math" panose="02040503050406030204" pitchFamily="18" charset="0"/>
                        </a:rPr>
                        <m:t>𝑠𝑒𝑙𝑙</m:t>
                      </m:r>
                      <m:r>
                        <a:rPr lang="en-US" sz="1800" b="0" i="1" smtClean="0">
                          <a:latin typeface="Cambria Math" panose="02040503050406030204" pitchFamily="18" charset="0"/>
                        </a:rPr>
                        <m:t>, </m:t>
                      </m:r>
                      <m:r>
                        <a:rPr lang="en-US" sz="1800" b="0" i="1" smtClean="0">
                          <a:latin typeface="Cambria Math" panose="02040503050406030204" pitchFamily="18" charset="0"/>
                        </a:rPr>
                        <m:t>𝑠𝑡𝑎𝑦</m:t>
                      </m:r>
                      <m:r>
                        <a:rPr lang="en-US" sz="1800" b="0" i="1" smtClean="0">
                          <a:latin typeface="Cambria Math" panose="02040503050406030204" pitchFamily="18" charset="0"/>
                        </a:rPr>
                        <m:t>, </m:t>
                      </m:r>
                      <m:r>
                        <a:rPr lang="en-US" sz="1800" b="0" i="1" smtClean="0">
                          <a:latin typeface="Cambria Math" panose="02040503050406030204" pitchFamily="18" charset="0"/>
                        </a:rPr>
                        <m:t>𝑏𝑢𝑦</m:t>
                      </m:r>
                      <m:r>
                        <a:rPr lang="en-US" sz="1800" b="0" i="1" smtClean="0">
                          <a:latin typeface="Cambria Math" panose="02040503050406030204" pitchFamily="18" charset="0"/>
                        </a:rPr>
                        <m:t>, </m:t>
                      </m:r>
                      <m:r>
                        <a:rPr lang="en-US" sz="1800" b="0" i="1" smtClean="0">
                          <a:latin typeface="Cambria Math" panose="02040503050406030204" pitchFamily="18" charset="0"/>
                        </a:rPr>
                        <m:t>𝑑𝑎𝑖𝑙𝑦</m:t>
                      </m:r>
                      <m:r>
                        <m:rPr>
                          <m:lit/>
                        </m:rPr>
                        <a:rPr lang="en-US" sz="1800" b="0" i="1" smtClean="0">
                          <a:latin typeface="Cambria Math" panose="02040503050406030204" pitchFamily="18" charset="0"/>
                        </a:rPr>
                        <m:t>_</m:t>
                      </m:r>
                      <m:r>
                        <a:rPr lang="en-US" sz="1800" b="0" i="1" smtClean="0">
                          <a:latin typeface="Cambria Math" panose="02040503050406030204" pitchFamily="18" charset="0"/>
                        </a:rPr>
                        <m:t>𝑠𝑡𝑜𝑝</m:t>
                      </m:r>
                      <m:r>
                        <m:rPr>
                          <m:lit/>
                        </m:rPr>
                        <a:rPr lang="en-US" sz="1800" b="0" i="1" smtClean="0">
                          <a:latin typeface="Cambria Math" panose="02040503050406030204" pitchFamily="18" charset="0"/>
                        </a:rPr>
                        <m:t>_</m:t>
                      </m:r>
                      <m:r>
                        <a:rPr lang="en-US" sz="1800" b="0" i="1" smtClean="0">
                          <a:latin typeface="Cambria Math" panose="02040503050406030204" pitchFamily="18" charset="0"/>
                        </a:rPr>
                        <m:t>𝑙𝑜𝑠𝑠</m:t>
                      </m:r>
                      <m:r>
                        <m:rPr>
                          <m:lit/>
                        </m:rPr>
                        <a:rPr lang="en-US" sz="1800" b="0" i="1" smtClean="0">
                          <a:latin typeface="Cambria Math" panose="02040503050406030204" pitchFamily="18" charset="0"/>
                        </a:rPr>
                        <m:t>}</m:t>
                      </m:r>
                    </m:oMath>
                  </m:oMathPara>
                </a14:m>
                <a:endParaRPr lang="en-TW" sz="1800" dirty="0"/>
              </a:p>
              <a:p>
                <a:pPr/>
                <a14:m>
                  <m:oMathPara xmlns:m="http://schemas.openxmlformats.org/officeDocument/2006/math">
                    <m:oMathParaPr>
                      <m:jc m:val="centerGroup"/>
                    </m:oMathParaPr>
                    <m:oMath xmlns:m="http://schemas.openxmlformats.org/officeDocument/2006/math">
                      <m:r>
                        <a:rPr lang="en-TW" sz="1800" i="1" smtClean="0">
                          <a:latin typeface="Cambria Math" panose="02040503050406030204" pitchFamily="18" charset="0"/>
                          <a:ea typeface="Cambria Math" panose="02040503050406030204" pitchFamily="18" charset="0"/>
                        </a:rPr>
                        <m:t>𝒫</m:t>
                      </m:r>
                      <m:r>
                        <a:rPr lang="en-US" sz="1800" b="0" i="1" smtClean="0">
                          <a:latin typeface="Cambria Math" panose="02040503050406030204" pitchFamily="18" charset="0"/>
                          <a:ea typeface="Cambria Math" panose="02040503050406030204" pitchFamily="18" charset="0"/>
                        </a:rPr>
                        <m:t>= </m:t>
                      </m:r>
                      <m:r>
                        <m:rPr>
                          <m:lit/>
                        </m:rP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m:rPr>
                              <m:lit/>
                            </m:rPr>
                            <a:rPr lang="en-US" sz="1800" b="0" i="1" smtClean="0">
                              <a:latin typeface="Cambria Math" panose="02040503050406030204" pitchFamily="18" charset="0"/>
                              <a:ea typeface="Cambria Math" panose="02040503050406030204" pitchFamily="18" charset="0"/>
                            </a:rPr>
                            <m:t>𝔭</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m:rPr>
                              <m:lit/>
                            </m:rPr>
                            <a:rPr lang="en-US" sz="1800" b="0" i="1" smtClean="0">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𝑆</m:t>
                          </m:r>
                        </m:sub>
                      </m:sSub>
                      <m:r>
                        <a:rPr lang="en-US" sz="1800" b="0" i="1" smtClean="0">
                          <a:latin typeface="Cambria Math" panose="02040503050406030204" pitchFamily="18" charset="0"/>
                          <a:ea typeface="Cambria Math" panose="02040503050406030204" pitchFamily="18" charset="0"/>
                        </a:rPr>
                        <m:t>=</m:t>
                      </m:r>
                      <m:r>
                        <m:rPr>
                          <m:lit/>
                        </m:rP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𝑛𝑒𝑢𝑡𝑟𝑎𝑙</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𝑙𝑜𝑛𝑔</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𝑠h𝑜𝑟𝑡</m:t>
                      </m:r>
                      <m:r>
                        <m:rPr>
                          <m:lit/>
                        </m:rPr>
                        <a:rPr lang="en-US" sz="1800" b="0" i="1" smtClean="0">
                          <a:latin typeface="Cambria Math" panose="02040503050406030204" pitchFamily="18" charset="0"/>
                          <a:ea typeface="Cambria Math" panose="02040503050406030204" pitchFamily="18" charset="0"/>
                        </a:rPr>
                        <m:t>}</m:t>
                      </m:r>
                    </m:oMath>
                  </m:oMathPara>
                </a14:m>
                <a:endParaRPr lang="en-TW" sz="18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1864FFB5-54E0-3AD6-D63A-A0FE386CCBC5}"/>
                  </a:ext>
                </a:extLst>
              </p:cNvPr>
              <p:cNvSpPr txBox="1">
                <a:spLocks noRot="1" noChangeAspect="1" noMove="1" noResize="1" noEditPoints="1" noAdjustHandles="1" noChangeArrowheads="1" noChangeShapeType="1" noTextEdit="1"/>
              </p:cNvSpPr>
              <p:nvPr/>
            </p:nvSpPr>
            <p:spPr>
              <a:xfrm>
                <a:off x="2465169" y="5344679"/>
                <a:ext cx="4966138" cy="675121"/>
              </a:xfrm>
              <a:prstGeom prst="rect">
                <a:avLst/>
              </a:prstGeom>
              <a:blipFill>
                <a:blip r:embed="rId3"/>
                <a:stretch>
                  <a:fillRect b="-5455"/>
                </a:stretch>
              </a:blipFill>
            </p:spPr>
            <p:txBody>
              <a:bodyPr/>
              <a:lstStyle/>
              <a:p>
                <a:r>
                  <a:rPr lang="en-TW">
                    <a:noFill/>
                  </a:rPr>
                  <a:t> </a:t>
                </a:r>
              </a:p>
            </p:txBody>
          </p:sp>
        </mc:Fallback>
      </mc:AlternateContent>
    </p:spTree>
    <p:extLst>
      <p:ext uri="{BB962C8B-B14F-4D97-AF65-F5344CB8AC3E}">
        <p14:creationId xmlns:p14="http://schemas.microsoft.com/office/powerpoint/2010/main" val="361737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5707-735C-B74B-58EF-B015AB9752BD}"/>
              </a:ext>
            </a:extLst>
          </p:cNvPr>
          <p:cNvSpPr>
            <a:spLocks noGrp="1"/>
          </p:cNvSpPr>
          <p:nvPr>
            <p:ph type="title"/>
          </p:nvPr>
        </p:nvSpPr>
        <p:spPr/>
        <p:txBody>
          <a:bodyPr/>
          <a:lstStyle/>
          <a:p>
            <a:r>
              <a:rPr lang="en-US" dirty="0"/>
              <a:t>Methods - Training-Test Pipeline (1/3)</a:t>
            </a:r>
            <a:endParaRPr lang="en-TW" dirty="0"/>
          </a:p>
        </p:txBody>
      </p:sp>
      <p:sp>
        <p:nvSpPr>
          <p:cNvPr id="3" name="Content Placeholder 2">
            <a:extLst>
              <a:ext uri="{FF2B5EF4-FFF2-40B4-BE49-F238E27FC236}">
                <a16:creationId xmlns:a16="http://schemas.microsoft.com/office/drawing/2014/main" id="{B92B0977-FD67-6E37-5093-A3A4428B88E4}"/>
              </a:ext>
            </a:extLst>
          </p:cNvPr>
          <p:cNvSpPr>
            <a:spLocks noGrp="1"/>
          </p:cNvSpPr>
          <p:nvPr>
            <p:ph idx="1"/>
          </p:nvPr>
        </p:nvSpPr>
        <p:spPr/>
        <p:txBody>
          <a:bodyPr/>
          <a:lstStyle/>
          <a:p>
            <a:r>
              <a:rPr lang="en-US" sz="2000" dirty="0"/>
              <a:t>For each one of the 82 available trading days, 5 LOB snapshots of 104 consecutive ticks each are selected. </a:t>
            </a:r>
          </a:p>
          <a:p>
            <a:r>
              <a:rPr lang="en-US" sz="2000" dirty="0"/>
              <a:t>only 25 snapshots are sampled and transformed into </a:t>
            </a:r>
            <a:r>
              <a:rPr lang="en-US" sz="2000" dirty="0" err="1"/>
              <a:t>vectorised</a:t>
            </a:r>
            <a:r>
              <a:rPr lang="en-US" sz="2000" dirty="0"/>
              <a:t> DRL environments.</a:t>
            </a:r>
          </a:p>
          <a:p>
            <a:r>
              <a:rPr lang="en-US" sz="2000" dirty="0"/>
              <a:t>Each environment is then run over 30 epochs. </a:t>
            </a:r>
          </a:p>
          <a:p>
            <a:r>
              <a:rPr lang="en-US" sz="2000" dirty="0"/>
              <a:t>The underlying agent’s policy network is represented by a simple Multilayer Perceptron which consists of two hidden layers of 64 neurons each, shared between the action network and the value network. </a:t>
            </a:r>
          </a:p>
          <a:p>
            <a:r>
              <a:rPr lang="en-US" sz="2000" dirty="0"/>
              <a:t>The last hidden layer is then mapped directly to the two final single-valued network outputs (action and value).</a:t>
            </a:r>
            <a:endParaRPr lang="en-TW" sz="2000" dirty="0"/>
          </a:p>
        </p:txBody>
      </p:sp>
      <p:sp>
        <p:nvSpPr>
          <p:cNvPr id="4" name="Slide Number Placeholder 3">
            <a:extLst>
              <a:ext uri="{FF2B5EF4-FFF2-40B4-BE49-F238E27FC236}">
                <a16:creationId xmlns:a16="http://schemas.microsoft.com/office/drawing/2014/main" id="{D4BD2F29-4275-DCB3-1549-643CA6D86F32}"/>
              </a:ext>
            </a:extLst>
          </p:cNvPr>
          <p:cNvSpPr>
            <a:spLocks noGrp="1"/>
          </p:cNvSpPr>
          <p:nvPr>
            <p:ph type="sldNum" sz="quarter" idx="12"/>
          </p:nvPr>
        </p:nvSpPr>
        <p:spPr/>
        <p:txBody>
          <a:bodyPr/>
          <a:lstStyle/>
          <a:p>
            <a:fld id="{B61A2454-2F44-4B6F-9E6A-F49BDF20DB3A}" type="slidenum">
              <a:rPr lang="en-US" altLang="zh-TW" smtClean="0"/>
              <a:pPr/>
              <a:t>14</a:t>
            </a:fld>
            <a:endParaRPr lang="en-US" altLang="zh-TW"/>
          </a:p>
        </p:txBody>
      </p:sp>
      <p:sp>
        <p:nvSpPr>
          <p:cNvPr id="5" name="TextBox 4">
            <a:extLst>
              <a:ext uri="{FF2B5EF4-FFF2-40B4-BE49-F238E27FC236}">
                <a16:creationId xmlns:a16="http://schemas.microsoft.com/office/drawing/2014/main" id="{E910CCD6-14E9-6437-C0F8-1A46C2E176CF}"/>
              </a:ext>
            </a:extLst>
          </p:cNvPr>
          <p:cNvSpPr txBox="1"/>
          <p:nvPr/>
        </p:nvSpPr>
        <p:spPr>
          <a:xfrm>
            <a:off x="1079500" y="5835134"/>
            <a:ext cx="7449550" cy="369332"/>
          </a:xfrm>
          <a:prstGeom prst="rect">
            <a:avLst/>
          </a:prstGeom>
          <a:noFill/>
        </p:spPr>
        <p:txBody>
          <a:bodyPr wrap="square" rtlCol="0">
            <a:spAutoFit/>
          </a:bodyPr>
          <a:lstStyle/>
          <a:p>
            <a:r>
              <a:rPr lang="en-US" sz="900" dirty="0"/>
              <a:t>[10] A. Hill, A. Raffin, M. </a:t>
            </a:r>
            <a:r>
              <a:rPr lang="en-US" sz="900" dirty="0" err="1"/>
              <a:t>Ernestus</a:t>
            </a:r>
            <a:r>
              <a:rPr lang="en-US" sz="900" dirty="0"/>
              <a:t>, A. </a:t>
            </a:r>
            <a:r>
              <a:rPr lang="en-US" sz="900" dirty="0" err="1"/>
              <a:t>Gleave</a:t>
            </a:r>
            <a:r>
              <a:rPr lang="en-US" sz="900" dirty="0"/>
              <a:t>, A. </a:t>
            </a:r>
            <a:r>
              <a:rPr lang="en-US" sz="900" dirty="0" err="1"/>
              <a:t>Kanervisto</a:t>
            </a:r>
            <a:r>
              <a:rPr lang="en-US" sz="900" dirty="0"/>
              <a:t>, R. Traore, P. </a:t>
            </a:r>
            <a:r>
              <a:rPr lang="en-US" sz="900" dirty="0" err="1"/>
              <a:t>Dhariwal</a:t>
            </a:r>
            <a:r>
              <a:rPr lang="en-US" sz="900" dirty="0"/>
              <a:t>, C. Hesse, O. </a:t>
            </a:r>
            <a:r>
              <a:rPr lang="en-US" sz="900" dirty="0" err="1"/>
              <a:t>Klimov</a:t>
            </a:r>
            <a:r>
              <a:rPr lang="en-US" sz="900" dirty="0"/>
              <a:t>, A.</a:t>
            </a:r>
            <a:r>
              <a:rPr lang="zh-TW" altLang="en-US" sz="900" dirty="0"/>
              <a:t> </a:t>
            </a:r>
            <a:r>
              <a:rPr lang="en-US" sz="900" dirty="0"/>
              <a:t>Nichol, M. </a:t>
            </a:r>
            <a:r>
              <a:rPr lang="en-US" sz="900" dirty="0" err="1"/>
              <a:t>Plappert</a:t>
            </a:r>
            <a:r>
              <a:rPr lang="en-US" sz="900" dirty="0"/>
              <a:t>, A. Radford, J. Schulman, S. </a:t>
            </a:r>
            <a:r>
              <a:rPr lang="en-US" sz="900" dirty="0" err="1"/>
              <a:t>Sidor</a:t>
            </a:r>
            <a:r>
              <a:rPr lang="en-US" sz="900" dirty="0"/>
              <a:t>, and Y. Wu, “Stable baselines,”</a:t>
            </a:r>
            <a:r>
              <a:rPr lang="zh-TW" altLang="en-US" sz="900" dirty="0"/>
              <a:t> </a:t>
            </a:r>
            <a:r>
              <a:rPr lang="en-US" sz="900" dirty="0"/>
              <a:t>https://</a:t>
            </a:r>
            <a:r>
              <a:rPr lang="en-US" sz="900" dirty="0" err="1"/>
              <a:t>github.com</a:t>
            </a:r>
            <a:r>
              <a:rPr lang="en-US" sz="900" dirty="0"/>
              <a:t>/ hill-a/stable-baselines, 2018.</a:t>
            </a:r>
          </a:p>
        </p:txBody>
      </p:sp>
    </p:spTree>
    <p:extLst>
      <p:ext uri="{BB962C8B-B14F-4D97-AF65-F5344CB8AC3E}">
        <p14:creationId xmlns:p14="http://schemas.microsoft.com/office/powerpoint/2010/main" val="391555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5133-6170-0E35-D622-17129982EB0A}"/>
              </a:ext>
            </a:extLst>
          </p:cNvPr>
          <p:cNvSpPr>
            <a:spLocks noGrp="1"/>
          </p:cNvSpPr>
          <p:nvPr>
            <p:ph type="title"/>
          </p:nvPr>
        </p:nvSpPr>
        <p:spPr/>
        <p:txBody>
          <a:bodyPr/>
          <a:lstStyle/>
          <a:p>
            <a:r>
              <a:rPr lang="en-US" dirty="0"/>
              <a:t>Methods - Training-Test Pipeline (2/3)</a:t>
            </a:r>
            <a:endParaRPr lang="en-TW" dirty="0"/>
          </a:p>
        </p:txBody>
      </p:sp>
      <p:sp>
        <p:nvSpPr>
          <p:cNvPr id="3" name="Content Placeholder 2">
            <a:extLst>
              <a:ext uri="{FF2B5EF4-FFF2-40B4-BE49-F238E27FC236}">
                <a16:creationId xmlns:a16="http://schemas.microsoft.com/office/drawing/2014/main" id="{BCD7C5AE-C55A-3A94-C2BF-1C275CFFD7AB}"/>
              </a:ext>
            </a:extLst>
          </p:cNvPr>
          <p:cNvSpPr>
            <a:spLocks noGrp="1"/>
          </p:cNvSpPr>
          <p:nvPr>
            <p:ph idx="1"/>
          </p:nvPr>
        </p:nvSpPr>
        <p:spPr/>
        <p:txBody>
          <a:bodyPr/>
          <a:lstStyle/>
          <a:p>
            <a:r>
              <a:rPr lang="en-US" dirty="0"/>
              <a:t>Bayesian </a:t>
            </a:r>
            <a:r>
              <a:rPr lang="en-US" dirty="0" err="1"/>
              <a:t>Optimisation</a:t>
            </a:r>
            <a:endParaRPr lang="en-US" dirty="0"/>
          </a:p>
          <a:p>
            <a:r>
              <a:rPr lang="en-US" dirty="0"/>
              <a:t>Gaussian Process</a:t>
            </a:r>
            <a:endParaRPr lang="en-TW" dirty="0"/>
          </a:p>
        </p:txBody>
      </p:sp>
      <p:sp>
        <p:nvSpPr>
          <p:cNvPr id="4" name="Slide Number Placeholder 3">
            <a:extLst>
              <a:ext uri="{FF2B5EF4-FFF2-40B4-BE49-F238E27FC236}">
                <a16:creationId xmlns:a16="http://schemas.microsoft.com/office/drawing/2014/main" id="{42ED5316-C11E-1446-602E-8907A56E32B3}"/>
              </a:ext>
            </a:extLst>
          </p:cNvPr>
          <p:cNvSpPr>
            <a:spLocks noGrp="1"/>
          </p:cNvSpPr>
          <p:nvPr>
            <p:ph type="sldNum" sz="quarter" idx="12"/>
          </p:nvPr>
        </p:nvSpPr>
        <p:spPr/>
        <p:txBody>
          <a:bodyPr/>
          <a:lstStyle/>
          <a:p>
            <a:fld id="{B61A2454-2F44-4B6F-9E6A-F49BDF20DB3A}" type="slidenum">
              <a:rPr lang="en-US" altLang="zh-TW" smtClean="0"/>
              <a:pPr/>
              <a:t>15</a:t>
            </a:fld>
            <a:endParaRPr lang="en-US" altLang="zh-TW"/>
          </a:p>
        </p:txBody>
      </p:sp>
    </p:spTree>
    <p:extLst>
      <p:ext uri="{BB962C8B-B14F-4D97-AF65-F5344CB8AC3E}">
        <p14:creationId xmlns:p14="http://schemas.microsoft.com/office/powerpoint/2010/main" val="16175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12E9-4A48-3C3C-B93E-A352403D4459}"/>
              </a:ext>
            </a:extLst>
          </p:cNvPr>
          <p:cNvSpPr>
            <a:spLocks noGrp="1"/>
          </p:cNvSpPr>
          <p:nvPr>
            <p:ph type="title"/>
          </p:nvPr>
        </p:nvSpPr>
        <p:spPr/>
        <p:txBody>
          <a:bodyPr/>
          <a:lstStyle/>
          <a:p>
            <a:r>
              <a:rPr lang="en-US" dirty="0"/>
              <a:t>Methods - Training-Test Pipeline (3/3)</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97AC7-AC93-48CB-1A8C-D0AC789D6210}"/>
                  </a:ext>
                </a:extLst>
              </p:cNvPr>
              <p:cNvSpPr>
                <a:spLocks noGrp="1"/>
              </p:cNvSpPr>
              <p:nvPr>
                <p:ph idx="1"/>
              </p:nvPr>
            </p:nvSpPr>
            <p:spPr/>
            <p:txBody>
              <a:bodyPr/>
              <a:lstStyle/>
              <a:p>
                <a:r>
                  <a:rPr lang="en-US" sz="2400" dirty="0"/>
                  <a:t>The policy learned by the agent is independently tested on all days of the test set during the last stage. The cumulative daily profit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𝑅</m:t>
                        </m:r>
                      </m:e>
                      <m:sub>
                        <m:r>
                          <a:rPr lang="en-US" sz="2400" b="0" i="1" dirty="0" smtClean="0">
                            <a:latin typeface="Cambria Math" panose="02040503050406030204" pitchFamily="18" charset="0"/>
                          </a:rPr>
                          <m:t>𝑑𝑎𝑦</m:t>
                        </m:r>
                      </m:sub>
                    </m:sSub>
                  </m:oMath>
                </a14:m>
                <a:r>
                  <a:rPr lang="en-US" sz="2400" dirty="0"/>
                  <a:t> is updated each time a position is closed and the corresponding reward is recorded in order to define a P&amp;L trajectory. Obtained results are hence used to compare the effect of the different state characterizations on the agent’s out of sample performance.</a:t>
                </a:r>
                <a:endParaRPr lang="en-TW" sz="2400" dirty="0"/>
              </a:p>
            </p:txBody>
          </p:sp>
        </mc:Choice>
        <mc:Fallback xmlns="">
          <p:sp>
            <p:nvSpPr>
              <p:cNvPr id="3" name="Content Placeholder 2">
                <a:extLst>
                  <a:ext uri="{FF2B5EF4-FFF2-40B4-BE49-F238E27FC236}">
                    <a16:creationId xmlns:a16="http://schemas.microsoft.com/office/drawing/2014/main" id="{65D97AC7-AC93-48CB-1A8C-D0AC789D6210}"/>
                  </a:ext>
                </a:extLst>
              </p:cNvPr>
              <p:cNvSpPr>
                <a:spLocks noGrp="1" noRot="1" noChangeAspect="1" noMove="1" noResize="1" noEditPoints="1" noAdjustHandles="1" noChangeArrowheads="1" noChangeShapeType="1" noTextEdit="1"/>
              </p:cNvSpPr>
              <p:nvPr>
                <p:ph idx="1"/>
              </p:nvPr>
            </p:nvSpPr>
            <p:spPr>
              <a:blipFill>
                <a:blip r:embed="rId2"/>
                <a:stretch>
                  <a:fillRect l="-1023" t="-1484" r="-1170"/>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ACD435C9-0D60-FF01-D07A-946BEF0CB386}"/>
              </a:ext>
            </a:extLst>
          </p:cNvPr>
          <p:cNvSpPr>
            <a:spLocks noGrp="1"/>
          </p:cNvSpPr>
          <p:nvPr>
            <p:ph type="sldNum" sz="quarter" idx="12"/>
          </p:nvPr>
        </p:nvSpPr>
        <p:spPr/>
        <p:txBody>
          <a:bodyPr/>
          <a:lstStyle/>
          <a:p>
            <a:fld id="{B61A2454-2F44-4B6F-9E6A-F49BDF20DB3A}" type="slidenum">
              <a:rPr lang="en-US" altLang="zh-TW" smtClean="0"/>
              <a:pPr/>
              <a:t>16</a:t>
            </a:fld>
            <a:endParaRPr lang="en-US" altLang="zh-TW"/>
          </a:p>
        </p:txBody>
      </p:sp>
    </p:spTree>
    <p:extLst>
      <p:ext uri="{BB962C8B-B14F-4D97-AF65-F5344CB8AC3E}">
        <p14:creationId xmlns:p14="http://schemas.microsoft.com/office/powerpoint/2010/main" val="220424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540-B49E-4A16-F998-BAA8EDEF0EC1}"/>
              </a:ext>
            </a:extLst>
          </p:cNvPr>
          <p:cNvSpPr>
            <a:spLocks noGrp="1"/>
          </p:cNvSpPr>
          <p:nvPr>
            <p:ph type="title"/>
          </p:nvPr>
        </p:nvSpPr>
        <p:spPr/>
        <p:txBody>
          <a:bodyPr/>
          <a:lstStyle/>
          <a:p>
            <a:r>
              <a:rPr lang="en-US" dirty="0"/>
              <a:t>Results and Discussion (1/4)</a:t>
            </a:r>
            <a:endParaRPr lang="en-TW" dirty="0"/>
          </a:p>
        </p:txBody>
      </p:sp>
      <p:sp>
        <p:nvSpPr>
          <p:cNvPr id="3" name="Content Placeholder 2">
            <a:extLst>
              <a:ext uri="{FF2B5EF4-FFF2-40B4-BE49-F238E27FC236}">
                <a16:creationId xmlns:a16="http://schemas.microsoft.com/office/drawing/2014/main" id="{721FA9F2-3A1B-1681-8CD7-69969C0511FF}"/>
              </a:ext>
            </a:extLst>
          </p:cNvPr>
          <p:cNvSpPr>
            <a:spLocks noGrp="1"/>
          </p:cNvSpPr>
          <p:nvPr>
            <p:ph idx="1"/>
          </p:nvPr>
        </p:nvSpPr>
        <p:spPr/>
        <p:txBody>
          <a:bodyPr/>
          <a:lstStyle/>
          <a:p>
            <a:endParaRPr lang="en-TW"/>
          </a:p>
        </p:txBody>
      </p:sp>
      <p:sp>
        <p:nvSpPr>
          <p:cNvPr id="4" name="Slide Number Placeholder 3">
            <a:extLst>
              <a:ext uri="{FF2B5EF4-FFF2-40B4-BE49-F238E27FC236}">
                <a16:creationId xmlns:a16="http://schemas.microsoft.com/office/drawing/2014/main" id="{EF9AB4D4-9FF3-8342-4E48-873D93D17FA6}"/>
              </a:ext>
            </a:extLst>
          </p:cNvPr>
          <p:cNvSpPr>
            <a:spLocks noGrp="1"/>
          </p:cNvSpPr>
          <p:nvPr>
            <p:ph type="sldNum" sz="quarter" idx="12"/>
          </p:nvPr>
        </p:nvSpPr>
        <p:spPr/>
        <p:txBody>
          <a:bodyPr/>
          <a:lstStyle/>
          <a:p>
            <a:fld id="{B61A2454-2F44-4B6F-9E6A-F49BDF20DB3A}" type="slidenum">
              <a:rPr lang="en-US" altLang="zh-TW" smtClean="0"/>
              <a:pPr/>
              <a:t>17</a:t>
            </a:fld>
            <a:endParaRPr lang="en-US" altLang="zh-TW"/>
          </a:p>
        </p:txBody>
      </p:sp>
      <p:pic>
        <p:nvPicPr>
          <p:cNvPr id="5" name="Picture 4" descr="A graph with a number of numbers&#10;&#10;Description automatically generated with medium confidence">
            <a:extLst>
              <a:ext uri="{FF2B5EF4-FFF2-40B4-BE49-F238E27FC236}">
                <a16:creationId xmlns:a16="http://schemas.microsoft.com/office/drawing/2014/main" id="{AF6BF5D7-4F03-C837-2939-DEF11C99F947}"/>
              </a:ext>
            </a:extLst>
          </p:cNvPr>
          <p:cNvPicPr>
            <a:picLocks noChangeAspect="1"/>
          </p:cNvPicPr>
          <p:nvPr/>
        </p:nvPicPr>
        <p:blipFill>
          <a:blip r:embed="rId2"/>
          <a:stretch>
            <a:fillRect/>
          </a:stretch>
        </p:blipFill>
        <p:spPr>
          <a:xfrm>
            <a:off x="1062038" y="3162933"/>
            <a:ext cx="7772400" cy="2385813"/>
          </a:xfrm>
          <a:prstGeom prst="rect">
            <a:avLst/>
          </a:prstGeom>
        </p:spPr>
      </p:pic>
    </p:spTree>
    <p:extLst>
      <p:ext uri="{BB962C8B-B14F-4D97-AF65-F5344CB8AC3E}">
        <p14:creationId xmlns:p14="http://schemas.microsoft.com/office/powerpoint/2010/main" val="4783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7F27-8F99-6B6B-71AE-8FFA1E4FB36E}"/>
              </a:ext>
            </a:extLst>
          </p:cNvPr>
          <p:cNvSpPr>
            <a:spLocks noGrp="1"/>
          </p:cNvSpPr>
          <p:nvPr>
            <p:ph type="title"/>
          </p:nvPr>
        </p:nvSpPr>
        <p:spPr/>
        <p:txBody>
          <a:bodyPr/>
          <a:lstStyle/>
          <a:p>
            <a:r>
              <a:rPr lang="en-US" dirty="0"/>
              <a:t>Results and Discussion (2/4)</a:t>
            </a:r>
            <a:endParaRPr lang="en-TW" dirty="0"/>
          </a:p>
        </p:txBody>
      </p:sp>
      <p:sp>
        <p:nvSpPr>
          <p:cNvPr id="3" name="Content Placeholder 2">
            <a:extLst>
              <a:ext uri="{FF2B5EF4-FFF2-40B4-BE49-F238E27FC236}">
                <a16:creationId xmlns:a16="http://schemas.microsoft.com/office/drawing/2014/main" id="{C664424A-4A98-1975-EE13-3B15BBDF9C60}"/>
              </a:ext>
            </a:extLst>
          </p:cNvPr>
          <p:cNvSpPr>
            <a:spLocks noGrp="1"/>
          </p:cNvSpPr>
          <p:nvPr>
            <p:ph idx="1"/>
          </p:nvPr>
        </p:nvSpPr>
        <p:spPr/>
        <p:txBody>
          <a:bodyPr/>
          <a:lstStyle/>
          <a:p>
            <a:endParaRPr lang="en-TW" dirty="0"/>
          </a:p>
        </p:txBody>
      </p:sp>
      <p:sp>
        <p:nvSpPr>
          <p:cNvPr id="4" name="Slide Number Placeholder 3">
            <a:extLst>
              <a:ext uri="{FF2B5EF4-FFF2-40B4-BE49-F238E27FC236}">
                <a16:creationId xmlns:a16="http://schemas.microsoft.com/office/drawing/2014/main" id="{051F278A-D588-8A57-96A2-45B1657F45D3}"/>
              </a:ext>
            </a:extLst>
          </p:cNvPr>
          <p:cNvSpPr>
            <a:spLocks noGrp="1"/>
          </p:cNvSpPr>
          <p:nvPr>
            <p:ph type="sldNum" sz="quarter" idx="12"/>
          </p:nvPr>
        </p:nvSpPr>
        <p:spPr/>
        <p:txBody>
          <a:bodyPr/>
          <a:lstStyle/>
          <a:p>
            <a:fld id="{B61A2454-2F44-4B6F-9E6A-F49BDF20DB3A}" type="slidenum">
              <a:rPr lang="en-US" altLang="zh-TW" smtClean="0"/>
              <a:pPr/>
              <a:t>18</a:t>
            </a:fld>
            <a:endParaRPr lang="en-US" altLang="zh-TW"/>
          </a:p>
        </p:txBody>
      </p:sp>
      <p:pic>
        <p:nvPicPr>
          <p:cNvPr id="5" name="Picture 4" descr="A graph of a person&#10;&#10;Description automatically generated with medium confidence">
            <a:extLst>
              <a:ext uri="{FF2B5EF4-FFF2-40B4-BE49-F238E27FC236}">
                <a16:creationId xmlns:a16="http://schemas.microsoft.com/office/drawing/2014/main" id="{C8E8D649-37C8-455E-4AEA-DEF195A41C6C}"/>
              </a:ext>
            </a:extLst>
          </p:cNvPr>
          <p:cNvPicPr>
            <a:picLocks noChangeAspect="1"/>
          </p:cNvPicPr>
          <p:nvPr/>
        </p:nvPicPr>
        <p:blipFill>
          <a:blip r:embed="rId2"/>
          <a:stretch>
            <a:fillRect/>
          </a:stretch>
        </p:blipFill>
        <p:spPr>
          <a:xfrm>
            <a:off x="1069975" y="3102082"/>
            <a:ext cx="7772400" cy="2379541"/>
          </a:xfrm>
          <a:prstGeom prst="rect">
            <a:avLst/>
          </a:prstGeom>
        </p:spPr>
      </p:pic>
    </p:spTree>
    <p:extLst>
      <p:ext uri="{BB962C8B-B14F-4D97-AF65-F5344CB8AC3E}">
        <p14:creationId xmlns:p14="http://schemas.microsoft.com/office/powerpoint/2010/main" val="272259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688B-4548-3D91-720E-E65D8B5FF5C2}"/>
              </a:ext>
            </a:extLst>
          </p:cNvPr>
          <p:cNvSpPr>
            <a:spLocks noGrp="1"/>
          </p:cNvSpPr>
          <p:nvPr>
            <p:ph type="title"/>
          </p:nvPr>
        </p:nvSpPr>
        <p:spPr/>
        <p:txBody>
          <a:bodyPr/>
          <a:lstStyle/>
          <a:p>
            <a:r>
              <a:rPr lang="en-US" dirty="0"/>
              <a:t>Results and Discussion (3/4)</a:t>
            </a:r>
            <a:endParaRPr lang="en-TW" dirty="0"/>
          </a:p>
        </p:txBody>
      </p:sp>
      <p:sp>
        <p:nvSpPr>
          <p:cNvPr id="3" name="Content Placeholder 2">
            <a:extLst>
              <a:ext uri="{FF2B5EF4-FFF2-40B4-BE49-F238E27FC236}">
                <a16:creationId xmlns:a16="http://schemas.microsoft.com/office/drawing/2014/main" id="{94A789FE-D42A-1536-A540-F476B1CECC46}"/>
              </a:ext>
            </a:extLst>
          </p:cNvPr>
          <p:cNvSpPr>
            <a:spLocks noGrp="1"/>
          </p:cNvSpPr>
          <p:nvPr>
            <p:ph idx="1"/>
          </p:nvPr>
        </p:nvSpPr>
        <p:spPr/>
        <p:txBody>
          <a:bodyPr/>
          <a:lstStyle/>
          <a:p>
            <a:endParaRPr lang="en-TW" dirty="0"/>
          </a:p>
        </p:txBody>
      </p:sp>
      <p:sp>
        <p:nvSpPr>
          <p:cNvPr id="4" name="Slide Number Placeholder 3">
            <a:extLst>
              <a:ext uri="{FF2B5EF4-FFF2-40B4-BE49-F238E27FC236}">
                <a16:creationId xmlns:a16="http://schemas.microsoft.com/office/drawing/2014/main" id="{23FAB458-6F06-0156-4A75-4FF5FD741A1F}"/>
              </a:ext>
            </a:extLst>
          </p:cNvPr>
          <p:cNvSpPr>
            <a:spLocks noGrp="1"/>
          </p:cNvSpPr>
          <p:nvPr>
            <p:ph type="sldNum" sz="quarter" idx="12"/>
          </p:nvPr>
        </p:nvSpPr>
        <p:spPr/>
        <p:txBody>
          <a:bodyPr/>
          <a:lstStyle/>
          <a:p>
            <a:fld id="{B61A2454-2F44-4B6F-9E6A-F49BDF20DB3A}" type="slidenum">
              <a:rPr lang="en-US" altLang="zh-TW" smtClean="0"/>
              <a:pPr/>
              <a:t>19</a:t>
            </a:fld>
            <a:endParaRPr lang="en-US" altLang="zh-TW"/>
          </a:p>
        </p:txBody>
      </p:sp>
      <p:pic>
        <p:nvPicPr>
          <p:cNvPr id="5" name="Picture 4" descr="A graph of a graph showing a number of different colored lines&#10;&#10;Description automatically generated with medium confidence">
            <a:extLst>
              <a:ext uri="{FF2B5EF4-FFF2-40B4-BE49-F238E27FC236}">
                <a16:creationId xmlns:a16="http://schemas.microsoft.com/office/drawing/2014/main" id="{C892770C-0500-DB14-A6A8-481629DD3078}"/>
              </a:ext>
            </a:extLst>
          </p:cNvPr>
          <p:cNvPicPr>
            <a:picLocks noChangeAspect="1"/>
          </p:cNvPicPr>
          <p:nvPr/>
        </p:nvPicPr>
        <p:blipFill>
          <a:blip r:embed="rId2"/>
          <a:stretch>
            <a:fillRect/>
          </a:stretch>
        </p:blipFill>
        <p:spPr>
          <a:xfrm>
            <a:off x="1069975" y="2917708"/>
            <a:ext cx="7772400" cy="2317983"/>
          </a:xfrm>
          <a:prstGeom prst="rect">
            <a:avLst/>
          </a:prstGeom>
        </p:spPr>
      </p:pic>
    </p:spTree>
    <p:extLst>
      <p:ext uri="{BB962C8B-B14F-4D97-AF65-F5344CB8AC3E}">
        <p14:creationId xmlns:p14="http://schemas.microsoft.com/office/powerpoint/2010/main" val="27476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718938-F372-7FA5-FDF3-12CF96B27D96}"/>
              </a:ext>
            </a:extLst>
          </p:cNvPr>
          <p:cNvSpPr>
            <a:spLocks noGrp="1"/>
          </p:cNvSpPr>
          <p:nvPr>
            <p:ph type="title"/>
          </p:nvPr>
        </p:nvSpPr>
        <p:spPr/>
        <p:txBody>
          <a:bodyPr/>
          <a:lstStyle/>
          <a:p>
            <a:r>
              <a:rPr lang="en-US" altLang="zh-TW" dirty="0"/>
              <a:t>Author</a:t>
            </a:r>
            <a:endParaRPr lang="zh-TW" altLang="en-US" dirty="0"/>
          </a:p>
        </p:txBody>
      </p:sp>
      <p:sp>
        <p:nvSpPr>
          <p:cNvPr id="3" name="內容版面配置區 2">
            <a:extLst>
              <a:ext uri="{FF2B5EF4-FFF2-40B4-BE49-F238E27FC236}">
                <a16:creationId xmlns:a16="http://schemas.microsoft.com/office/drawing/2014/main" id="{82773043-A082-43E3-2B5A-56DB5981CAA9}"/>
              </a:ext>
            </a:extLst>
          </p:cNvPr>
          <p:cNvSpPr>
            <a:spLocks noGrp="1"/>
          </p:cNvSpPr>
          <p:nvPr>
            <p:ph idx="1"/>
          </p:nvPr>
        </p:nvSpPr>
        <p:spPr>
          <a:xfrm>
            <a:off x="622300" y="1790767"/>
            <a:ext cx="8667750" cy="4267200"/>
          </a:xfrm>
        </p:spPr>
        <p:txBody>
          <a:bodyPr/>
          <a:lstStyle/>
          <a:p>
            <a:r>
              <a:rPr lang="en-US" altLang="zh-TW" sz="2400" dirty="0"/>
              <a:t>Antonio </a:t>
            </a:r>
            <a:r>
              <a:rPr lang="en-US" altLang="zh-TW" sz="2400" dirty="0" err="1"/>
              <a:t>Briola</a:t>
            </a:r>
            <a:r>
              <a:rPr lang="en-US" altLang="zh-TW" sz="2400" dirty="0"/>
              <a:t>, Jeremy </a:t>
            </a:r>
            <a:r>
              <a:rPr lang="en-US" altLang="zh-TW" sz="2400" dirty="0" err="1"/>
              <a:t>Turiel</a:t>
            </a:r>
            <a:endParaRPr lang="en-US" altLang="zh-TW" sz="2400" dirty="0"/>
          </a:p>
          <a:p>
            <a:pPr lvl="1"/>
            <a:r>
              <a:rPr lang="en-US" altLang="zh-TW" sz="2000" dirty="0"/>
              <a:t>Department of Computer Science</a:t>
            </a:r>
          </a:p>
          <a:p>
            <a:pPr lvl="1"/>
            <a:r>
              <a:rPr lang="en-US" altLang="zh-TW" sz="2000" dirty="0"/>
              <a:t>University College London, London, UK</a:t>
            </a:r>
          </a:p>
          <a:p>
            <a:endParaRPr lang="en-US" altLang="zh-TW" sz="2400" dirty="0"/>
          </a:p>
        </p:txBody>
      </p:sp>
      <p:sp>
        <p:nvSpPr>
          <p:cNvPr id="5" name="投影片編號版面配置區 4">
            <a:extLst>
              <a:ext uri="{FF2B5EF4-FFF2-40B4-BE49-F238E27FC236}">
                <a16:creationId xmlns:a16="http://schemas.microsoft.com/office/drawing/2014/main" id="{8A6C7C21-7197-398D-F798-BC05E4ECDBFB}"/>
              </a:ext>
            </a:extLst>
          </p:cNvPr>
          <p:cNvSpPr>
            <a:spLocks noGrp="1"/>
          </p:cNvSpPr>
          <p:nvPr>
            <p:ph type="sldNum" sz="quarter" idx="12"/>
          </p:nvPr>
        </p:nvSpPr>
        <p:spPr/>
        <p:txBody>
          <a:bodyPr/>
          <a:lstStyle/>
          <a:p>
            <a:fld id="{B61A2454-2F44-4B6F-9E6A-F49BDF20DB3A}" type="slidenum">
              <a:rPr lang="en-US" altLang="zh-TW" smtClean="0"/>
              <a:pPr/>
              <a:t>2</a:t>
            </a:fld>
            <a:endParaRPr lang="en-US" altLang="zh-TW"/>
          </a:p>
        </p:txBody>
      </p:sp>
    </p:spTree>
    <p:extLst>
      <p:ext uri="{BB962C8B-B14F-4D97-AF65-F5344CB8AC3E}">
        <p14:creationId xmlns:p14="http://schemas.microsoft.com/office/powerpoint/2010/main" val="27265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E1D9-8AB1-94C7-9B3A-4AB39756830B}"/>
              </a:ext>
            </a:extLst>
          </p:cNvPr>
          <p:cNvSpPr>
            <a:spLocks noGrp="1"/>
          </p:cNvSpPr>
          <p:nvPr>
            <p:ph type="title"/>
          </p:nvPr>
        </p:nvSpPr>
        <p:spPr/>
        <p:txBody>
          <a:bodyPr/>
          <a:lstStyle/>
          <a:p>
            <a:r>
              <a:rPr lang="en-US" dirty="0"/>
              <a:t>Results and Discussion -Limitations (4/4)</a:t>
            </a:r>
            <a:endParaRPr lang="en-TW" dirty="0"/>
          </a:p>
        </p:txBody>
      </p:sp>
      <p:sp>
        <p:nvSpPr>
          <p:cNvPr id="3" name="Content Placeholder 2">
            <a:extLst>
              <a:ext uri="{FF2B5EF4-FFF2-40B4-BE49-F238E27FC236}">
                <a16:creationId xmlns:a16="http://schemas.microsoft.com/office/drawing/2014/main" id="{B58BD0C0-50FA-A2FD-5546-DB04A2BCD59B}"/>
              </a:ext>
            </a:extLst>
          </p:cNvPr>
          <p:cNvSpPr>
            <a:spLocks noGrp="1"/>
          </p:cNvSpPr>
          <p:nvPr>
            <p:ph idx="1"/>
          </p:nvPr>
        </p:nvSpPr>
        <p:spPr/>
        <p:txBody>
          <a:bodyPr/>
          <a:lstStyle/>
          <a:p>
            <a:r>
              <a:rPr lang="en-US" sz="2400" dirty="0"/>
              <a:t>sample inefficiency</a:t>
            </a:r>
          </a:p>
          <a:p>
            <a:pPr lvl="1"/>
            <a:r>
              <a:rPr lang="en-US" sz="2000" dirty="0"/>
              <a:t>The fact that the agent receives a reward only when closing a position means that feedback is only as frequent as the agent’s trade. </a:t>
            </a:r>
            <a:endParaRPr lang="en-TW" sz="2000" dirty="0"/>
          </a:p>
          <a:p>
            <a:endParaRPr lang="en-TW" sz="2400" dirty="0"/>
          </a:p>
        </p:txBody>
      </p:sp>
      <p:sp>
        <p:nvSpPr>
          <p:cNvPr id="4" name="Slide Number Placeholder 3">
            <a:extLst>
              <a:ext uri="{FF2B5EF4-FFF2-40B4-BE49-F238E27FC236}">
                <a16:creationId xmlns:a16="http://schemas.microsoft.com/office/drawing/2014/main" id="{0F54C298-4EE0-5893-063A-A57AECDBF3DE}"/>
              </a:ext>
            </a:extLst>
          </p:cNvPr>
          <p:cNvSpPr>
            <a:spLocks noGrp="1"/>
          </p:cNvSpPr>
          <p:nvPr>
            <p:ph type="sldNum" sz="quarter" idx="12"/>
          </p:nvPr>
        </p:nvSpPr>
        <p:spPr/>
        <p:txBody>
          <a:bodyPr/>
          <a:lstStyle/>
          <a:p>
            <a:fld id="{B61A2454-2F44-4B6F-9E6A-F49BDF20DB3A}" type="slidenum">
              <a:rPr lang="en-US" altLang="zh-TW" smtClean="0"/>
              <a:pPr/>
              <a:t>20</a:t>
            </a:fld>
            <a:endParaRPr lang="en-US" altLang="zh-TW"/>
          </a:p>
        </p:txBody>
      </p:sp>
    </p:spTree>
    <p:extLst>
      <p:ext uri="{BB962C8B-B14F-4D97-AF65-F5344CB8AC3E}">
        <p14:creationId xmlns:p14="http://schemas.microsoft.com/office/powerpoint/2010/main" val="41110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8A383D-401D-D558-5E7B-22207F575C99}"/>
              </a:ext>
            </a:extLst>
          </p:cNvPr>
          <p:cNvSpPr>
            <a:spLocks noGrp="1"/>
          </p:cNvSpPr>
          <p:nvPr>
            <p:ph type="title"/>
          </p:nvPr>
        </p:nvSpPr>
        <p:spPr>
          <a:xfrm>
            <a:off x="622300" y="304800"/>
            <a:ext cx="8830044" cy="1216025"/>
          </a:xfrm>
        </p:spPr>
        <p:txBody>
          <a:bodyPr/>
          <a:lstStyle/>
          <a:p>
            <a:r>
              <a:rPr lang="en-US" altLang="zh-TW" sz="3600" dirty="0"/>
              <a:t>Conclusions</a:t>
            </a:r>
            <a:endParaRPr lang="zh-TW" altLang="en-US" sz="3600" dirty="0"/>
          </a:p>
        </p:txBody>
      </p:sp>
      <p:sp>
        <p:nvSpPr>
          <p:cNvPr id="3" name="內容版面配置區 2">
            <a:extLst>
              <a:ext uri="{FF2B5EF4-FFF2-40B4-BE49-F238E27FC236}">
                <a16:creationId xmlns:a16="http://schemas.microsoft.com/office/drawing/2014/main" id="{ACBEBAB9-62F3-51D1-41A9-DBE046FEFC2B}"/>
              </a:ext>
            </a:extLst>
          </p:cNvPr>
          <p:cNvSpPr>
            <a:spLocks noGrp="1"/>
          </p:cNvSpPr>
          <p:nvPr>
            <p:ph idx="1"/>
          </p:nvPr>
        </p:nvSpPr>
        <p:spPr>
          <a:xfrm>
            <a:off x="619125" y="1762327"/>
            <a:ext cx="8667750" cy="4267200"/>
          </a:xfrm>
        </p:spPr>
        <p:txBody>
          <a:bodyPr/>
          <a:lstStyle/>
          <a:p>
            <a:r>
              <a:rPr lang="en-US" altLang="zh-TW" sz="2000" dirty="0"/>
              <a:t>Investigate how three different state definitions affect the out-of-sample performance of the agents. </a:t>
            </a:r>
          </a:p>
          <a:p>
            <a:r>
              <a:rPr lang="en-US" altLang="zh-TW" sz="2000" dirty="0"/>
              <a:t>The knowledge of the mark-to-market return of their current position is highly beneficial both for the global P&amp;L function and for the single trade reward. </a:t>
            </a:r>
          </a:p>
          <a:p>
            <a:r>
              <a:rPr lang="en-US" altLang="zh-TW" sz="2000" dirty="0"/>
              <a:t>a DRL agent can potentially perform well in a highly stochastic and non- stationary environment is worth noticing per se.</a:t>
            </a:r>
          </a:p>
        </p:txBody>
      </p:sp>
      <p:sp>
        <p:nvSpPr>
          <p:cNvPr id="6" name="投影片編號版面配置區 5">
            <a:extLst>
              <a:ext uri="{FF2B5EF4-FFF2-40B4-BE49-F238E27FC236}">
                <a16:creationId xmlns:a16="http://schemas.microsoft.com/office/drawing/2014/main" id="{5C7CAAA4-486E-23B9-7D59-610929D8A50D}"/>
              </a:ext>
            </a:extLst>
          </p:cNvPr>
          <p:cNvSpPr>
            <a:spLocks noGrp="1"/>
          </p:cNvSpPr>
          <p:nvPr>
            <p:ph type="sldNum" sz="quarter" idx="12"/>
          </p:nvPr>
        </p:nvSpPr>
        <p:spPr/>
        <p:txBody>
          <a:bodyPr/>
          <a:lstStyle/>
          <a:p>
            <a:fld id="{B61A2454-2F44-4B6F-9E6A-F49BDF20DB3A}" type="slidenum">
              <a:rPr lang="en-US" altLang="zh-TW" smtClean="0"/>
              <a:pPr/>
              <a:t>21</a:t>
            </a:fld>
            <a:endParaRPr lang="en-US" altLang="zh-TW"/>
          </a:p>
        </p:txBody>
      </p:sp>
    </p:spTree>
    <p:extLst>
      <p:ext uri="{BB962C8B-B14F-4D97-AF65-F5344CB8AC3E}">
        <p14:creationId xmlns:p14="http://schemas.microsoft.com/office/powerpoint/2010/main" val="108831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E813DB-CB98-A740-BE3D-1E0BF4DFF7E2}"/>
              </a:ext>
            </a:extLst>
          </p:cNvPr>
          <p:cNvSpPr>
            <a:spLocks noGrp="1"/>
          </p:cNvSpPr>
          <p:nvPr>
            <p:ph type="title"/>
          </p:nvPr>
        </p:nvSpPr>
        <p:spPr>
          <a:xfrm>
            <a:off x="619125" y="295175"/>
            <a:ext cx="8667750" cy="1216025"/>
          </a:xfrm>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79333E0E-1F44-BBB4-48E9-63ECA9100D71}"/>
              </a:ext>
            </a:extLst>
          </p:cNvPr>
          <p:cNvSpPr>
            <a:spLocks noGrp="1"/>
          </p:cNvSpPr>
          <p:nvPr>
            <p:ph idx="1"/>
          </p:nvPr>
        </p:nvSpPr>
        <p:spPr>
          <a:xfrm>
            <a:off x="619125" y="1839228"/>
            <a:ext cx="8667750" cy="4267200"/>
          </a:xfrm>
        </p:spPr>
        <p:txBody>
          <a:bodyPr/>
          <a:lstStyle/>
          <a:p>
            <a:r>
              <a:rPr lang="en-US" altLang="zh-TW" sz="2800" dirty="0"/>
              <a:t>Background </a:t>
            </a:r>
          </a:p>
          <a:p>
            <a:r>
              <a:rPr lang="en-US" altLang="zh-TW" sz="2800" dirty="0"/>
              <a:t>Methods</a:t>
            </a:r>
          </a:p>
          <a:p>
            <a:r>
              <a:rPr lang="en-US" altLang="zh-TW" sz="2800" dirty="0"/>
              <a:t>Results and Discussion</a:t>
            </a:r>
          </a:p>
          <a:p>
            <a:r>
              <a:rPr lang="en-US" altLang="zh-TW" sz="2800" dirty="0"/>
              <a:t>Conclusions</a:t>
            </a:r>
            <a:endParaRPr lang="en-US" altLang="zh-TW" sz="2400" dirty="0"/>
          </a:p>
          <a:p>
            <a:endParaRPr lang="en-US" altLang="zh-TW" sz="2400" dirty="0"/>
          </a:p>
          <a:p>
            <a:endParaRPr lang="en-US" altLang="zh-TW" sz="2400" dirty="0"/>
          </a:p>
          <a:p>
            <a:endParaRPr lang="en-US" altLang="zh-TW" sz="2400" dirty="0"/>
          </a:p>
          <a:p>
            <a:endParaRPr lang="en-US" altLang="zh-TW" sz="2400" dirty="0"/>
          </a:p>
        </p:txBody>
      </p:sp>
      <p:sp>
        <p:nvSpPr>
          <p:cNvPr id="5" name="投影片編號版面配置區 4">
            <a:extLst>
              <a:ext uri="{FF2B5EF4-FFF2-40B4-BE49-F238E27FC236}">
                <a16:creationId xmlns:a16="http://schemas.microsoft.com/office/drawing/2014/main" id="{597BD833-74AA-3AAE-AC20-8BEA9C72D15D}"/>
              </a:ext>
            </a:extLst>
          </p:cNvPr>
          <p:cNvSpPr>
            <a:spLocks noGrp="1"/>
          </p:cNvSpPr>
          <p:nvPr>
            <p:ph type="sldNum" sz="quarter" idx="12"/>
          </p:nvPr>
        </p:nvSpPr>
        <p:spPr/>
        <p:txBody>
          <a:bodyPr/>
          <a:lstStyle/>
          <a:p>
            <a:fld id="{B61A2454-2F44-4B6F-9E6A-F49BDF20DB3A}" type="slidenum">
              <a:rPr lang="en-US" altLang="zh-TW" smtClean="0"/>
              <a:pPr/>
              <a:t>3</a:t>
            </a:fld>
            <a:endParaRPr lang="en-US" altLang="zh-TW"/>
          </a:p>
        </p:txBody>
      </p:sp>
    </p:spTree>
    <p:extLst>
      <p:ext uri="{BB962C8B-B14F-4D97-AF65-F5344CB8AC3E}">
        <p14:creationId xmlns:p14="http://schemas.microsoft.com/office/powerpoint/2010/main" val="53883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9C85-D71B-A337-7067-9D1841E62A78}"/>
              </a:ext>
            </a:extLst>
          </p:cNvPr>
          <p:cNvSpPr>
            <a:spLocks noGrp="1"/>
          </p:cNvSpPr>
          <p:nvPr>
            <p:ph type="title"/>
          </p:nvPr>
        </p:nvSpPr>
        <p:spPr/>
        <p:txBody>
          <a:bodyPr/>
          <a:lstStyle/>
          <a:p>
            <a:r>
              <a:rPr lang="en-US" dirty="0"/>
              <a:t>Background - Limit Order Book</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2792F4-8A34-2654-23FF-3D8B351CF405}"/>
                  </a:ext>
                </a:extLst>
              </p:cNvPr>
              <p:cNvSpPr>
                <a:spLocks noGrp="1"/>
              </p:cNvSpPr>
              <p:nvPr>
                <p:ph idx="1"/>
              </p:nvPr>
            </p:nvSpPr>
            <p:spPr>
              <a:xfrm>
                <a:off x="614364" y="1752600"/>
                <a:ext cx="4804896" cy="4267200"/>
              </a:xfrm>
            </p:spPr>
            <p:txBody>
              <a:bodyPr/>
              <a:lstStyle/>
              <a:p>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𝑥</m:t>
                            </m:r>
                          </m:sub>
                        </m:sSub>
                      </m:e>
                    </m:d>
                  </m:oMath>
                </a14:m>
                <a:endParaRPr lang="en-US" sz="2400" dirty="0"/>
              </a:p>
              <a:p>
                <a:r>
                  <a:rPr lang="en-US" sz="2400" dirty="0"/>
                  <a:t>sell orders have a negative signature, </a:t>
                </a:r>
                <a14:m>
                  <m:oMath xmlns:m="http://schemas.openxmlformats.org/officeDocument/2006/math">
                    <m:r>
                      <a:rPr lang="en-US" sz="2400" i="1" dirty="0" smtClean="0">
                        <a:latin typeface="Cambria Math" panose="02040503050406030204" pitchFamily="18" charset="0"/>
                      </a:rPr>
                      <m:t>𝜖</m:t>
                    </m:r>
                    <m:r>
                      <a:rPr lang="en-US" sz="2400" i="1" dirty="0">
                        <a:latin typeface="Cambria Math" panose="02040503050406030204" pitchFamily="18" charset="0"/>
                      </a:rPr>
                      <m:t> = −1</m:t>
                    </m:r>
                  </m:oMath>
                </a14:m>
                <a:endParaRPr lang="en-US" sz="2400" i="1" dirty="0"/>
              </a:p>
              <a:p>
                <a:r>
                  <a:rPr lang="en-US" sz="2400" dirty="0"/>
                  <a:t>buy orders have a positive sign</a:t>
                </a:r>
                <a:r>
                  <a:rPr lang="en-US" sz="2400" i="1" dirty="0"/>
                  <a:t>, </a:t>
                </a:r>
                <a14:m>
                  <m:oMath xmlns:m="http://schemas.openxmlformats.org/officeDocument/2006/math">
                    <m:r>
                      <a:rPr lang="en-US" sz="2400" i="1" dirty="0" smtClean="0">
                        <a:latin typeface="Cambria Math" panose="02040503050406030204" pitchFamily="18" charset="0"/>
                      </a:rPr>
                      <m:t>𝜖</m:t>
                    </m:r>
                    <m:r>
                      <a:rPr lang="en-US" sz="2400" i="1" dirty="0">
                        <a:latin typeface="Cambria Math" panose="02040503050406030204" pitchFamily="18" charset="0"/>
                      </a:rPr>
                      <m:t> = 1</m:t>
                    </m:r>
                  </m:oMath>
                </a14:m>
                <a:endParaRPr lang="en-US" sz="2400" i="1"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𝑥</m:t>
                        </m:r>
                      </m:sub>
                    </m:sSub>
                  </m:oMath>
                </a14:m>
                <a:r>
                  <a:rPr lang="en-US" sz="2400" dirty="0"/>
                  <a:t>: price</a:t>
                </a:r>
                <a:endParaRPr lang="en-US" sz="2400" i="1"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𝑥</m:t>
                        </m:r>
                      </m:sub>
                    </m:sSub>
                  </m:oMath>
                </a14:m>
                <a:r>
                  <a:rPr lang="en-US" sz="2400" dirty="0"/>
                  <a:t>: the number of shares (or volume)</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𝑥</m:t>
                        </m:r>
                      </m:sub>
                    </m:sSub>
                  </m:oMath>
                </a14:m>
                <a:r>
                  <a:rPr lang="en-US" sz="2400" dirty="0"/>
                  <a:t>: time of submission</a:t>
                </a:r>
                <a:endParaRPr lang="en-US" sz="2400" b="0" dirty="0"/>
              </a:p>
              <a:p>
                <a:endParaRPr lang="en-TW" sz="2400" dirty="0"/>
              </a:p>
            </p:txBody>
          </p:sp>
        </mc:Choice>
        <mc:Fallback xmlns="">
          <p:sp>
            <p:nvSpPr>
              <p:cNvPr id="3" name="Content Placeholder 2">
                <a:extLst>
                  <a:ext uri="{FF2B5EF4-FFF2-40B4-BE49-F238E27FC236}">
                    <a16:creationId xmlns:a16="http://schemas.microsoft.com/office/drawing/2014/main" id="{632792F4-8A34-2654-23FF-3D8B351CF405}"/>
                  </a:ext>
                </a:extLst>
              </p:cNvPr>
              <p:cNvSpPr>
                <a:spLocks noGrp="1" noRot="1" noChangeAspect="1" noMove="1" noResize="1" noEditPoints="1" noAdjustHandles="1" noChangeArrowheads="1" noChangeShapeType="1" noTextEdit="1"/>
              </p:cNvSpPr>
              <p:nvPr>
                <p:ph idx="1"/>
              </p:nvPr>
            </p:nvSpPr>
            <p:spPr>
              <a:xfrm>
                <a:off x="614364" y="1752600"/>
                <a:ext cx="4804896" cy="4267200"/>
              </a:xfrm>
              <a:blipFill>
                <a:blip r:embed="rId2"/>
                <a:stretch>
                  <a:fillRect l="-1847" t="-593" r="-4222"/>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7C79AA3D-9020-03A3-277E-D37F81044C8A}"/>
              </a:ext>
            </a:extLst>
          </p:cNvPr>
          <p:cNvSpPr>
            <a:spLocks noGrp="1"/>
          </p:cNvSpPr>
          <p:nvPr>
            <p:ph type="sldNum" sz="quarter" idx="12"/>
          </p:nvPr>
        </p:nvSpPr>
        <p:spPr/>
        <p:txBody>
          <a:bodyPr/>
          <a:lstStyle/>
          <a:p>
            <a:fld id="{B61A2454-2F44-4B6F-9E6A-F49BDF20DB3A}" type="slidenum">
              <a:rPr lang="en-US" altLang="zh-TW" smtClean="0"/>
              <a:pPr/>
              <a:t>4</a:t>
            </a:fld>
            <a:endParaRPr lang="en-US" altLang="zh-TW"/>
          </a:p>
        </p:txBody>
      </p:sp>
      <p:sp>
        <p:nvSpPr>
          <p:cNvPr id="6" name="TextBox 5">
            <a:extLst>
              <a:ext uri="{FF2B5EF4-FFF2-40B4-BE49-F238E27FC236}">
                <a16:creationId xmlns:a16="http://schemas.microsoft.com/office/drawing/2014/main" id="{27307BA5-767E-95CA-8DE4-6E74604718CD}"/>
              </a:ext>
            </a:extLst>
          </p:cNvPr>
          <p:cNvSpPr txBox="1"/>
          <p:nvPr/>
        </p:nvSpPr>
        <p:spPr>
          <a:xfrm>
            <a:off x="2520462" y="867508"/>
            <a:ext cx="184731" cy="369332"/>
          </a:xfrm>
          <a:prstGeom prst="rect">
            <a:avLst/>
          </a:prstGeom>
          <a:noFill/>
        </p:spPr>
        <p:txBody>
          <a:bodyPr wrap="none" rtlCol="0">
            <a:spAutoFit/>
          </a:bodyPr>
          <a:lstStyle/>
          <a:p>
            <a:endParaRPr lang="en-TW"/>
          </a:p>
        </p:txBody>
      </p:sp>
      <p:pic>
        <p:nvPicPr>
          <p:cNvPr id="7" name="Picture 6" descr="A diagram of a market&#10;&#10;Description automatically generated">
            <a:extLst>
              <a:ext uri="{FF2B5EF4-FFF2-40B4-BE49-F238E27FC236}">
                <a16:creationId xmlns:a16="http://schemas.microsoft.com/office/drawing/2014/main" id="{041C9A27-E7F4-6004-9A8D-6FD1702974CD}"/>
              </a:ext>
            </a:extLst>
          </p:cNvPr>
          <p:cNvPicPr>
            <a:picLocks noChangeAspect="1"/>
          </p:cNvPicPr>
          <p:nvPr/>
        </p:nvPicPr>
        <p:blipFill>
          <a:blip r:embed="rId3"/>
          <a:stretch>
            <a:fillRect/>
          </a:stretch>
        </p:blipFill>
        <p:spPr>
          <a:xfrm>
            <a:off x="5419259" y="2133600"/>
            <a:ext cx="4486741" cy="3212100"/>
          </a:xfrm>
          <a:prstGeom prst="rect">
            <a:avLst/>
          </a:prstGeom>
        </p:spPr>
      </p:pic>
    </p:spTree>
    <p:extLst>
      <p:ext uri="{BB962C8B-B14F-4D97-AF65-F5344CB8AC3E}">
        <p14:creationId xmlns:p14="http://schemas.microsoft.com/office/powerpoint/2010/main" val="378655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E434-89DA-A0E4-3D9E-EAE9495E3B60}"/>
              </a:ext>
            </a:extLst>
          </p:cNvPr>
          <p:cNvSpPr>
            <a:spLocks noGrp="1"/>
          </p:cNvSpPr>
          <p:nvPr>
            <p:ph type="title"/>
          </p:nvPr>
        </p:nvSpPr>
        <p:spPr/>
        <p:txBody>
          <a:bodyPr/>
          <a:lstStyle/>
          <a:p>
            <a:r>
              <a:rPr lang="en-US" dirty="0"/>
              <a:t>Background – PPO (1/3)</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9B3C72-67F5-5C07-7AE0-1C2D6DF04741}"/>
                  </a:ext>
                </a:extLst>
              </p:cNvPr>
              <p:cNvSpPr>
                <a:spLocks noGrp="1"/>
              </p:cNvSpPr>
              <p:nvPr>
                <p:ph idx="1"/>
              </p:nvPr>
            </p:nvSpPr>
            <p:spPr/>
            <p:txBody>
              <a:bodyPr/>
              <a:lstStyle/>
              <a:p>
                <a:r>
                  <a:rPr lang="en-US" sz="2400" b="0" dirty="0"/>
                  <a:t>The PPO algorithm is part of a family of policy gradients methods for DRL, which are mainly on-policy methods, i.e. they search for the next action based on the present state. In order to do this, policy gradient methods adopt the Policy Loss Function </a:t>
                </a:r>
                <a14:m>
                  <m:oMath xmlns:m="http://schemas.openxmlformats.org/officeDocument/2006/math">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𝐿</m:t>
                        </m:r>
                      </m:e>
                      <m:sup>
                        <m:r>
                          <a:rPr lang="en-US" sz="2400" b="0" i="1" dirty="0" smtClean="0">
                            <a:latin typeface="Cambria Math" panose="02040503050406030204" pitchFamily="18" charset="0"/>
                          </a:rPr>
                          <m:t>𝑃𝐺</m:t>
                        </m:r>
                      </m:sup>
                    </m:sSup>
                    <m:r>
                      <m:rPr>
                        <m:lit/>
                      </m:rPr>
                      <a:rPr lang="en-US" sz="2400" b="0" i="1" dirty="0" smtClean="0">
                        <a:latin typeface="Cambria Math" panose="02040503050406030204" pitchFamily="18" charset="0"/>
                      </a:rPr>
                      <m:t>(</m:t>
                    </m:r>
                    <m:r>
                      <a:rPr lang="en-US" sz="2400" b="0" i="1" dirty="0" smtClean="0">
                        <a:latin typeface="Cambria Math" panose="02040503050406030204" pitchFamily="18" charset="0"/>
                      </a:rPr>
                      <m:t>𝑄</m:t>
                    </m:r>
                    <m:r>
                      <m:rPr>
                        <m:lit/>
                      </m:rPr>
                      <a:rPr lang="en-US" sz="2400" b="0" i="1" dirty="0" smtClean="0">
                        <a:latin typeface="Cambria Math" panose="02040503050406030204" pitchFamily="18" charset="0"/>
                      </a:rPr>
                      <m:t>)</m:t>
                    </m:r>
                  </m:oMath>
                </a14:m>
                <a:endParaRPr lang="en-US" sz="2400" dirty="0"/>
              </a:p>
            </p:txBody>
          </p:sp>
        </mc:Choice>
        <mc:Fallback xmlns="">
          <p:sp>
            <p:nvSpPr>
              <p:cNvPr id="3" name="Content Placeholder 2">
                <a:extLst>
                  <a:ext uri="{FF2B5EF4-FFF2-40B4-BE49-F238E27FC236}">
                    <a16:creationId xmlns:a16="http://schemas.microsoft.com/office/drawing/2014/main" id="{289B3C72-67F5-5C07-7AE0-1C2D6DF04741}"/>
                  </a:ext>
                </a:extLst>
              </p:cNvPr>
              <p:cNvSpPr>
                <a:spLocks noGrp="1" noRot="1" noChangeAspect="1" noMove="1" noResize="1" noEditPoints="1" noAdjustHandles="1" noChangeArrowheads="1" noChangeShapeType="1" noTextEdit="1"/>
              </p:cNvSpPr>
              <p:nvPr>
                <p:ph idx="1"/>
              </p:nvPr>
            </p:nvSpPr>
            <p:spPr>
              <a:blipFill>
                <a:blip r:embed="rId2"/>
                <a:stretch>
                  <a:fillRect l="-1023" t="-1484" r="-585"/>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4402D839-D4ED-317B-8F87-4B1FBFDBAB0D}"/>
              </a:ext>
            </a:extLst>
          </p:cNvPr>
          <p:cNvSpPr>
            <a:spLocks noGrp="1"/>
          </p:cNvSpPr>
          <p:nvPr>
            <p:ph type="sldNum" sz="quarter" idx="12"/>
          </p:nvPr>
        </p:nvSpPr>
        <p:spPr/>
        <p:txBody>
          <a:bodyPr/>
          <a:lstStyle/>
          <a:p>
            <a:fld id="{B61A2454-2F44-4B6F-9E6A-F49BDF20DB3A}" type="slidenum">
              <a:rPr lang="en-US" altLang="zh-TW" smtClean="0"/>
              <a:pPr/>
              <a:t>5</a:t>
            </a:fld>
            <a:endParaRPr lang="en-US" altLang="zh-TW"/>
          </a:p>
        </p:txBody>
      </p:sp>
      <p:pic>
        <p:nvPicPr>
          <p:cNvPr id="5" name="Picture 4" descr="A black text on a white background&#10;&#10;Description automatically generated">
            <a:extLst>
              <a:ext uri="{FF2B5EF4-FFF2-40B4-BE49-F238E27FC236}">
                <a16:creationId xmlns:a16="http://schemas.microsoft.com/office/drawing/2014/main" id="{DFB99738-250F-FF5F-A9F9-AFE16155617C}"/>
              </a:ext>
            </a:extLst>
          </p:cNvPr>
          <p:cNvPicPr>
            <a:picLocks noChangeAspect="1"/>
          </p:cNvPicPr>
          <p:nvPr/>
        </p:nvPicPr>
        <p:blipFill>
          <a:blip r:embed="rId3"/>
          <a:stretch>
            <a:fillRect/>
          </a:stretch>
        </p:blipFill>
        <p:spPr>
          <a:xfrm>
            <a:off x="1240368" y="4087907"/>
            <a:ext cx="7415740" cy="93344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0A44D5-09C7-FA50-0090-6AF31F4629A6}"/>
                  </a:ext>
                </a:extLst>
              </p:cNvPr>
              <p:cNvSpPr txBox="1"/>
              <p:nvPr/>
            </p:nvSpPr>
            <p:spPr>
              <a:xfrm>
                <a:off x="1240368" y="5257800"/>
                <a:ext cx="4703232" cy="480966"/>
              </a:xfrm>
              <a:prstGeom prst="rect">
                <a:avLst/>
              </a:prstGeom>
              <a:noFill/>
            </p:spPr>
            <p:txBody>
              <a:bodyPr wrap="square" rtlCol="0">
                <a:spAutoFit/>
              </a:bodyPr>
              <a:lstStyle/>
              <a:p>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𝐸</m:t>
                        </m:r>
                      </m:e>
                      <m:sub>
                        <m:r>
                          <a:rPr lang="en-US" sz="1200" b="0" i="1" smtClean="0">
                            <a:latin typeface="Cambria Math" panose="02040503050406030204" pitchFamily="18" charset="0"/>
                          </a:rPr>
                          <m:t>𝑡</m:t>
                        </m:r>
                      </m:sub>
                    </m:sSub>
                    <m:r>
                      <m:rPr>
                        <m:lit/>
                      </m:rPr>
                      <a:rPr lang="en-US" sz="1200" b="0" i="1" smtClean="0">
                        <a:latin typeface="Cambria Math" panose="02040503050406030204" pitchFamily="18" charset="0"/>
                      </a:rPr>
                      <m:t>[</m:t>
                    </m:r>
                    <m:r>
                      <a:rPr lang="en-US" sz="1200" b="0" i="1" smtClean="0">
                        <a:latin typeface="Cambria Math" panose="02040503050406030204" pitchFamily="18" charset="0"/>
                      </a:rPr>
                      <m:t> </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log</m:t>
                        </m:r>
                      </m:fName>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𝑄</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𝑠</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e>
                    </m:func>
                  </m:oMath>
                </a14:m>
                <a:r>
                  <a:rPr lang="en-US" sz="1200" dirty="0">
                    <a:latin typeface="Cambria Math" panose="02040503050406030204" pitchFamily="18" charset="0"/>
                  </a:rPr>
                  <a:t>: </a:t>
                </a:r>
                <a:r>
                  <a:rPr lang="en-US" sz="1200" dirty="0"/>
                  <a:t>probability of taking action</a:t>
                </a:r>
              </a:p>
              <a:p>
                <a14:m>
                  <m:oMath xmlns:m="http://schemas.openxmlformats.org/officeDocument/2006/math">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𝐴</m:t>
                            </m:r>
                          </m:e>
                        </m:acc>
                      </m:e>
                      <m:sub>
                        <m:r>
                          <a:rPr lang="en-US" sz="1200" b="0" i="1" smtClean="0">
                            <a:latin typeface="Cambria Math" panose="02040503050406030204" pitchFamily="18" charset="0"/>
                          </a:rPr>
                          <m:t>𝑡</m:t>
                        </m:r>
                      </m:sub>
                    </m:sSub>
                  </m:oMath>
                </a14:m>
                <a:r>
                  <a:rPr lang="en-TW" sz="1200" dirty="0"/>
                  <a:t>: </a:t>
                </a:r>
                <a:r>
                  <a:rPr lang="en-US" sz="1200" dirty="0"/>
                  <a:t>estimated Advantage function</a:t>
                </a:r>
                <a:endParaRPr lang="en-TW" sz="1200" dirty="0"/>
              </a:p>
            </p:txBody>
          </p:sp>
        </mc:Choice>
        <mc:Fallback xmlns="">
          <p:sp>
            <p:nvSpPr>
              <p:cNvPr id="6" name="TextBox 5">
                <a:extLst>
                  <a:ext uri="{FF2B5EF4-FFF2-40B4-BE49-F238E27FC236}">
                    <a16:creationId xmlns:a16="http://schemas.microsoft.com/office/drawing/2014/main" id="{9C0A44D5-09C7-FA50-0090-6AF31F4629A6}"/>
                  </a:ext>
                </a:extLst>
              </p:cNvPr>
              <p:cNvSpPr txBox="1">
                <a:spLocks noRot="1" noChangeAspect="1" noMove="1" noResize="1" noEditPoints="1" noAdjustHandles="1" noChangeArrowheads="1" noChangeShapeType="1" noTextEdit="1"/>
              </p:cNvSpPr>
              <p:nvPr/>
            </p:nvSpPr>
            <p:spPr>
              <a:xfrm>
                <a:off x="1240368" y="5257800"/>
                <a:ext cx="4703232" cy="480966"/>
              </a:xfrm>
              <a:prstGeom prst="rect">
                <a:avLst/>
              </a:prstGeom>
              <a:blipFill>
                <a:blip r:embed="rId4"/>
                <a:stretch>
                  <a:fillRect t="-2632" b="-10526"/>
                </a:stretch>
              </a:blipFill>
            </p:spPr>
            <p:txBody>
              <a:bodyPr/>
              <a:lstStyle/>
              <a:p>
                <a:r>
                  <a:rPr lang="en-TW">
                    <a:noFill/>
                  </a:rPr>
                  <a:t> </a:t>
                </a:r>
              </a:p>
            </p:txBody>
          </p:sp>
        </mc:Fallback>
      </mc:AlternateContent>
    </p:spTree>
    <p:extLst>
      <p:ext uri="{BB962C8B-B14F-4D97-AF65-F5344CB8AC3E}">
        <p14:creationId xmlns:p14="http://schemas.microsoft.com/office/powerpoint/2010/main" val="61238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9E0B-05B7-386C-6EB9-646DB832066F}"/>
              </a:ext>
            </a:extLst>
          </p:cNvPr>
          <p:cNvSpPr>
            <a:spLocks noGrp="1"/>
          </p:cNvSpPr>
          <p:nvPr>
            <p:ph type="title"/>
          </p:nvPr>
        </p:nvSpPr>
        <p:spPr/>
        <p:txBody>
          <a:bodyPr/>
          <a:lstStyle/>
          <a:p>
            <a:r>
              <a:rPr lang="en-US" dirty="0"/>
              <a:t>Background – PPO (2/3)</a:t>
            </a:r>
            <a:endParaRPr lang="en-TW" dirty="0"/>
          </a:p>
        </p:txBody>
      </p:sp>
      <p:sp>
        <p:nvSpPr>
          <p:cNvPr id="3" name="Content Placeholder 2">
            <a:extLst>
              <a:ext uri="{FF2B5EF4-FFF2-40B4-BE49-F238E27FC236}">
                <a16:creationId xmlns:a16="http://schemas.microsoft.com/office/drawing/2014/main" id="{01BFF141-DF09-58CB-CF4B-DEC679788CA0}"/>
              </a:ext>
            </a:extLst>
          </p:cNvPr>
          <p:cNvSpPr>
            <a:spLocks noGrp="1"/>
          </p:cNvSpPr>
          <p:nvPr>
            <p:ph idx="1"/>
          </p:nvPr>
        </p:nvSpPr>
        <p:spPr/>
        <p:txBody>
          <a:bodyPr/>
          <a:lstStyle/>
          <a:p>
            <a:r>
              <a:rPr lang="en-US" sz="2400" dirty="0"/>
              <a:t>PPO methods ensure the stability of the policy update process by directly controlling the size of the gradient ascent step implied by the Policy Loss Function. In order to do this, the objective function is written as per Equation 2</a:t>
            </a:r>
            <a:endParaRPr lang="en-TW" sz="2400" dirty="0"/>
          </a:p>
          <a:p>
            <a:endParaRPr lang="en-TW" sz="2400" dirty="0"/>
          </a:p>
        </p:txBody>
      </p:sp>
      <p:sp>
        <p:nvSpPr>
          <p:cNvPr id="4" name="Slide Number Placeholder 3">
            <a:extLst>
              <a:ext uri="{FF2B5EF4-FFF2-40B4-BE49-F238E27FC236}">
                <a16:creationId xmlns:a16="http://schemas.microsoft.com/office/drawing/2014/main" id="{8C281CEA-B411-2CAC-5DB6-8DB467263BCF}"/>
              </a:ext>
            </a:extLst>
          </p:cNvPr>
          <p:cNvSpPr>
            <a:spLocks noGrp="1"/>
          </p:cNvSpPr>
          <p:nvPr>
            <p:ph type="sldNum" sz="quarter" idx="12"/>
          </p:nvPr>
        </p:nvSpPr>
        <p:spPr/>
        <p:txBody>
          <a:bodyPr/>
          <a:lstStyle/>
          <a:p>
            <a:fld id="{B61A2454-2F44-4B6F-9E6A-F49BDF20DB3A}" type="slidenum">
              <a:rPr lang="en-US" altLang="zh-TW" smtClean="0"/>
              <a:pPr/>
              <a:t>6</a:t>
            </a:fld>
            <a:endParaRPr lang="en-US" altLang="zh-TW"/>
          </a:p>
        </p:txBody>
      </p:sp>
      <p:pic>
        <p:nvPicPr>
          <p:cNvPr id="5" name="Picture 4" descr="A mathematical equation with black text&#10;&#10;Description automatically generated">
            <a:extLst>
              <a:ext uri="{FF2B5EF4-FFF2-40B4-BE49-F238E27FC236}">
                <a16:creationId xmlns:a16="http://schemas.microsoft.com/office/drawing/2014/main" id="{11279E1D-C5BE-96BB-58B6-CA0289148D5B}"/>
              </a:ext>
            </a:extLst>
          </p:cNvPr>
          <p:cNvPicPr>
            <a:picLocks noChangeAspect="1"/>
          </p:cNvPicPr>
          <p:nvPr/>
        </p:nvPicPr>
        <p:blipFill>
          <a:blip r:embed="rId2"/>
          <a:stretch>
            <a:fillRect/>
          </a:stretch>
        </p:blipFill>
        <p:spPr>
          <a:xfrm>
            <a:off x="1709364" y="3886200"/>
            <a:ext cx="6487272" cy="83509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BC2EE0-C402-CE35-A03A-B07F39CF6B04}"/>
                  </a:ext>
                </a:extLst>
              </p:cNvPr>
              <p:cNvSpPr txBox="1"/>
              <p:nvPr/>
            </p:nvSpPr>
            <p:spPr>
              <a:xfrm>
                <a:off x="1709364" y="4762055"/>
                <a:ext cx="5237974" cy="487826"/>
              </a:xfrm>
              <a:prstGeom prst="rect">
                <a:avLst/>
              </a:prstGeom>
              <a:noFill/>
            </p:spPr>
            <p:txBody>
              <a:bodyPr wrap="square" rtlCol="0">
                <a:spAutoFit/>
              </a:bodyPr>
              <a:lstStyle/>
              <a:p>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𝑄</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𝑠</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oMath>
                </a14:m>
                <a:r>
                  <a:rPr lang="en-US" sz="1200" dirty="0">
                    <a:latin typeface="Cambria Math" panose="02040503050406030204" pitchFamily="18" charset="0"/>
                  </a:rPr>
                  <a:t>: </a:t>
                </a:r>
                <a:r>
                  <a:rPr lang="en-US" sz="1200" dirty="0"/>
                  <a:t>probability of action under the current policy</a:t>
                </a:r>
              </a:p>
              <a:p>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𝑄</m:t>
                            </m:r>
                          </m:e>
                          <m:sub>
                            <m:r>
                              <a:rPr lang="en-US" sz="1200" b="0" i="1" smtClean="0">
                                <a:latin typeface="Cambria Math" panose="02040503050406030204" pitchFamily="18" charset="0"/>
                                <a:ea typeface="Cambria Math" panose="02040503050406030204" pitchFamily="18" charset="0"/>
                              </a:rPr>
                              <m:t>𝑜𝑙𝑑</m:t>
                            </m:r>
                          </m:sub>
                        </m:sSub>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𝑠</m:t>
                        </m:r>
                      </m:e>
                      <m:sub>
                        <m:r>
                          <a:rPr lang="en-US" sz="1200" b="0" i="1" smtClean="0">
                            <a:latin typeface="Cambria Math" panose="02040503050406030204" pitchFamily="18" charset="0"/>
                            <a:ea typeface="Cambria Math" panose="02040503050406030204" pitchFamily="18" charset="0"/>
                          </a:rPr>
                          <m:t>𝑡</m:t>
                        </m:r>
                      </m:sub>
                    </m:sSub>
                    <m:r>
                      <m:rPr>
                        <m:lit/>
                      </m:rPr>
                      <a:rPr lang="en-US" sz="1200" b="0" i="1" smtClean="0">
                        <a:latin typeface="Cambria Math" panose="02040503050406030204" pitchFamily="18" charset="0"/>
                        <a:ea typeface="Cambria Math" panose="02040503050406030204" pitchFamily="18" charset="0"/>
                      </a:rPr>
                      <m:t>)</m:t>
                    </m:r>
                  </m:oMath>
                </a14:m>
                <a:r>
                  <a:rPr lang="en-TW" sz="1200" dirty="0"/>
                  <a:t>: </a:t>
                </a:r>
                <a:r>
                  <a:rPr lang="en-US" sz="1200" dirty="0"/>
                  <a:t>probability of action under the previous policy</a:t>
                </a:r>
                <a:endParaRPr lang="en-TW" sz="1200" dirty="0"/>
              </a:p>
            </p:txBody>
          </p:sp>
        </mc:Choice>
        <mc:Fallback xmlns="">
          <p:sp>
            <p:nvSpPr>
              <p:cNvPr id="9" name="TextBox 8">
                <a:extLst>
                  <a:ext uri="{FF2B5EF4-FFF2-40B4-BE49-F238E27FC236}">
                    <a16:creationId xmlns:a16="http://schemas.microsoft.com/office/drawing/2014/main" id="{4BBC2EE0-C402-CE35-A03A-B07F39CF6B04}"/>
                  </a:ext>
                </a:extLst>
              </p:cNvPr>
              <p:cNvSpPr txBox="1">
                <a:spLocks noRot="1" noChangeAspect="1" noMove="1" noResize="1" noEditPoints="1" noAdjustHandles="1" noChangeArrowheads="1" noChangeShapeType="1" noTextEdit="1"/>
              </p:cNvSpPr>
              <p:nvPr/>
            </p:nvSpPr>
            <p:spPr>
              <a:xfrm>
                <a:off x="1709364" y="4762055"/>
                <a:ext cx="5237974" cy="487826"/>
              </a:xfrm>
              <a:prstGeom prst="rect">
                <a:avLst/>
              </a:prstGeom>
              <a:blipFill>
                <a:blip r:embed="rId3"/>
                <a:stretch>
                  <a:fillRect b="-2500"/>
                </a:stretch>
              </a:blipFill>
            </p:spPr>
            <p:txBody>
              <a:bodyPr/>
              <a:lstStyle/>
              <a:p>
                <a:r>
                  <a:rPr lang="en-TW">
                    <a:noFill/>
                  </a:rPr>
                  <a:t> </a:t>
                </a:r>
              </a:p>
            </p:txBody>
          </p:sp>
        </mc:Fallback>
      </mc:AlternateContent>
    </p:spTree>
    <p:extLst>
      <p:ext uri="{BB962C8B-B14F-4D97-AF65-F5344CB8AC3E}">
        <p14:creationId xmlns:p14="http://schemas.microsoft.com/office/powerpoint/2010/main" val="73768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D360-7BCF-709C-AC36-CB5E49234F72}"/>
              </a:ext>
            </a:extLst>
          </p:cNvPr>
          <p:cNvSpPr>
            <a:spLocks noGrp="1"/>
          </p:cNvSpPr>
          <p:nvPr>
            <p:ph type="title"/>
          </p:nvPr>
        </p:nvSpPr>
        <p:spPr/>
        <p:txBody>
          <a:bodyPr/>
          <a:lstStyle/>
          <a:p>
            <a:r>
              <a:rPr lang="en-US" dirty="0"/>
              <a:t>Background – PPO (3/3)</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24650-D5A2-2C67-DB55-2021CFFB7D02}"/>
                  </a:ext>
                </a:extLst>
              </p:cNvPr>
              <p:cNvSpPr>
                <a:spLocks noGrp="1"/>
              </p:cNvSpPr>
              <p:nvPr>
                <p:ph idx="1"/>
              </p:nvPr>
            </p:nvSpPr>
            <p:spPr/>
            <p:txBody>
              <a:bodyPr/>
              <a:lstStyle/>
              <a:p>
                <a:r>
                  <a:rPr lang="en-US" sz="2400" dirty="0"/>
                  <a:t>We can then notice that when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𝑟</m:t>
                        </m:r>
                      </m:e>
                      <m:sub>
                        <m:r>
                          <a:rPr lang="en-US" sz="2400" i="1" dirty="0" smtClean="0">
                            <a:latin typeface="Cambria Math" panose="02040503050406030204" pitchFamily="18" charset="0"/>
                          </a:rPr>
                          <m:t>𝑡</m:t>
                        </m:r>
                      </m:sub>
                    </m:sSub>
                    <m:r>
                      <a:rPr lang="en-US" sz="2400" i="1" dirty="0" smtClean="0">
                        <a:latin typeface="Cambria Math" panose="02040503050406030204" pitchFamily="18" charset="0"/>
                      </a:rPr>
                      <m:t>(</m:t>
                    </m:r>
                    <m:r>
                      <a:rPr lang="en-US" sz="2400" i="1" dirty="0" smtClean="0">
                        <a:latin typeface="Cambria Math" panose="02040503050406030204" pitchFamily="18" charset="0"/>
                      </a:rPr>
                      <m:t>𝑄</m:t>
                    </m:r>
                    <m:r>
                      <a:rPr lang="en-US" sz="2400" i="1" dirty="0" smtClean="0">
                        <a:latin typeface="Cambria Math" panose="02040503050406030204" pitchFamily="18" charset="0"/>
                      </a:rPr>
                      <m:t>)</m:t>
                    </m:r>
                  </m:oMath>
                </a14:m>
                <a:r>
                  <a:rPr lang="en-US" sz="2400" dirty="0"/>
                  <a:t> deviates from 1 an excessively large policy update would be performed. In order to avoid this, the objective function is modified as per Equation 3 to penalize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𝑟</m:t>
                        </m:r>
                      </m:e>
                      <m:sub>
                        <m:r>
                          <a:rPr lang="en-US" sz="2400" i="1" dirty="0">
                            <a:latin typeface="Cambria Math" panose="02040503050406030204" pitchFamily="18" charset="0"/>
                          </a:rPr>
                          <m:t>𝑡</m:t>
                        </m:r>
                      </m:sub>
                    </m:sSub>
                    <m:r>
                      <a:rPr lang="en-US" sz="2400" i="1" dirty="0">
                        <a:latin typeface="Cambria Math" panose="02040503050406030204" pitchFamily="18" charset="0"/>
                      </a:rPr>
                      <m:t>(</m:t>
                    </m:r>
                    <m:r>
                      <a:rPr lang="en-US" sz="2400" i="1" dirty="0">
                        <a:latin typeface="Cambria Math" panose="02040503050406030204" pitchFamily="18" charset="0"/>
                      </a:rPr>
                      <m:t>𝑄</m:t>
                    </m:r>
                    <m:r>
                      <a:rPr lang="en-US" sz="2400" i="1" dirty="0">
                        <a:latin typeface="Cambria Math" panose="02040503050406030204" pitchFamily="18" charset="0"/>
                      </a:rPr>
                      <m:t>)</m:t>
                    </m:r>
                  </m:oMath>
                </a14:m>
                <a:r>
                  <a:rPr lang="en-US" sz="2400" dirty="0"/>
                  <a:t> values that lie outside of </a:t>
                </a:r>
                <a14:m>
                  <m:oMath xmlns:m="http://schemas.openxmlformats.org/officeDocument/2006/math">
                    <m:r>
                      <a:rPr lang="en-US" sz="2400" i="1" dirty="0" smtClean="0">
                        <a:latin typeface="Cambria Math" panose="02040503050406030204" pitchFamily="18" charset="0"/>
                      </a:rPr>
                      <m:t>[1−</m:t>
                    </m:r>
                    <m:r>
                      <a:rPr lang="en-US" sz="2400" i="1" dirty="0" smtClean="0">
                        <a:latin typeface="Cambria Math" panose="02040503050406030204" pitchFamily="18" charset="0"/>
                      </a:rPr>
                      <m:t>𝜖</m:t>
                    </m:r>
                    <m:r>
                      <a:rPr lang="en-US" sz="2400" i="1" dirty="0" smtClean="0">
                        <a:latin typeface="Cambria Math" panose="02040503050406030204" pitchFamily="18" charset="0"/>
                      </a:rPr>
                      <m:t>,1+</m:t>
                    </m:r>
                    <m:r>
                      <a:rPr lang="en-US" sz="2400" i="1" dirty="0" smtClean="0">
                        <a:latin typeface="Cambria Math" panose="02040503050406030204" pitchFamily="18" charset="0"/>
                      </a:rPr>
                      <m:t>𝜖</m:t>
                    </m:r>
                    <m:r>
                      <a:rPr lang="en-US" sz="2400" i="1" dirty="0" smtClean="0">
                        <a:latin typeface="Cambria Math" panose="02040503050406030204" pitchFamily="18" charset="0"/>
                      </a:rPr>
                      <m:t>]</m:t>
                    </m:r>
                  </m:oMath>
                </a14:m>
                <a:r>
                  <a:rPr lang="en-US" sz="2400" dirty="0"/>
                  <a:t>. We take </a:t>
                </a:r>
                <a14:m>
                  <m:oMath xmlns:m="http://schemas.openxmlformats.org/officeDocument/2006/math">
                    <m:r>
                      <a:rPr lang="en-US" sz="2400" i="1" dirty="0" smtClean="0">
                        <a:latin typeface="Cambria Math" panose="02040503050406030204" pitchFamily="18" charset="0"/>
                      </a:rPr>
                      <m:t>𝜖</m:t>
                    </m:r>
                    <m:r>
                      <a:rPr lang="en-US" sz="2400" i="1" dirty="0" smtClean="0">
                        <a:latin typeface="Cambria Math" panose="02040503050406030204" pitchFamily="18" charset="0"/>
                      </a:rPr>
                      <m:t> </m:t>
                    </m:r>
                  </m:oMath>
                </a14:m>
                <a:r>
                  <a:rPr lang="en-US" sz="2400" dirty="0"/>
                  <a:t>= 0.2</a:t>
                </a:r>
                <a:endParaRPr lang="en-TW" sz="2400" dirty="0"/>
              </a:p>
            </p:txBody>
          </p:sp>
        </mc:Choice>
        <mc:Fallback xmlns="">
          <p:sp>
            <p:nvSpPr>
              <p:cNvPr id="3" name="Content Placeholder 2">
                <a:extLst>
                  <a:ext uri="{FF2B5EF4-FFF2-40B4-BE49-F238E27FC236}">
                    <a16:creationId xmlns:a16="http://schemas.microsoft.com/office/drawing/2014/main" id="{51E24650-D5A2-2C67-DB55-2021CFFB7D02}"/>
                  </a:ext>
                </a:extLst>
              </p:cNvPr>
              <p:cNvSpPr>
                <a:spLocks noGrp="1" noRot="1" noChangeAspect="1" noMove="1" noResize="1" noEditPoints="1" noAdjustHandles="1" noChangeArrowheads="1" noChangeShapeType="1" noTextEdit="1"/>
              </p:cNvSpPr>
              <p:nvPr>
                <p:ph idx="1"/>
              </p:nvPr>
            </p:nvSpPr>
            <p:spPr>
              <a:blipFill>
                <a:blip r:embed="rId2"/>
                <a:stretch>
                  <a:fillRect l="-1023" t="-1484" r="-1316"/>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ADBBBCFE-55FF-C894-1670-D1B4D1D6D890}"/>
              </a:ext>
            </a:extLst>
          </p:cNvPr>
          <p:cNvSpPr>
            <a:spLocks noGrp="1"/>
          </p:cNvSpPr>
          <p:nvPr>
            <p:ph type="sldNum" sz="quarter" idx="12"/>
          </p:nvPr>
        </p:nvSpPr>
        <p:spPr/>
        <p:txBody>
          <a:bodyPr/>
          <a:lstStyle/>
          <a:p>
            <a:fld id="{B61A2454-2F44-4B6F-9E6A-F49BDF20DB3A}" type="slidenum">
              <a:rPr lang="en-US" altLang="zh-TW" smtClean="0"/>
              <a:pPr/>
              <a:t>7</a:t>
            </a:fld>
            <a:endParaRPr lang="en-US" altLang="zh-TW"/>
          </a:p>
        </p:txBody>
      </p:sp>
      <p:pic>
        <p:nvPicPr>
          <p:cNvPr id="5" name="Picture 4" descr="A mathematical equations and symbols&#10;&#10;Description automatically generated with medium confidence">
            <a:extLst>
              <a:ext uri="{FF2B5EF4-FFF2-40B4-BE49-F238E27FC236}">
                <a16:creationId xmlns:a16="http://schemas.microsoft.com/office/drawing/2014/main" id="{B0B22E24-4836-DA37-7ABE-EEB310BD99BE}"/>
              </a:ext>
            </a:extLst>
          </p:cNvPr>
          <p:cNvPicPr>
            <a:picLocks noChangeAspect="1"/>
          </p:cNvPicPr>
          <p:nvPr/>
        </p:nvPicPr>
        <p:blipFill>
          <a:blip r:embed="rId3"/>
          <a:stretch>
            <a:fillRect/>
          </a:stretch>
        </p:blipFill>
        <p:spPr>
          <a:xfrm>
            <a:off x="2718033" y="4056049"/>
            <a:ext cx="4451135" cy="1007443"/>
          </a:xfrm>
          <a:prstGeom prst="rect">
            <a:avLst/>
          </a:prstGeom>
        </p:spPr>
      </p:pic>
      <p:sp>
        <p:nvSpPr>
          <p:cNvPr id="6" name="TextBox 5">
            <a:extLst>
              <a:ext uri="{FF2B5EF4-FFF2-40B4-BE49-F238E27FC236}">
                <a16:creationId xmlns:a16="http://schemas.microsoft.com/office/drawing/2014/main" id="{BE133554-6664-8A58-DC0E-5E1E4814A17F}"/>
              </a:ext>
            </a:extLst>
          </p:cNvPr>
          <p:cNvSpPr txBox="1"/>
          <p:nvPr/>
        </p:nvSpPr>
        <p:spPr>
          <a:xfrm>
            <a:off x="1815352" y="5835134"/>
            <a:ext cx="6256498" cy="369332"/>
          </a:xfrm>
          <a:prstGeom prst="rect">
            <a:avLst/>
          </a:prstGeom>
          <a:noFill/>
        </p:spPr>
        <p:txBody>
          <a:bodyPr wrap="square" rtlCol="0">
            <a:spAutoFit/>
          </a:bodyPr>
          <a:lstStyle/>
          <a:p>
            <a:r>
              <a:rPr lang="en-US" sz="900" dirty="0"/>
              <a:t>[7] J. Schulman, F. Wolski, P. </a:t>
            </a:r>
            <a:r>
              <a:rPr lang="en-US" sz="900" dirty="0" err="1"/>
              <a:t>Dhariwal</a:t>
            </a:r>
            <a:r>
              <a:rPr lang="en-US" sz="900" dirty="0"/>
              <a:t>, A. Radford, and O. </a:t>
            </a:r>
            <a:r>
              <a:rPr lang="en-US" sz="900" dirty="0" err="1"/>
              <a:t>Klimov</a:t>
            </a:r>
            <a:r>
              <a:rPr lang="en-US" sz="900" dirty="0"/>
              <a:t>, “Proximal policy optimization algorithms,” </a:t>
            </a:r>
            <a:r>
              <a:rPr lang="en-US" sz="900" dirty="0" err="1"/>
              <a:t>arXiv</a:t>
            </a:r>
            <a:r>
              <a:rPr lang="en-US" sz="900" dirty="0"/>
              <a:t> preprint arXiv:1707.06347, 2017.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A90C2B-F232-96AA-4D65-518BEC0854E7}"/>
                  </a:ext>
                </a:extLst>
              </p:cNvPr>
              <p:cNvSpPr txBox="1"/>
              <p:nvPr/>
            </p:nvSpPr>
            <p:spPr>
              <a:xfrm>
                <a:off x="2718033" y="5104251"/>
                <a:ext cx="5237974" cy="276999"/>
              </a:xfrm>
              <a:prstGeom prst="rect">
                <a:avLst/>
              </a:prstGeom>
              <a:noFill/>
            </p:spPr>
            <p:txBody>
              <a:bodyPr wrap="square" rtlCol="0">
                <a:spAutoFit/>
              </a:bodyPr>
              <a:lstStyle/>
              <a:p>
                <a14:m>
                  <m:oMath xmlns:m="http://schemas.openxmlformats.org/officeDocument/2006/math">
                    <m:r>
                      <a:rPr lang="en-US" sz="1200" i="1" dirty="0">
                        <a:latin typeface="Cambria Math" panose="02040503050406030204" pitchFamily="18" charset="0"/>
                      </a:rPr>
                      <m:t>𝜖</m:t>
                    </m:r>
                  </m:oMath>
                </a14:m>
                <a:r>
                  <a:rPr lang="en-TW" sz="1200" dirty="0"/>
                  <a:t>: 超參數</a:t>
                </a:r>
              </a:p>
            </p:txBody>
          </p:sp>
        </mc:Choice>
        <mc:Fallback xmlns="">
          <p:sp>
            <p:nvSpPr>
              <p:cNvPr id="7" name="TextBox 6">
                <a:extLst>
                  <a:ext uri="{FF2B5EF4-FFF2-40B4-BE49-F238E27FC236}">
                    <a16:creationId xmlns:a16="http://schemas.microsoft.com/office/drawing/2014/main" id="{7AA90C2B-F232-96AA-4D65-518BEC0854E7}"/>
                  </a:ext>
                </a:extLst>
              </p:cNvPr>
              <p:cNvSpPr txBox="1">
                <a:spLocks noRot="1" noChangeAspect="1" noMove="1" noResize="1" noEditPoints="1" noAdjustHandles="1" noChangeArrowheads="1" noChangeShapeType="1" noTextEdit="1"/>
              </p:cNvSpPr>
              <p:nvPr/>
            </p:nvSpPr>
            <p:spPr>
              <a:xfrm>
                <a:off x="2718033" y="5104251"/>
                <a:ext cx="5237974" cy="276999"/>
              </a:xfrm>
              <a:prstGeom prst="rect">
                <a:avLst/>
              </a:prstGeom>
              <a:blipFill>
                <a:blip r:embed="rId4"/>
                <a:stretch>
                  <a:fillRect b="-17391"/>
                </a:stretch>
              </a:blipFill>
            </p:spPr>
            <p:txBody>
              <a:bodyPr/>
              <a:lstStyle/>
              <a:p>
                <a:r>
                  <a:rPr lang="en-TW">
                    <a:noFill/>
                  </a:rPr>
                  <a:t> </a:t>
                </a:r>
              </a:p>
            </p:txBody>
          </p:sp>
        </mc:Fallback>
      </mc:AlternateContent>
    </p:spTree>
    <p:extLst>
      <p:ext uri="{BB962C8B-B14F-4D97-AF65-F5344CB8AC3E}">
        <p14:creationId xmlns:p14="http://schemas.microsoft.com/office/powerpoint/2010/main" val="270253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FB2C-6D92-6FB7-9F0E-02BFBF7DE8AF}"/>
              </a:ext>
            </a:extLst>
          </p:cNvPr>
          <p:cNvSpPr>
            <a:spLocks noGrp="1"/>
          </p:cNvSpPr>
          <p:nvPr>
            <p:ph type="title"/>
          </p:nvPr>
        </p:nvSpPr>
        <p:spPr/>
        <p:txBody>
          <a:bodyPr/>
          <a:lstStyle/>
          <a:p>
            <a:r>
              <a:rPr lang="en-US" dirty="0"/>
              <a:t>Methods - Data</a:t>
            </a:r>
            <a:endParaRPr lang="en-TW" dirty="0"/>
          </a:p>
        </p:txBody>
      </p:sp>
      <p:sp>
        <p:nvSpPr>
          <p:cNvPr id="3" name="Content Placeholder 2">
            <a:extLst>
              <a:ext uri="{FF2B5EF4-FFF2-40B4-BE49-F238E27FC236}">
                <a16:creationId xmlns:a16="http://schemas.microsoft.com/office/drawing/2014/main" id="{DE5122D2-DB30-B7EA-600E-C2237FFD8F30}"/>
              </a:ext>
            </a:extLst>
          </p:cNvPr>
          <p:cNvSpPr>
            <a:spLocks noGrp="1"/>
          </p:cNvSpPr>
          <p:nvPr>
            <p:ph idx="1"/>
          </p:nvPr>
        </p:nvSpPr>
        <p:spPr/>
        <p:txBody>
          <a:bodyPr/>
          <a:lstStyle/>
          <a:p>
            <a:r>
              <a:rPr lang="en-US" sz="2400" dirty="0"/>
              <a:t>reconstructed LOB of Intel Corporation’s stock (INTC)</a:t>
            </a:r>
          </a:p>
          <a:p>
            <a:r>
              <a:rPr lang="en-US" sz="2400" dirty="0"/>
              <a:t>training dataset consists of 60 files (one per trading day between 04-02-2019 and 30-04-2019)</a:t>
            </a:r>
          </a:p>
          <a:p>
            <a:r>
              <a:rPr lang="en-US" sz="2400" dirty="0"/>
              <a:t>validation dataset consists of 22 (one per trading day between 01-05- 2019 and 31-05-2019)</a:t>
            </a:r>
          </a:p>
          <a:p>
            <a:r>
              <a:rPr lang="en-US" sz="2400" dirty="0"/>
              <a:t>test dataset consists of 20 files (one per trading day between 03-06-2019 and 28-06-2019)</a:t>
            </a:r>
            <a:endParaRPr lang="en-TW" sz="2400" dirty="0"/>
          </a:p>
          <a:p>
            <a:endParaRPr lang="en-TW" sz="2400" dirty="0"/>
          </a:p>
        </p:txBody>
      </p:sp>
      <p:sp>
        <p:nvSpPr>
          <p:cNvPr id="4" name="Slide Number Placeholder 3">
            <a:extLst>
              <a:ext uri="{FF2B5EF4-FFF2-40B4-BE49-F238E27FC236}">
                <a16:creationId xmlns:a16="http://schemas.microsoft.com/office/drawing/2014/main" id="{0AE83AC2-CF32-5E2D-F188-382DFEE1F6A1}"/>
              </a:ext>
            </a:extLst>
          </p:cNvPr>
          <p:cNvSpPr>
            <a:spLocks noGrp="1"/>
          </p:cNvSpPr>
          <p:nvPr>
            <p:ph type="sldNum" sz="quarter" idx="12"/>
          </p:nvPr>
        </p:nvSpPr>
        <p:spPr/>
        <p:txBody>
          <a:bodyPr/>
          <a:lstStyle/>
          <a:p>
            <a:fld id="{B61A2454-2F44-4B6F-9E6A-F49BDF20DB3A}" type="slidenum">
              <a:rPr lang="en-US" altLang="zh-TW" smtClean="0"/>
              <a:pPr/>
              <a:t>8</a:t>
            </a:fld>
            <a:endParaRPr lang="en-US" altLang="zh-TW"/>
          </a:p>
        </p:txBody>
      </p:sp>
    </p:spTree>
    <p:extLst>
      <p:ext uri="{BB962C8B-B14F-4D97-AF65-F5344CB8AC3E}">
        <p14:creationId xmlns:p14="http://schemas.microsoft.com/office/powerpoint/2010/main" val="8640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198A-E162-03CF-127A-4AB121DBB3D4}"/>
              </a:ext>
            </a:extLst>
          </p:cNvPr>
          <p:cNvSpPr>
            <a:spLocks noGrp="1"/>
          </p:cNvSpPr>
          <p:nvPr>
            <p:ph type="title"/>
          </p:nvPr>
        </p:nvSpPr>
        <p:spPr/>
        <p:txBody>
          <a:bodyPr/>
          <a:lstStyle/>
          <a:p>
            <a:r>
              <a:rPr lang="en-US" dirty="0"/>
              <a:t>Methods – Models (1/5)</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4595F4-1C17-1707-960D-8D78CDC75EA0}"/>
                  </a:ext>
                </a:extLst>
              </p:cNvPr>
              <p:cNvSpPr>
                <a:spLocks noGrp="1"/>
              </p:cNvSpPr>
              <p:nvPr>
                <p:ph idx="1"/>
              </p:nvPr>
            </p:nvSpPr>
            <p:spPr/>
            <p:txBody>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201</m:t>
                            </m:r>
                          </m:sub>
                        </m:sSub>
                      </m:sub>
                    </m:sSub>
                  </m:oMath>
                </a14:m>
                <a:r>
                  <a:rPr lang="en-TW" sz="2400" dirty="0"/>
                  <a:t>: </a:t>
                </a:r>
                <a:r>
                  <a:rPr lang="en-US" sz="2400" dirty="0"/>
                  <a:t>The state of the agent at time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r>
                  <a:rPr lang="el-GR" sz="2400" dirty="0"/>
                  <a:t> </a:t>
                </a:r>
                <a:r>
                  <a:rPr lang="en-US" sz="2400" dirty="0"/>
                  <a:t>is defined by the LOB's volumes for the </a:t>
                </a:r>
                <a:r>
                  <a:rPr lang="en-US" sz="2400" dirty="0">
                    <a:solidFill>
                      <a:schemeClr val="accent6">
                        <a:lumMod val="75000"/>
                      </a:schemeClr>
                    </a:solidFill>
                  </a:rPr>
                  <a:t>first ten levels</a:t>
                </a:r>
                <a:r>
                  <a:rPr lang="en-US" sz="2400" dirty="0"/>
                  <a:t> on both the bid and ask sides. In addition, the agent is provided the LOB states for the </a:t>
                </a:r>
                <a:r>
                  <a:rPr lang="en-US" sz="2400" dirty="0">
                    <a:solidFill>
                      <a:schemeClr val="accent6">
                        <a:lumMod val="75000"/>
                      </a:schemeClr>
                    </a:solidFill>
                  </a:rPr>
                  <a:t>last 9 ticks</a:t>
                </a:r>
                <a:r>
                  <a:rPr lang="en-US" sz="2400" dirty="0"/>
                  <a:t> and the </a:t>
                </a:r>
                <a:r>
                  <a:rPr lang="en-US" sz="2400" dirty="0">
                    <a:solidFill>
                      <a:schemeClr val="accent6">
                        <a:lumMod val="75000"/>
                      </a:schemeClr>
                    </a:solidFill>
                  </a:rPr>
                  <a:t>agent's current position</a:t>
                </a:r>
                <a:r>
                  <a:rPr lang="en-US" sz="2400" dirty="0"/>
                  <a:t> ( long, short, neutral).</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202</m:t>
                            </m:r>
                          </m:sub>
                        </m:sSub>
                      </m:sub>
                    </m:sSub>
                  </m:oMath>
                </a14:m>
                <a:r>
                  <a:rPr lang="en-TW" sz="2400" dirty="0"/>
                  <a:t>: </a:t>
                </a:r>
                <a:r>
                  <a:rPr lang="en-US" sz="2400" dirty="0"/>
                  <a:t>The state of the agent at time </a:t>
                </a:r>
                <a:r>
                  <a:rPr lang="el-GR" sz="2400" dirty="0"/>
                  <a:t>τ </a:t>
                </a:r>
                <a:r>
                  <a:rPr lang="en-US" sz="2400" dirty="0"/>
                  <a:t>is defined as per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201</m:t>
                            </m:r>
                          </m:sub>
                        </m:sSub>
                      </m:sub>
                    </m:sSub>
                  </m:oMath>
                </a14:m>
                <a:r>
                  <a:rPr lang="en-US" sz="2400" dirty="0"/>
                  <a:t>, with the addition of the </a:t>
                </a:r>
                <a:r>
                  <a:rPr lang="en-US" sz="2400" dirty="0">
                    <a:solidFill>
                      <a:schemeClr val="accent6">
                        <a:lumMod val="75000"/>
                      </a:schemeClr>
                    </a:solidFill>
                  </a:rPr>
                  <a:t>mark to market value</a:t>
                </a:r>
                <a:r>
                  <a:rPr lang="en-US" sz="2400" dirty="0"/>
                  <a:t> for the agent’s current open position (zero if not in a position, by definition).</a:t>
                </a:r>
              </a:p>
              <a:p>
                <a:endParaRPr lang="en-TW" sz="2400" dirty="0"/>
              </a:p>
            </p:txBody>
          </p:sp>
        </mc:Choice>
        <mc:Fallback xmlns="">
          <p:sp>
            <p:nvSpPr>
              <p:cNvPr id="3" name="Content Placeholder 2">
                <a:extLst>
                  <a:ext uri="{FF2B5EF4-FFF2-40B4-BE49-F238E27FC236}">
                    <a16:creationId xmlns:a16="http://schemas.microsoft.com/office/drawing/2014/main" id="{F44595F4-1C17-1707-960D-8D78CDC75EA0}"/>
                  </a:ext>
                </a:extLst>
              </p:cNvPr>
              <p:cNvSpPr>
                <a:spLocks noGrp="1" noRot="1" noChangeAspect="1" noMove="1" noResize="1" noEditPoints="1" noAdjustHandles="1" noChangeArrowheads="1" noChangeShapeType="1" noTextEdit="1"/>
              </p:cNvSpPr>
              <p:nvPr>
                <p:ph idx="1"/>
              </p:nvPr>
            </p:nvSpPr>
            <p:spPr>
              <a:blipFill>
                <a:blip r:embed="rId2"/>
                <a:stretch>
                  <a:fillRect l="-1023" t="-1780" r="-585"/>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BDE25B27-29DD-A8CD-52B1-C4358140B510}"/>
              </a:ext>
            </a:extLst>
          </p:cNvPr>
          <p:cNvSpPr>
            <a:spLocks noGrp="1"/>
          </p:cNvSpPr>
          <p:nvPr>
            <p:ph type="sldNum" sz="quarter" idx="12"/>
          </p:nvPr>
        </p:nvSpPr>
        <p:spPr/>
        <p:txBody>
          <a:bodyPr/>
          <a:lstStyle/>
          <a:p>
            <a:fld id="{B61A2454-2F44-4B6F-9E6A-F49BDF20DB3A}" type="slidenum">
              <a:rPr lang="en-US" altLang="zh-TW" smtClean="0"/>
              <a:pPr/>
              <a:t>9</a:t>
            </a:fld>
            <a:endParaRPr lang="en-US" altLang="zh-TW"/>
          </a:p>
        </p:txBody>
      </p:sp>
    </p:spTree>
    <p:extLst>
      <p:ext uri="{BB962C8B-B14F-4D97-AF65-F5344CB8AC3E}">
        <p14:creationId xmlns:p14="http://schemas.microsoft.com/office/powerpoint/2010/main" val="243012718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Verdan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Verdana" pitchFamily="34" charset="0"/>
            <a:ea typeface="新細明體" pitchFamily="18" charset="-12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3300</TotalTime>
  <Pages>90</Pages>
  <Words>1969</Words>
  <Application>Microsoft Macintosh PowerPoint</Application>
  <PresentationFormat>A4 Paper (210x297 mm)</PresentationFormat>
  <Paragraphs>115</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Cambria Math</vt:lpstr>
      <vt:lpstr>Times New Roman</vt:lpstr>
      <vt:lpstr>Verdana</vt:lpstr>
      <vt:lpstr>Wingdings</vt:lpstr>
      <vt:lpstr>Profile</vt:lpstr>
      <vt:lpstr>PowerPoint Presentation</vt:lpstr>
      <vt:lpstr>Author</vt:lpstr>
      <vt:lpstr>Outline</vt:lpstr>
      <vt:lpstr>Background - Limit Order Book</vt:lpstr>
      <vt:lpstr>Background – PPO (1/3)</vt:lpstr>
      <vt:lpstr>Background – PPO (2/3)</vt:lpstr>
      <vt:lpstr>Background – PPO (3/3)</vt:lpstr>
      <vt:lpstr>Methods - Data</vt:lpstr>
      <vt:lpstr>Methods – Models (1/5)</vt:lpstr>
      <vt:lpstr>Methods – Models (2/5)</vt:lpstr>
      <vt:lpstr>Methods – Models (3/5)</vt:lpstr>
      <vt:lpstr>Methods – Models (4/5)</vt:lpstr>
      <vt:lpstr>Methods – Models (5/5)</vt:lpstr>
      <vt:lpstr>Methods - Training-Test Pipeline (1/3)</vt:lpstr>
      <vt:lpstr>Methods - Training-Test Pipeline (2/3)</vt:lpstr>
      <vt:lpstr>Methods - Training-Test Pipeline (3/3)</vt:lpstr>
      <vt:lpstr>Results and Discussion (1/4)</vt:lpstr>
      <vt:lpstr>Results and Discussion (2/4)</vt:lpstr>
      <vt:lpstr>Results and Discussion (3/4)</vt:lpstr>
      <vt:lpstr>Results and Discussion -Limitations (4/4)</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on Testing and Design for Testability</dc:title>
  <dc:subject/>
  <dc:creator>SJW</dc:creator>
  <cp:keywords/>
  <dc:description/>
  <cp:lastModifiedBy>張正誠</cp:lastModifiedBy>
  <cp:revision>290</cp:revision>
  <cp:lastPrinted>2023-02-14T02:55:23Z</cp:lastPrinted>
  <dcterms:created xsi:type="dcterms:W3CDTF">1996-07-04T19:50:54Z</dcterms:created>
  <dcterms:modified xsi:type="dcterms:W3CDTF">2024-05-01T10:31:48Z</dcterms:modified>
</cp:coreProperties>
</file>