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>
                <a:latin typeface="Bebas Neue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800">
                <a:solidFill>
                  <a:schemeClr val="tx1">
                    <a:tint val="75000"/>
                  </a:schemeClr>
                </a:solidFill>
                <a:latin typeface="PT Serif" panose="020A060304050502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638E-D7EA-42F7-B542-CEC89AE21CB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253D-3AD5-441D-BDDA-A69829EA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0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638E-D7EA-42F7-B542-CEC89AE21CB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253D-3AD5-441D-BDDA-A69829EA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638E-D7EA-42F7-B542-CEC89AE21CB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253D-3AD5-441D-BDDA-A69829EA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7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5400">
                <a:latin typeface="Bebas Neue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T Serif" panose="020A0603040505020204" pitchFamily="18" charset="0"/>
              </a:defRPr>
            </a:lvl1pPr>
            <a:lvl2pPr>
              <a:defRPr>
                <a:latin typeface="PT Serif" panose="020A0603040505020204" pitchFamily="18" charset="0"/>
              </a:defRPr>
            </a:lvl2pPr>
            <a:lvl3pPr>
              <a:defRPr>
                <a:latin typeface="PT Serif" panose="020A0603040505020204" pitchFamily="18" charset="0"/>
              </a:defRPr>
            </a:lvl3pPr>
            <a:lvl4pPr>
              <a:defRPr>
                <a:latin typeface="PT Serif" panose="020A0603040505020204" pitchFamily="18" charset="0"/>
              </a:defRPr>
            </a:lvl4pPr>
            <a:lvl5pPr>
              <a:defRPr>
                <a:latin typeface="PT Serif" panose="020A060304050502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638E-D7EA-42F7-B542-CEC89AE21CB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253D-3AD5-441D-BDDA-A69829EA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Autofit/>
          </a:bodyPr>
          <a:lstStyle>
            <a:lvl1pPr algn="ctr">
              <a:defRPr sz="4400" b="1" cap="all">
                <a:latin typeface="Bebas Neue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638E-D7EA-42F7-B542-CEC89AE21CB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253D-3AD5-441D-BDDA-A69829EA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1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638E-D7EA-42F7-B542-CEC89AE21CB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253D-3AD5-441D-BDDA-A69829EA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638E-D7EA-42F7-B542-CEC89AE21CB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253D-3AD5-441D-BDDA-A69829EA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638E-D7EA-42F7-B542-CEC89AE21CB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253D-3AD5-441D-BDDA-A69829EA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2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638E-D7EA-42F7-B542-CEC89AE21CB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253D-3AD5-441D-BDDA-A69829EA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638E-D7EA-42F7-B542-CEC89AE21CB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253D-3AD5-441D-BDDA-A69829EA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2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1371600"/>
          </a:xfrm>
        </p:spPr>
        <p:txBody>
          <a:bodyPr anchor="b">
            <a:noAutofit/>
          </a:bodyPr>
          <a:lstStyle>
            <a:lvl1pPr algn="l">
              <a:defRPr sz="2800" b="1">
                <a:latin typeface="PT Serif" panose="020A060304050502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638E-D7EA-42F7-B542-CEC89AE21CB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253D-3AD5-441D-BDDA-A69829EA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A638E-D7EA-42F7-B542-CEC89AE21CB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E253D-3AD5-441D-BDDA-A69829EA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0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Spillovers in Price volatility</a:t>
            </a:r>
            <a:br>
              <a:rPr lang="en-US" dirty="0" smtClean="0"/>
            </a:br>
            <a:r>
              <a:rPr lang="en-US" dirty="0" smtClean="0"/>
              <a:t>across bitcoin/</a:t>
            </a:r>
            <a:r>
              <a:rPr lang="en-US" dirty="0" err="1" smtClean="0"/>
              <a:t>usd</a:t>
            </a:r>
            <a:r>
              <a:rPr lang="en-US" dirty="0" smtClean="0"/>
              <a:t> exchanges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798637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8008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MANY places to exchange your bitcoins 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581891" y="1676400"/>
            <a:ext cx="4295775" cy="3857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14009"/>
            <a:ext cx="2782425" cy="11529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071697"/>
            <a:ext cx="2539321" cy="11955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38"/>
          <a:stretch/>
        </p:blipFill>
        <p:spPr>
          <a:xfrm>
            <a:off x="4876800" y="4668982"/>
            <a:ext cx="3805195" cy="20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4876800"/>
            <a:ext cx="9144000" cy="1371600"/>
          </a:xfrm>
        </p:spPr>
        <p:txBody>
          <a:bodyPr/>
          <a:lstStyle/>
          <a:p>
            <a:pPr algn="ctr"/>
            <a:r>
              <a:rPr lang="en-US" sz="3400" b="0" dirty="0" smtClean="0">
                <a:latin typeface="Bebas Neue" pitchFamily="34" charset="0"/>
              </a:rPr>
              <a:t>Does price volatility LEAK across bitcoin exchanges ?</a:t>
            </a:r>
            <a:endParaRPr lang="en-US" sz="3400" b="0" dirty="0">
              <a:latin typeface="Bebas Neue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85342"/>
            <a:ext cx="7772400" cy="474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Irregular time series data</a:t>
            </a:r>
            <a:endParaRPr lang="en-US" sz="6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3734"/>
            <a:ext cx="8229600" cy="4218894"/>
          </a:xfrm>
        </p:spPr>
      </p:pic>
      <p:sp>
        <p:nvSpPr>
          <p:cNvPr id="10" name="TextBox 9"/>
          <p:cNvSpPr txBox="1"/>
          <p:nvPr/>
        </p:nvSpPr>
        <p:spPr>
          <a:xfrm>
            <a:off x="2590800" y="61722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smtClean="0">
                <a:latin typeface="PT Serif" panose="020A0603040505020204" pitchFamily="18" charset="0"/>
              </a:rPr>
              <a:t>Bitcoin price for 1coin exchange (bitcoincharts.com)</a:t>
            </a:r>
            <a:endParaRPr lang="en-US" i="1" dirty="0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With imputation, exchanges look similar ...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21923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... But zoom in, and differences appear. 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5257799"/>
          </a:xfrm>
        </p:spPr>
      </p:pic>
    </p:spTree>
    <p:extLst>
      <p:ext uri="{BB962C8B-B14F-4D97-AF65-F5344CB8AC3E}">
        <p14:creationId xmlns:p14="http://schemas.microsoft.com/office/powerpoint/2010/main" val="23399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garch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r>
                  <a:rPr lang="en-US" dirty="0" smtClean="0"/>
                  <a:t>Next period’s variance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depends on last period’s squared residuals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: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and previously forecasted variances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∀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Multivariate GARCH: assess spillovers between several time series. (CCC vs. </a:t>
                </a:r>
                <a:r>
                  <a:rPr lang="en-US" smtClean="0"/>
                  <a:t>DCC)</a:t>
                </a:r>
                <a:endParaRPr lang="en-US" dirty="0" smtClean="0"/>
              </a:p>
              <a:p>
                <a:r>
                  <a:rPr lang="en-US" dirty="0" smtClean="0"/>
                  <a:t>R package: “</a:t>
                </a:r>
                <a:r>
                  <a:rPr lang="en-US" dirty="0" err="1" smtClean="0"/>
                  <a:t>rmgarch</a:t>
                </a:r>
                <a:r>
                  <a:rPr lang="en-US" dirty="0" smtClean="0"/>
                  <a:t>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9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 + direction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Higher spillover from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small</a:t>
                </a:r>
              </a:p>
              <a:p>
                <a:r>
                  <a:rPr lang="en-US" dirty="0" smtClean="0"/>
                  <a:t>Less spillover from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small</a:t>
                </a:r>
              </a:p>
              <a:p>
                <a:r>
                  <a:rPr lang="en-US" dirty="0" smtClean="0"/>
                  <a:t>Challenge:  find ideal extent of intra-daily averaging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30" y="1600200"/>
            <a:ext cx="6036539" cy="4525963"/>
          </a:xfrm>
        </p:spPr>
      </p:pic>
    </p:spTree>
    <p:extLst>
      <p:ext uri="{BB962C8B-B14F-4D97-AF65-F5344CB8AC3E}">
        <p14:creationId xmlns:p14="http://schemas.microsoft.com/office/powerpoint/2010/main" val="221800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187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Spillovers in Price volatility across bitcoin/usd exchanges</vt:lpstr>
      <vt:lpstr>MANY places to exchange your bitcoins </vt:lpstr>
      <vt:lpstr>Does price volatility LEAK across bitcoin exchanges ?</vt:lpstr>
      <vt:lpstr>Irregular time series data</vt:lpstr>
      <vt:lpstr>With imputation, exchanges look similar ...</vt:lpstr>
      <vt:lpstr>... But zoom in, and differences appear. </vt:lpstr>
      <vt:lpstr>The garch model</vt:lpstr>
      <vt:lpstr>Expected results + direction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Chow</dc:creator>
  <cp:lastModifiedBy>Evan Chow</cp:lastModifiedBy>
  <cp:revision>32</cp:revision>
  <dcterms:created xsi:type="dcterms:W3CDTF">2015-03-10T06:11:23Z</dcterms:created>
  <dcterms:modified xsi:type="dcterms:W3CDTF">2015-03-10T20:55:00Z</dcterms:modified>
</cp:coreProperties>
</file>