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94" r:id="rId1"/>
    <p:sldMasterId id="2147484919" r:id="rId2"/>
  </p:sldMasterIdLst>
  <p:notesMasterIdLst>
    <p:notesMasterId r:id="rId33"/>
  </p:notesMasterIdLst>
  <p:sldIdLst>
    <p:sldId id="256" r:id="rId3"/>
    <p:sldId id="540" r:id="rId4"/>
    <p:sldId id="381" r:id="rId5"/>
    <p:sldId id="405" r:id="rId6"/>
    <p:sldId id="514" r:id="rId7"/>
    <p:sldId id="515" r:id="rId8"/>
    <p:sldId id="516" r:id="rId9"/>
    <p:sldId id="517" r:id="rId10"/>
    <p:sldId id="518" r:id="rId11"/>
    <p:sldId id="519" r:id="rId12"/>
    <p:sldId id="520" r:id="rId13"/>
    <p:sldId id="521" r:id="rId14"/>
    <p:sldId id="529" r:id="rId15"/>
    <p:sldId id="533" r:id="rId16"/>
    <p:sldId id="522" r:id="rId17"/>
    <p:sldId id="523" r:id="rId18"/>
    <p:sldId id="524" r:id="rId19"/>
    <p:sldId id="536" r:id="rId20"/>
    <p:sldId id="525" r:id="rId21"/>
    <p:sldId id="526" r:id="rId22"/>
    <p:sldId id="527" r:id="rId23"/>
    <p:sldId id="537" r:id="rId24"/>
    <p:sldId id="538" r:id="rId25"/>
    <p:sldId id="528" r:id="rId26"/>
    <p:sldId id="539" r:id="rId27"/>
    <p:sldId id="534" r:id="rId28"/>
    <p:sldId id="535" r:id="rId29"/>
    <p:sldId id="530" r:id="rId30"/>
    <p:sldId id="531" r:id="rId31"/>
    <p:sldId id="53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ndar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ndar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ndar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ndar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ndara" pitchFamily="34" charset="0"/>
        <a:ea typeface="+mn-ea"/>
        <a:cs typeface="Arial" charset="0"/>
      </a:defRPr>
    </a:lvl5pPr>
    <a:lvl6pPr marL="2286000" algn="l" defTabSz="914400" rtl="0" eaLnBrk="1" latinLnBrk="0" hangingPunct="1">
      <a:defRPr kern="1200">
        <a:solidFill>
          <a:schemeClr val="tx1"/>
        </a:solidFill>
        <a:latin typeface="Candara" pitchFamily="34" charset="0"/>
        <a:ea typeface="+mn-ea"/>
        <a:cs typeface="Arial" charset="0"/>
      </a:defRPr>
    </a:lvl6pPr>
    <a:lvl7pPr marL="2743200" algn="l" defTabSz="914400" rtl="0" eaLnBrk="1" latinLnBrk="0" hangingPunct="1">
      <a:defRPr kern="1200">
        <a:solidFill>
          <a:schemeClr val="tx1"/>
        </a:solidFill>
        <a:latin typeface="Candara" pitchFamily="34" charset="0"/>
        <a:ea typeface="+mn-ea"/>
        <a:cs typeface="Arial" charset="0"/>
      </a:defRPr>
    </a:lvl7pPr>
    <a:lvl8pPr marL="3200400" algn="l" defTabSz="914400" rtl="0" eaLnBrk="1" latinLnBrk="0" hangingPunct="1">
      <a:defRPr kern="1200">
        <a:solidFill>
          <a:schemeClr val="tx1"/>
        </a:solidFill>
        <a:latin typeface="Candara" pitchFamily="34" charset="0"/>
        <a:ea typeface="+mn-ea"/>
        <a:cs typeface="Arial" charset="0"/>
      </a:defRPr>
    </a:lvl8pPr>
    <a:lvl9pPr marL="3657600" algn="l" defTabSz="914400" rtl="0" eaLnBrk="1" latinLnBrk="0" hangingPunct="1">
      <a:defRPr kern="1200">
        <a:solidFill>
          <a:schemeClr val="tx1"/>
        </a:solidFill>
        <a:latin typeface="Candar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B3BD"/>
    <a:srgbClr val="CB1D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3129" autoAdjust="0"/>
  </p:normalViewPr>
  <p:slideViewPr>
    <p:cSldViewPr>
      <p:cViewPr varScale="1">
        <p:scale>
          <a:sx n="119" d="100"/>
          <a:sy n="119" d="100"/>
        </p:scale>
        <p:origin x="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15EB9-0418-4231-8191-ECAA0AF5E42E}" type="doc">
      <dgm:prSet loTypeId="urn:microsoft.com/office/officeart/2005/8/layout/process1" loCatId="process" qsTypeId="urn:microsoft.com/office/officeart/2005/8/quickstyle/simple1" qsCatId="simple" csTypeId="urn:microsoft.com/office/officeart/2005/8/colors/colorful1" csCatId="colorful" phldr="1"/>
      <dgm:spPr/>
    </dgm:pt>
    <dgm:pt modelId="{7E709FAE-6EE5-459C-A945-1F735914C1FD}">
      <dgm:prSet phldrT="[Text]"/>
      <dgm:spPr/>
      <dgm:t>
        <a:bodyPr/>
        <a:lstStyle/>
        <a:p>
          <a:r>
            <a:rPr lang="en-US" dirty="0"/>
            <a:t>Kernel Specification</a:t>
          </a:r>
        </a:p>
      </dgm:t>
    </dgm:pt>
    <dgm:pt modelId="{449742F1-3E6A-4F3E-A71D-97D67A9DACEF}" type="parTrans" cxnId="{CA1213D1-2327-452B-9B45-7EDA721656FA}">
      <dgm:prSet/>
      <dgm:spPr/>
      <dgm:t>
        <a:bodyPr/>
        <a:lstStyle/>
        <a:p>
          <a:endParaRPr lang="en-US"/>
        </a:p>
      </dgm:t>
    </dgm:pt>
    <dgm:pt modelId="{55175B02-60D9-4B4D-8283-9B156312E12C}" type="sibTrans" cxnId="{CA1213D1-2327-452B-9B45-7EDA721656FA}">
      <dgm:prSet/>
      <dgm:spPr/>
      <dgm:t>
        <a:bodyPr/>
        <a:lstStyle/>
        <a:p>
          <a:endParaRPr lang="en-US"/>
        </a:p>
      </dgm:t>
    </dgm:pt>
    <dgm:pt modelId="{2951A05E-44F4-4741-882C-27A80E184865}">
      <dgm:prSet phldrT="[Text]"/>
      <dgm:spPr/>
      <dgm:t>
        <a:bodyPr/>
        <a:lstStyle/>
        <a:p>
          <a:r>
            <a:rPr lang="en-US" dirty="0"/>
            <a:t>Kernel’s C-code</a:t>
          </a:r>
        </a:p>
      </dgm:t>
    </dgm:pt>
    <dgm:pt modelId="{9CD12839-0C78-47CD-A5A8-8940C58E1945}" type="parTrans" cxnId="{BA601615-5D5E-4B1C-9337-CBAD3D368526}">
      <dgm:prSet/>
      <dgm:spPr/>
      <dgm:t>
        <a:bodyPr/>
        <a:lstStyle/>
        <a:p>
          <a:endParaRPr lang="en-US"/>
        </a:p>
      </dgm:t>
    </dgm:pt>
    <dgm:pt modelId="{0FEF9809-EB54-45EA-BD44-0348D113B2A2}" type="sibTrans" cxnId="{BA601615-5D5E-4B1C-9337-CBAD3D368526}">
      <dgm:prSet/>
      <dgm:spPr/>
      <dgm:t>
        <a:bodyPr/>
        <a:lstStyle/>
        <a:p>
          <a:endParaRPr lang="en-US"/>
        </a:p>
      </dgm:t>
    </dgm:pt>
    <dgm:pt modelId="{31B5FE5A-1805-4287-8CDD-A56A4C56EB18}">
      <dgm:prSet phldrT="[Text]"/>
      <dgm:spPr/>
      <dgm:t>
        <a:bodyPr/>
        <a:lstStyle/>
        <a:p>
          <a:r>
            <a:rPr lang="en-US" dirty="0"/>
            <a:t>Binary Representation</a:t>
          </a:r>
        </a:p>
      </dgm:t>
    </dgm:pt>
    <dgm:pt modelId="{6F2368FA-8794-4371-A0F5-8ABF27B43177}" type="parTrans" cxnId="{1BF82A27-B57A-470F-A874-F5D6CD3C590C}">
      <dgm:prSet/>
      <dgm:spPr/>
      <dgm:t>
        <a:bodyPr/>
        <a:lstStyle/>
        <a:p>
          <a:endParaRPr lang="en-US"/>
        </a:p>
      </dgm:t>
    </dgm:pt>
    <dgm:pt modelId="{B3EE2A30-C147-4E09-8F29-5BFC2A17E245}" type="sibTrans" cxnId="{1BF82A27-B57A-470F-A874-F5D6CD3C590C}">
      <dgm:prSet/>
      <dgm:spPr/>
      <dgm:t>
        <a:bodyPr/>
        <a:lstStyle/>
        <a:p>
          <a:endParaRPr lang="en-US"/>
        </a:p>
      </dgm:t>
    </dgm:pt>
    <dgm:pt modelId="{E7A71589-862D-4553-ADB3-BC69E83671FC}" type="pres">
      <dgm:prSet presAssocID="{AAD15EB9-0418-4231-8191-ECAA0AF5E42E}" presName="Name0" presStyleCnt="0">
        <dgm:presLayoutVars>
          <dgm:dir/>
          <dgm:resizeHandles val="exact"/>
        </dgm:presLayoutVars>
      </dgm:prSet>
      <dgm:spPr/>
    </dgm:pt>
    <dgm:pt modelId="{4E217B73-96AB-43AC-A621-77DDA0C25200}" type="pres">
      <dgm:prSet presAssocID="{7E709FAE-6EE5-459C-A945-1F735914C1FD}" presName="node" presStyleLbl="node1" presStyleIdx="0" presStyleCnt="3">
        <dgm:presLayoutVars>
          <dgm:bulletEnabled val="1"/>
        </dgm:presLayoutVars>
      </dgm:prSet>
      <dgm:spPr/>
    </dgm:pt>
    <dgm:pt modelId="{30D96593-7837-4EB0-BEF9-4C81F18F7696}" type="pres">
      <dgm:prSet presAssocID="{55175B02-60D9-4B4D-8283-9B156312E12C}" presName="sibTrans" presStyleLbl="sibTrans2D1" presStyleIdx="0" presStyleCnt="2"/>
      <dgm:spPr/>
    </dgm:pt>
    <dgm:pt modelId="{0F23F3C2-D867-403C-AF14-09418C71974A}" type="pres">
      <dgm:prSet presAssocID="{55175B02-60D9-4B4D-8283-9B156312E12C}" presName="connectorText" presStyleLbl="sibTrans2D1" presStyleIdx="0" presStyleCnt="2"/>
      <dgm:spPr/>
    </dgm:pt>
    <dgm:pt modelId="{7E631F21-AFE2-481A-B613-5E7431D2FF9B}" type="pres">
      <dgm:prSet presAssocID="{2951A05E-44F4-4741-882C-27A80E184865}" presName="node" presStyleLbl="node1" presStyleIdx="1" presStyleCnt="3">
        <dgm:presLayoutVars>
          <dgm:bulletEnabled val="1"/>
        </dgm:presLayoutVars>
      </dgm:prSet>
      <dgm:spPr/>
    </dgm:pt>
    <dgm:pt modelId="{FC792188-F9A7-486B-A5DA-03B3B934B6F0}" type="pres">
      <dgm:prSet presAssocID="{0FEF9809-EB54-45EA-BD44-0348D113B2A2}" presName="sibTrans" presStyleLbl="sibTrans2D1" presStyleIdx="1" presStyleCnt="2"/>
      <dgm:spPr/>
    </dgm:pt>
    <dgm:pt modelId="{6EA9B667-892F-4F22-B5F9-20E4DC1A6A92}" type="pres">
      <dgm:prSet presAssocID="{0FEF9809-EB54-45EA-BD44-0348D113B2A2}" presName="connectorText" presStyleLbl="sibTrans2D1" presStyleIdx="1" presStyleCnt="2"/>
      <dgm:spPr/>
    </dgm:pt>
    <dgm:pt modelId="{F9E08D15-450C-4321-9823-FAB90723C078}" type="pres">
      <dgm:prSet presAssocID="{31B5FE5A-1805-4287-8CDD-A56A4C56EB18}" presName="node" presStyleLbl="node1" presStyleIdx="2" presStyleCnt="3">
        <dgm:presLayoutVars>
          <dgm:bulletEnabled val="1"/>
        </dgm:presLayoutVars>
      </dgm:prSet>
      <dgm:spPr/>
    </dgm:pt>
  </dgm:ptLst>
  <dgm:cxnLst>
    <dgm:cxn modelId="{BA601615-5D5E-4B1C-9337-CBAD3D368526}" srcId="{AAD15EB9-0418-4231-8191-ECAA0AF5E42E}" destId="{2951A05E-44F4-4741-882C-27A80E184865}" srcOrd="1" destOrd="0" parTransId="{9CD12839-0C78-47CD-A5A8-8940C58E1945}" sibTransId="{0FEF9809-EB54-45EA-BD44-0348D113B2A2}"/>
    <dgm:cxn modelId="{275FD922-87A8-4E2E-A07C-4E33A617F76E}" type="presOf" srcId="{55175B02-60D9-4B4D-8283-9B156312E12C}" destId="{30D96593-7837-4EB0-BEF9-4C81F18F7696}" srcOrd="0" destOrd="0" presId="urn:microsoft.com/office/officeart/2005/8/layout/process1"/>
    <dgm:cxn modelId="{1BF82A27-B57A-470F-A874-F5D6CD3C590C}" srcId="{AAD15EB9-0418-4231-8191-ECAA0AF5E42E}" destId="{31B5FE5A-1805-4287-8CDD-A56A4C56EB18}" srcOrd="2" destOrd="0" parTransId="{6F2368FA-8794-4371-A0F5-8ABF27B43177}" sibTransId="{B3EE2A30-C147-4E09-8F29-5BFC2A17E245}"/>
    <dgm:cxn modelId="{AFFCDC64-10F5-4622-A96E-1E5E840B28A1}" type="presOf" srcId="{55175B02-60D9-4B4D-8283-9B156312E12C}" destId="{0F23F3C2-D867-403C-AF14-09418C71974A}" srcOrd="1" destOrd="0" presId="urn:microsoft.com/office/officeart/2005/8/layout/process1"/>
    <dgm:cxn modelId="{79E08056-1A99-4E3B-B7B0-5ACA417B1A1F}" type="presOf" srcId="{0FEF9809-EB54-45EA-BD44-0348D113B2A2}" destId="{6EA9B667-892F-4F22-B5F9-20E4DC1A6A92}" srcOrd="1" destOrd="0" presId="urn:microsoft.com/office/officeart/2005/8/layout/process1"/>
    <dgm:cxn modelId="{7B025B81-A994-40B5-B7C8-E34426B8C4C4}" type="presOf" srcId="{31B5FE5A-1805-4287-8CDD-A56A4C56EB18}" destId="{F9E08D15-450C-4321-9823-FAB90723C078}" srcOrd="0" destOrd="0" presId="urn:microsoft.com/office/officeart/2005/8/layout/process1"/>
    <dgm:cxn modelId="{CC6A28AC-4F2F-497A-AAA3-37A74B75E4CE}" type="presOf" srcId="{7E709FAE-6EE5-459C-A945-1F735914C1FD}" destId="{4E217B73-96AB-43AC-A621-77DDA0C25200}" srcOrd="0" destOrd="0" presId="urn:microsoft.com/office/officeart/2005/8/layout/process1"/>
    <dgm:cxn modelId="{F68109B6-39D6-4BBE-9AC5-BF55B28E7351}" type="presOf" srcId="{0FEF9809-EB54-45EA-BD44-0348D113B2A2}" destId="{FC792188-F9A7-486B-A5DA-03B3B934B6F0}" srcOrd="0" destOrd="0" presId="urn:microsoft.com/office/officeart/2005/8/layout/process1"/>
    <dgm:cxn modelId="{31F422CD-F230-425F-84F8-3C727E0941FD}" type="presOf" srcId="{2951A05E-44F4-4741-882C-27A80E184865}" destId="{7E631F21-AFE2-481A-B613-5E7431D2FF9B}" srcOrd="0" destOrd="0" presId="urn:microsoft.com/office/officeart/2005/8/layout/process1"/>
    <dgm:cxn modelId="{CA1213D1-2327-452B-9B45-7EDA721656FA}" srcId="{AAD15EB9-0418-4231-8191-ECAA0AF5E42E}" destId="{7E709FAE-6EE5-459C-A945-1F735914C1FD}" srcOrd="0" destOrd="0" parTransId="{449742F1-3E6A-4F3E-A71D-97D67A9DACEF}" sibTransId="{55175B02-60D9-4B4D-8283-9B156312E12C}"/>
    <dgm:cxn modelId="{F2B114EC-01DB-475A-A2DC-E0C8D49BA032}" type="presOf" srcId="{AAD15EB9-0418-4231-8191-ECAA0AF5E42E}" destId="{E7A71589-862D-4553-ADB3-BC69E83671FC}" srcOrd="0" destOrd="0" presId="urn:microsoft.com/office/officeart/2005/8/layout/process1"/>
    <dgm:cxn modelId="{980CE2A8-646F-4A6E-AA0F-3020F1FF0804}" type="presParOf" srcId="{E7A71589-862D-4553-ADB3-BC69E83671FC}" destId="{4E217B73-96AB-43AC-A621-77DDA0C25200}" srcOrd="0" destOrd="0" presId="urn:microsoft.com/office/officeart/2005/8/layout/process1"/>
    <dgm:cxn modelId="{0C402230-3BC1-4359-AE96-401FC719FC10}" type="presParOf" srcId="{E7A71589-862D-4553-ADB3-BC69E83671FC}" destId="{30D96593-7837-4EB0-BEF9-4C81F18F7696}" srcOrd="1" destOrd="0" presId="urn:microsoft.com/office/officeart/2005/8/layout/process1"/>
    <dgm:cxn modelId="{3C2B47AC-3BAB-46A6-96D9-2C6F1112E736}" type="presParOf" srcId="{30D96593-7837-4EB0-BEF9-4C81F18F7696}" destId="{0F23F3C2-D867-403C-AF14-09418C71974A}" srcOrd="0" destOrd="0" presId="urn:microsoft.com/office/officeart/2005/8/layout/process1"/>
    <dgm:cxn modelId="{1C45E734-984C-43DF-AC97-6B3293E661A4}" type="presParOf" srcId="{E7A71589-862D-4553-ADB3-BC69E83671FC}" destId="{7E631F21-AFE2-481A-B613-5E7431D2FF9B}" srcOrd="2" destOrd="0" presId="urn:microsoft.com/office/officeart/2005/8/layout/process1"/>
    <dgm:cxn modelId="{4F9BF3CA-5C42-4161-B99D-7B164418A75E}" type="presParOf" srcId="{E7A71589-862D-4553-ADB3-BC69E83671FC}" destId="{FC792188-F9A7-486B-A5DA-03B3B934B6F0}" srcOrd="3" destOrd="0" presId="urn:microsoft.com/office/officeart/2005/8/layout/process1"/>
    <dgm:cxn modelId="{8DE44868-02A2-4E80-9901-7C1020D126E9}" type="presParOf" srcId="{FC792188-F9A7-486B-A5DA-03B3B934B6F0}" destId="{6EA9B667-892F-4F22-B5F9-20E4DC1A6A92}" srcOrd="0" destOrd="0" presId="urn:microsoft.com/office/officeart/2005/8/layout/process1"/>
    <dgm:cxn modelId="{EF581844-172E-436F-8A5E-279AA2830F10}" type="presParOf" srcId="{E7A71589-862D-4553-ADB3-BC69E83671FC}" destId="{F9E08D15-450C-4321-9823-FAB90723C0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17B73-96AB-43AC-A621-77DDA0C25200}">
      <dsp:nvSpPr>
        <dsp:cNvPr id="0" name=""/>
        <dsp:cNvSpPr/>
      </dsp:nvSpPr>
      <dsp:spPr>
        <a:xfrm>
          <a:off x="5357" y="1551582"/>
          <a:ext cx="1601390" cy="96083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Kernel Specification</a:t>
          </a:r>
        </a:p>
      </dsp:txBody>
      <dsp:txXfrm>
        <a:off x="33499" y="1579724"/>
        <a:ext cx="1545106" cy="904550"/>
      </dsp:txXfrm>
    </dsp:sp>
    <dsp:sp modelId="{30D96593-7837-4EB0-BEF9-4C81F18F7696}">
      <dsp:nvSpPr>
        <dsp:cNvPr id="0" name=""/>
        <dsp:cNvSpPr/>
      </dsp:nvSpPr>
      <dsp:spPr>
        <a:xfrm>
          <a:off x="1766887" y="183342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66887" y="1912856"/>
        <a:ext cx="237646" cy="238286"/>
      </dsp:txXfrm>
    </dsp:sp>
    <dsp:sp modelId="{7E631F21-AFE2-481A-B613-5E7431D2FF9B}">
      <dsp:nvSpPr>
        <dsp:cNvPr id="0" name=""/>
        <dsp:cNvSpPr/>
      </dsp:nvSpPr>
      <dsp:spPr>
        <a:xfrm>
          <a:off x="2247304" y="1551582"/>
          <a:ext cx="1601390" cy="9608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Kernel’s C-code</a:t>
          </a:r>
        </a:p>
      </dsp:txBody>
      <dsp:txXfrm>
        <a:off x="2275446" y="1579724"/>
        <a:ext cx="1545106" cy="904550"/>
      </dsp:txXfrm>
    </dsp:sp>
    <dsp:sp modelId="{FC792188-F9A7-486B-A5DA-03B3B934B6F0}">
      <dsp:nvSpPr>
        <dsp:cNvPr id="0" name=""/>
        <dsp:cNvSpPr/>
      </dsp:nvSpPr>
      <dsp:spPr>
        <a:xfrm>
          <a:off x="4008834" y="1833427"/>
          <a:ext cx="339494" cy="3971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08834" y="1912856"/>
        <a:ext cx="237646" cy="238286"/>
      </dsp:txXfrm>
    </dsp:sp>
    <dsp:sp modelId="{F9E08D15-450C-4321-9823-FAB90723C078}">
      <dsp:nvSpPr>
        <dsp:cNvPr id="0" name=""/>
        <dsp:cNvSpPr/>
      </dsp:nvSpPr>
      <dsp:spPr>
        <a:xfrm>
          <a:off x="4489251" y="1551582"/>
          <a:ext cx="1601390" cy="96083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Binary Representation</a:t>
          </a:r>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A2197966-EF84-4B58-9ABA-80C15DB3DADC}" type="datetimeFigureOut">
              <a:rPr lang="en-US"/>
              <a:pPr>
                <a:defRPr/>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FD72894C-C8CB-4081-8852-27CA235605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a:t>
            </a:fld>
            <a:endParaRPr lang="en-US" altLang="en-US"/>
          </a:p>
        </p:txBody>
      </p:sp>
    </p:spTree>
    <p:extLst>
      <p:ext uri="{BB962C8B-B14F-4D97-AF65-F5344CB8AC3E}">
        <p14:creationId xmlns:p14="http://schemas.microsoft.com/office/powerpoint/2010/main" val="2564084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11</a:t>
            </a:fld>
            <a:endParaRPr lang="en-US" altLang="en-US"/>
          </a:p>
        </p:txBody>
      </p:sp>
    </p:spTree>
    <p:extLst>
      <p:ext uri="{BB962C8B-B14F-4D97-AF65-F5344CB8AC3E}">
        <p14:creationId xmlns:p14="http://schemas.microsoft.com/office/powerpoint/2010/main" val="245812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12</a:t>
            </a:fld>
            <a:endParaRPr lang="en-US" altLang="en-US"/>
          </a:p>
        </p:txBody>
      </p:sp>
    </p:spTree>
    <p:extLst>
      <p:ext uri="{BB962C8B-B14F-4D97-AF65-F5344CB8AC3E}">
        <p14:creationId xmlns:p14="http://schemas.microsoft.com/office/powerpoint/2010/main" val="292837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13</a:t>
            </a:fld>
            <a:endParaRPr lang="en-US" altLang="en-US"/>
          </a:p>
        </p:txBody>
      </p:sp>
    </p:spTree>
    <p:extLst>
      <p:ext uri="{BB962C8B-B14F-4D97-AF65-F5344CB8AC3E}">
        <p14:creationId xmlns:p14="http://schemas.microsoft.com/office/powerpoint/2010/main" val="2088272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14</a:t>
            </a:fld>
            <a:endParaRPr lang="en-US" altLang="en-US"/>
          </a:p>
        </p:txBody>
      </p:sp>
    </p:spTree>
    <p:extLst>
      <p:ext uri="{BB962C8B-B14F-4D97-AF65-F5344CB8AC3E}">
        <p14:creationId xmlns:p14="http://schemas.microsoft.com/office/powerpoint/2010/main" val="257131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15</a:t>
            </a:fld>
            <a:endParaRPr lang="en-US" altLang="en-US"/>
          </a:p>
        </p:txBody>
      </p:sp>
    </p:spTree>
    <p:extLst>
      <p:ext uri="{BB962C8B-B14F-4D97-AF65-F5344CB8AC3E}">
        <p14:creationId xmlns:p14="http://schemas.microsoft.com/office/powerpoint/2010/main" val="409704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16</a:t>
            </a:fld>
            <a:endParaRPr lang="en-US" altLang="en-US"/>
          </a:p>
        </p:txBody>
      </p:sp>
    </p:spTree>
    <p:extLst>
      <p:ext uri="{BB962C8B-B14F-4D97-AF65-F5344CB8AC3E}">
        <p14:creationId xmlns:p14="http://schemas.microsoft.com/office/powerpoint/2010/main" val="2315271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17</a:t>
            </a:fld>
            <a:endParaRPr lang="en-US" altLang="en-US"/>
          </a:p>
        </p:txBody>
      </p:sp>
    </p:spTree>
    <p:extLst>
      <p:ext uri="{BB962C8B-B14F-4D97-AF65-F5344CB8AC3E}">
        <p14:creationId xmlns:p14="http://schemas.microsoft.com/office/powerpoint/2010/main" val="81067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18</a:t>
            </a:fld>
            <a:endParaRPr lang="en-US" altLang="en-US"/>
          </a:p>
        </p:txBody>
      </p:sp>
    </p:spTree>
    <p:extLst>
      <p:ext uri="{BB962C8B-B14F-4D97-AF65-F5344CB8AC3E}">
        <p14:creationId xmlns:p14="http://schemas.microsoft.com/office/powerpoint/2010/main" val="119966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19</a:t>
            </a:fld>
            <a:endParaRPr lang="en-US" altLang="en-US"/>
          </a:p>
        </p:txBody>
      </p:sp>
    </p:spTree>
    <p:extLst>
      <p:ext uri="{BB962C8B-B14F-4D97-AF65-F5344CB8AC3E}">
        <p14:creationId xmlns:p14="http://schemas.microsoft.com/office/powerpoint/2010/main" val="2923970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20</a:t>
            </a:fld>
            <a:endParaRPr lang="en-US" altLang="en-US"/>
          </a:p>
        </p:txBody>
      </p:sp>
    </p:spTree>
    <p:extLst>
      <p:ext uri="{BB962C8B-B14F-4D97-AF65-F5344CB8AC3E}">
        <p14:creationId xmlns:p14="http://schemas.microsoft.com/office/powerpoint/2010/main" val="139646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21</a:t>
            </a:fld>
            <a:endParaRPr lang="en-US" altLang="en-US"/>
          </a:p>
        </p:txBody>
      </p:sp>
    </p:spTree>
    <p:extLst>
      <p:ext uri="{BB962C8B-B14F-4D97-AF65-F5344CB8AC3E}">
        <p14:creationId xmlns:p14="http://schemas.microsoft.com/office/powerpoint/2010/main" val="2936052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22</a:t>
            </a:fld>
            <a:endParaRPr lang="en-US" altLang="en-US"/>
          </a:p>
        </p:txBody>
      </p:sp>
    </p:spTree>
    <p:extLst>
      <p:ext uri="{BB962C8B-B14F-4D97-AF65-F5344CB8AC3E}">
        <p14:creationId xmlns:p14="http://schemas.microsoft.com/office/powerpoint/2010/main" val="3426838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23</a:t>
            </a:fld>
            <a:endParaRPr lang="en-US" altLang="en-US"/>
          </a:p>
        </p:txBody>
      </p:sp>
    </p:spTree>
    <p:extLst>
      <p:ext uri="{BB962C8B-B14F-4D97-AF65-F5344CB8AC3E}">
        <p14:creationId xmlns:p14="http://schemas.microsoft.com/office/powerpoint/2010/main" val="1202905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24</a:t>
            </a:fld>
            <a:endParaRPr lang="en-US" altLang="en-US"/>
          </a:p>
        </p:txBody>
      </p:sp>
    </p:spTree>
    <p:extLst>
      <p:ext uri="{BB962C8B-B14F-4D97-AF65-F5344CB8AC3E}">
        <p14:creationId xmlns:p14="http://schemas.microsoft.com/office/powerpoint/2010/main" val="1810870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25</a:t>
            </a:fld>
            <a:endParaRPr lang="en-US" altLang="en-US"/>
          </a:p>
        </p:txBody>
      </p:sp>
    </p:spTree>
    <p:extLst>
      <p:ext uri="{BB962C8B-B14F-4D97-AF65-F5344CB8AC3E}">
        <p14:creationId xmlns:p14="http://schemas.microsoft.com/office/powerpoint/2010/main" val="2675805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26</a:t>
            </a:fld>
            <a:endParaRPr lang="en-US" altLang="en-US"/>
          </a:p>
        </p:txBody>
      </p:sp>
    </p:spTree>
    <p:extLst>
      <p:ext uri="{BB962C8B-B14F-4D97-AF65-F5344CB8AC3E}">
        <p14:creationId xmlns:p14="http://schemas.microsoft.com/office/powerpoint/2010/main" val="800566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27</a:t>
            </a:fld>
            <a:endParaRPr lang="en-US" altLang="en-US"/>
          </a:p>
        </p:txBody>
      </p:sp>
    </p:spTree>
    <p:extLst>
      <p:ext uri="{BB962C8B-B14F-4D97-AF65-F5344CB8AC3E}">
        <p14:creationId xmlns:p14="http://schemas.microsoft.com/office/powerpoint/2010/main" val="62324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28</a:t>
            </a:fld>
            <a:endParaRPr lang="en-US" altLang="en-US"/>
          </a:p>
        </p:txBody>
      </p:sp>
    </p:spTree>
    <p:extLst>
      <p:ext uri="{BB962C8B-B14F-4D97-AF65-F5344CB8AC3E}">
        <p14:creationId xmlns:p14="http://schemas.microsoft.com/office/powerpoint/2010/main" val="1333318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29</a:t>
            </a:fld>
            <a:endParaRPr lang="en-US" altLang="en-US"/>
          </a:p>
        </p:txBody>
      </p:sp>
    </p:spTree>
    <p:extLst>
      <p:ext uri="{BB962C8B-B14F-4D97-AF65-F5344CB8AC3E}">
        <p14:creationId xmlns:p14="http://schemas.microsoft.com/office/powerpoint/2010/main" val="2330611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30</a:t>
            </a:fld>
            <a:endParaRPr lang="en-US" altLang="en-US"/>
          </a:p>
        </p:txBody>
      </p:sp>
    </p:spTree>
    <p:extLst>
      <p:ext uri="{BB962C8B-B14F-4D97-AF65-F5344CB8AC3E}">
        <p14:creationId xmlns:p14="http://schemas.microsoft.com/office/powerpoint/2010/main" val="3284974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5</a:t>
            </a:fld>
            <a:endParaRPr lang="en-US" altLang="en-US"/>
          </a:p>
        </p:txBody>
      </p:sp>
    </p:spTree>
    <p:extLst>
      <p:ext uri="{BB962C8B-B14F-4D97-AF65-F5344CB8AC3E}">
        <p14:creationId xmlns:p14="http://schemas.microsoft.com/office/powerpoint/2010/main" val="273084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6</a:t>
            </a:fld>
            <a:endParaRPr lang="en-US" altLang="en-US"/>
          </a:p>
        </p:txBody>
      </p:sp>
    </p:spTree>
    <p:extLst>
      <p:ext uri="{BB962C8B-B14F-4D97-AF65-F5344CB8AC3E}">
        <p14:creationId xmlns:p14="http://schemas.microsoft.com/office/powerpoint/2010/main" val="121585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7</a:t>
            </a:fld>
            <a:endParaRPr lang="en-US" altLang="en-US"/>
          </a:p>
        </p:txBody>
      </p:sp>
    </p:spTree>
    <p:extLst>
      <p:ext uri="{BB962C8B-B14F-4D97-AF65-F5344CB8AC3E}">
        <p14:creationId xmlns:p14="http://schemas.microsoft.com/office/powerpoint/2010/main" val="547816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8</a:t>
            </a:fld>
            <a:endParaRPr lang="en-US" altLang="en-US"/>
          </a:p>
        </p:txBody>
      </p:sp>
    </p:spTree>
    <p:extLst>
      <p:ext uri="{BB962C8B-B14F-4D97-AF65-F5344CB8AC3E}">
        <p14:creationId xmlns:p14="http://schemas.microsoft.com/office/powerpoint/2010/main" val="36450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9</a:t>
            </a:fld>
            <a:endParaRPr lang="en-US" altLang="en-US"/>
          </a:p>
        </p:txBody>
      </p:sp>
    </p:spTree>
    <p:extLst>
      <p:ext uri="{BB962C8B-B14F-4D97-AF65-F5344CB8AC3E}">
        <p14:creationId xmlns:p14="http://schemas.microsoft.com/office/powerpoint/2010/main" val="71053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a:lstStyle/>
          <a:p>
            <a:fld id="{4B191A79-16E1-44D7-9ADC-B7A316EEFFA9}" type="slidenum">
              <a:rPr lang="en-US" altLang="en-US"/>
              <a:pPr/>
              <a:t>10</a:t>
            </a:fld>
            <a:endParaRPr lang="en-US" altLang="en-US"/>
          </a:p>
        </p:txBody>
      </p:sp>
    </p:spTree>
    <p:extLst>
      <p:ext uri="{BB962C8B-B14F-4D97-AF65-F5344CB8AC3E}">
        <p14:creationId xmlns:p14="http://schemas.microsoft.com/office/powerpoint/2010/main" val="45844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Trusted ST, Inc. Proprietary</a:t>
            </a:r>
          </a:p>
        </p:txBody>
      </p:sp>
      <p:sp>
        <p:nvSpPr>
          <p:cNvPr id="5" name="Footer Placeholder 4"/>
          <p:cNvSpPr>
            <a:spLocks noGrp="1"/>
          </p:cNvSpPr>
          <p:nvPr>
            <p:ph type="ftr" sz="quarter" idx="11"/>
          </p:nvPr>
        </p:nvSpPr>
        <p:spPr/>
        <p:txBody>
          <a:bodyPr/>
          <a:lstStyle>
            <a:lvl1pPr>
              <a:defRPr/>
            </a:lvl1pPr>
          </a:lstStyle>
          <a:p>
            <a:pPr>
              <a:defRPr/>
            </a:pPr>
            <a:r>
              <a:rPr lang="en-US"/>
              <a:t>Unclassified</a:t>
            </a:r>
          </a:p>
        </p:txBody>
      </p:sp>
      <p:sp>
        <p:nvSpPr>
          <p:cNvPr id="6" name="Slide Number Placeholder 5"/>
          <p:cNvSpPr>
            <a:spLocks noGrp="1"/>
          </p:cNvSpPr>
          <p:nvPr>
            <p:ph type="sldNum" sz="quarter" idx="12"/>
          </p:nvPr>
        </p:nvSpPr>
        <p:spPr/>
        <p:txBody>
          <a:bodyPr/>
          <a:lstStyle>
            <a:lvl1pPr>
              <a:defRPr/>
            </a:lvl1pPr>
          </a:lstStyle>
          <a:p>
            <a:fld id="{E2B0D35D-0FEC-4451-8AF3-64710960181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Trusted ST, Inc. Proprietary</a:t>
            </a:r>
          </a:p>
        </p:txBody>
      </p:sp>
      <p:sp>
        <p:nvSpPr>
          <p:cNvPr id="5" name="Footer Placeholder 4"/>
          <p:cNvSpPr>
            <a:spLocks noGrp="1"/>
          </p:cNvSpPr>
          <p:nvPr>
            <p:ph type="ftr" sz="quarter" idx="11"/>
          </p:nvPr>
        </p:nvSpPr>
        <p:spPr/>
        <p:txBody>
          <a:bodyPr/>
          <a:lstStyle>
            <a:lvl1pPr>
              <a:defRPr/>
            </a:lvl1pPr>
          </a:lstStyle>
          <a:p>
            <a:pPr>
              <a:defRPr/>
            </a:pPr>
            <a:r>
              <a:rPr lang="en-US"/>
              <a:t>Unclassified</a:t>
            </a:r>
          </a:p>
        </p:txBody>
      </p:sp>
      <p:sp>
        <p:nvSpPr>
          <p:cNvPr id="6" name="Slide Number Placeholder 5"/>
          <p:cNvSpPr>
            <a:spLocks noGrp="1"/>
          </p:cNvSpPr>
          <p:nvPr>
            <p:ph type="sldNum" sz="quarter" idx="12"/>
          </p:nvPr>
        </p:nvSpPr>
        <p:spPr/>
        <p:txBody>
          <a:bodyPr/>
          <a:lstStyle>
            <a:lvl1pPr>
              <a:defRPr/>
            </a:lvl1pPr>
          </a:lstStyle>
          <a:p>
            <a:fld id="{23E56805-F265-4CEF-B22B-DEA0739E12EF}"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Trusted ST, Inc. Proprietary</a:t>
            </a:r>
          </a:p>
        </p:txBody>
      </p:sp>
      <p:sp>
        <p:nvSpPr>
          <p:cNvPr id="5" name="Footer Placeholder 4"/>
          <p:cNvSpPr>
            <a:spLocks noGrp="1"/>
          </p:cNvSpPr>
          <p:nvPr>
            <p:ph type="ftr" sz="quarter" idx="11"/>
          </p:nvPr>
        </p:nvSpPr>
        <p:spPr/>
        <p:txBody>
          <a:bodyPr/>
          <a:lstStyle>
            <a:lvl1pPr>
              <a:defRPr/>
            </a:lvl1pPr>
          </a:lstStyle>
          <a:p>
            <a:pPr>
              <a:defRPr/>
            </a:pPr>
            <a:r>
              <a:rPr lang="en-US"/>
              <a:t>Unclassified</a:t>
            </a:r>
          </a:p>
        </p:txBody>
      </p:sp>
      <p:sp>
        <p:nvSpPr>
          <p:cNvPr id="6" name="Slide Number Placeholder 5"/>
          <p:cNvSpPr>
            <a:spLocks noGrp="1"/>
          </p:cNvSpPr>
          <p:nvPr>
            <p:ph type="sldNum" sz="quarter" idx="12"/>
          </p:nvPr>
        </p:nvSpPr>
        <p:spPr/>
        <p:txBody>
          <a:bodyPr/>
          <a:lstStyle>
            <a:lvl1pPr>
              <a:defRPr/>
            </a:lvl1pPr>
          </a:lstStyle>
          <a:p>
            <a:fld id="{60D04CF2-EBC9-46DE-9AA6-C8F9D4E4926A}"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r>
              <a:rPr lang="en-US"/>
              <a:t>Trusted ST, Inc. Proprietary</a:t>
            </a:r>
            <a:endParaRPr lang="en-US" dirty="0"/>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r>
              <a:rPr lang="en-US"/>
              <a:t>Unclassified</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FC154-9F69-4383-AEC1-03E1468D63D7}" type="slidenum">
              <a:rPr lang="en-US" smtClean="0"/>
              <a:pPr/>
              <a:t>‹#›</a:t>
            </a:fld>
            <a:endParaRPr lang="en-US"/>
          </a:p>
        </p:txBody>
      </p:sp>
    </p:spTree>
    <p:extLst>
      <p:ext uri="{BB962C8B-B14F-4D97-AF65-F5344CB8AC3E}">
        <p14:creationId xmlns:p14="http://schemas.microsoft.com/office/powerpoint/2010/main" val="4484114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a:xfrm>
            <a:off x="7946048" y="6248402"/>
            <a:ext cx="816951" cy="365125"/>
          </a:xfrm>
        </p:spPr>
        <p:txBody>
          <a:bodyPr/>
          <a:lstStyle/>
          <a:p>
            <a:r>
              <a:rPr lang="en-US"/>
              <a:t>Trusted ST, Inc. Proprietary</a:t>
            </a:r>
            <a:endParaRPr lang="en-US" dirty="0"/>
          </a:p>
        </p:txBody>
      </p:sp>
      <p:sp>
        <p:nvSpPr>
          <p:cNvPr id="5" name="Footer Placeholder 4"/>
          <p:cNvSpPr>
            <a:spLocks noGrp="1"/>
          </p:cNvSpPr>
          <p:nvPr>
            <p:ph type="ftr" sz="quarter" idx="11"/>
          </p:nvPr>
        </p:nvSpPr>
        <p:spPr>
          <a:xfrm>
            <a:off x="609601" y="6248208"/>
            <a:ext cx="7105649" cy="365125"/>
          </a:xfrm>
        </p:spPr>
        <p:txBody>
          <a:bodyPr/>
          <a:lstStyle>
            <a:lvl1pPr algn="l">
              <a:defRPr/>
            </a:lvl1pPr>
          </a:lstStyle>
          <a:p>
            <a:r>
              <a:rPr lang="en-US"/>
              <a:t>Unclassified</a:t>
            </a:r>
            <a:endParaRPr lang="en-US" i="1"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FC154-9F69-4383-AEC1-03E1468D63D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163229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Trusted ST, Inc. Proprietary</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285FC154-9F69-4383-AEC1-03E1468D63D7}" type="slidenum">
              <a:rPr lang="en-US" smtClean="0"/>
              <a:pPr/>
              <a:t>‹#›</a:t>
            </a:fld>
            <a:endParaRPr lang="en-US"/>
          </a:p>
        </p:txBody>
      </p:sp>
      <p:sp>
        <p:nvSpPr>
          <p:cNvPr id="14" name="Footer Placeholder 13"/>
          <p:cNvSpPr>
            <a:spLocks noGrp="1"/>
          </p:cNvSpPr>
          <p:nvPr>
            <p:ph type="ftr" sz="quarter" idx="12"/>
          </p:nvPr>
        </p:nvSpPr>
        <p:spPr/>
        <p:txBody>
          <a:bodyPr/>
          <a:lstStyle/>
          <a:p>
            <a:r>
              <a:rPr lang="en-US"/>
              <a:t>Unclassified</a:t>
            </a:r>
          </a:p>
        </p:txBody>
      </p:sp>
    </p:spTree>
    <p:extLst>
      <p:ext uri="{BB962C8B-B14F-4D97-AF65-F5344CB8AC3E}">
        <p14:creationId xmlns:p14="http://schemas.microsoft.com/office/powerpoint/2010/main" val="176228910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Trusted ST, Inc. Proprietary</a:t>
            </a:r>
          </a:p>
        </p:txBody>
      </p:sp>
      <p:sp>
        <p:nvSpPr>
          <p:cNvPr id="10" name="Slide Number Placeholder 9"/>
          <p:cNvSpPr>
            <a:spLocks noGrp="1"/>
          </p:cNvSpPr>
          <p:nvPr>
            <p:ph type="sldNum" sz="quarter" idx="16"/>
          </p:nvPr>
        </p:nvSpPr>
        <p:spPr/>
        <p:txBody>
          <a:bodyPr rtlCol="0"/>
          <a:lstStyle/>
          <a:p>
            <a:fld id="{285FC154-9F69-4383-AEC1-03E1468D63D7}"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Unclassified</a:t>
            </a:r>
          </a:p>
        </p:txBody>
      </p:sp>
    </p:spTree>
    <p:extLst>
      <p:ext uri="{BB962C8B-B14F-4D97-AF65-F5344CB8AC3E}">
        <p14:creationId xmlns:p14="http://schemas.microsoft.com/office/powerpoint/2010/main" val="132348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Trusted ST, Inc. Proprietary</a:t>
            </a:r>
          </a:p>
        </p:txBody>
      </p:sp>
      <p:sp>
        <p:nvSpPr>
          <p:cNvPr id="12" name="Slide Number Placeholder 11"/>
          <p:cNvSpPr>
            <a:spLocks noGrp="1"/>
          </p:cNvSpPr>
          <p:nvPr>
            <p:ph type="sldNum" sz="quarter" idx="16"/>
          </p:nvPr>
        </p:nvSpPr>
        <p:spPr/>
        <p:txBody>
          <a:bodyPr rtlCol="0"/>
          <a:lstStyle/>
          <a:p>
            <a:fld id="{285FC154-9F69-4383-AEC1-03E1468D63D7}"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Unclassified</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a:t>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a:t>Edit Master text styles</a:t>
            </a:r>
          </a:p>
        </p:txBody>
      </p:sp>
    </p:spTree>
    <p:extLst>
      <p:ext uri="{BB962C8B-B14F-4D97-AF65-F5344CB8AC3E}">
        <p14:creationId xmlns:p14="http://schemas.microsoft.com/office/powerpoint/2010/main" val="317501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Trusted ST, Inc. Proprietary</a:t>
            </a:r>
          </a:p>
        </p:txBody>
      </p:sp>
      <p:sp>
        <p:nvSpPr>
          <p:cNvPr id="4" name="Footer Placeholder 3"/>
          <p:cNvSpPr>
            <a:spLocks noGrp="1"/>
          </p:cNvSpPr>
          <p:nvPr>
            <p:ph type="ftr" sz="quarter" idx="11"/>
          </p:nvPr>
        </p:nvSpPr>
        <p:spPr/>
        <p:txBody>
          <a:bodyPr/>
          <a:lstStyle/>
          <a:p>
            <a:r>
              <a:rPr lang="en-US"/>
              <a:t>Unclassified</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FC154-9F69-4383-AEC1-03E1468D63D7}" type="slidenum">
              <a:rPr lang="en-US" smtClean="0"/>
              <a:pPr/>
              <a:t>‹#›</a:t>
            </a:fld>
            <a:endParaRPr lang="en-US"/>
          </a:p>
        </p:txBody>
      </p:sp>
    </p:spTree>
    <p:extLst>
      <p:ext uri="{BB962C8B-B14F-4D97-AF65-F5344CB8AC3E}">
        <p14:creationId xmlns:p14="http://schemas.microsoft.com/office/powerpoint/2010/main" val="2523007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Trusted ST, Inc. Proprietary</a:t>
            </a:r>
          </a:p>
        </p:txBody>
      </p:sp>
      <p:sp>
        <p:nvSpPr>
          <p:cNvPr id="3" name="Footer Placeholder 2"/>
          <p:cNvSpPr>
            <a:spLocks noGrp="1"/>
          </p:cNvSpPr>
          <p:nvPr>
            <p:ph type="ftr" sz="quarter" idx="11"/>
          </p:nvPr>
        </p:nvSpPr>
        <p:spPr/>
        <p:txBody>
          <a:bodyPr/>
          <a:lstStyle/>
          <a:p>
            <a:r>
              <a:rPr lang="en-US"/>
              <a:t>Unclassified</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FC154-9F69-4383-AEC1-03E1468D63D7}" type="slidenum">
              <a:rPr lang="en-US" smtClean="0"/>
              <a:pPr/>
              <a:t>‹#›</a:t>
            </a:fld>
            <a:endParaRPr lang="en-US"/>
          </a:p>
        </p:txBody>
      </p:sp>
    </p:spTree>
    <p:extLst>
      <p:ext uri="{BB962C8B-B14F-4D97-AF65-F5344CB8AC3E}">
        <p14:creationId xmlns:p14="http://schemas.microsoft.com/office/powerpoint/2010/main" val="88266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Trusted ST, Inc. Proprietary</a:t>
            </a:r>
          </a:p>
        </p:txBody>
      </p:sp>
      <p:sp>
        <p:nvSpPr>
          <p:cNvPr id="6" name="Footer Placeholder 5"/>
          <p:cNvSpPr>
            <a:spLocks noGrp="1"/>
          </p:cNvSpPr>
          <p:nvPr>
            <p:ph type="ftr" sz="quarter" idx="11"/>
          </p:nvPr>
        </p:nvSpPr>
        <p:spPr/>
        <p:txBody>
          <a:bodyPr/>
          <a:lstStyle/>
          <a:p>
            <a:r>
              <a:rPr lang="en-US"/>
              <a:t>Unclassified</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FC154-9F69-4383-AEC1-03E1468D63D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524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Trusted ST, Inc. Proprietary</a:t>
            </a:r>
          </a:p>
        </p:txBody>
      </p:sp>
      <p:sp>
        <p:nvSpPr>
          <p:cNvPr id="5" name="Footer Placeholder 4"/>
          <p:cNvSpPr>
            <a:spLocks noGrp="1"/>
          </p:cNvSpPr>
          <p:nvPr>
            <p:ph type="ftr" sz="quarter" idx="11"/>
          </p:nvPr>
        </p:nvSpPr>
        <p:spPr/>
        <p:txBody>
          <a:bodyPr/>
          <a:lstStyle>
            <a:lvl1pPr>
              <a:defRPr/>
            </a:lvl1pPr>
          </a:lstStyle>
          <a:p>
            <a:pPr>
              <a:defRPr/>
            </a:pPr>
            <a:r>
              <a:rPr lang="en-US"/>
              <a:t>Unclassified</a:t>
            </a:r>
          </a:p>
        </p:txBody>
      </p:sp>
      <p:sp>
        <p:nvSpPr>
          <p:cNvPr id="6" name="Slide Number Placeholder 5"/>
          <p:cNvSpPr>
            <a:spLocks noGrp="1"/>
          </p:cNvSpPr>
          <p:nvPr>
            <p:ph type="sldNum" sz="quarter" idx="12"/>
          </p:nvPr>
        </p:nvSpPr>
        <p:spPr/>
        <p:txBody>
          <a:bodyPr/>
          <a:lstStyle>
            <a:lvl1pPr>
              <a:defRPr/>
            </a:lvl1pPr>
          </a:lstStyle>
          <a:p>
            <a:fld id="{72701E1B-0FCC-4AA9-A6E4-79DDAE2B739F}"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Date Placeholder 11"/>
          <p:cNvSpPr>
            <a:spLocks noGrp="1"/>
          </p:cNvSpPr>
          <p:nvPr>
            <p:ph type="dt" sz="half" idx="10"/>
          </p:nvPr>
        </p:nvSpPr>
        <p:spPr>
          <a:xfrm>
            <a:off x="6248400" y="6248402"/>
            <a:ext cx="2667000" cy="365125"/>
          </a:xfrm>
        </p:spPr>
        <p:txBody>
          <a:bodyPr rtlCol="0"/>
          <a:lstStyle/>
          <a:p>
            <a:r>
              <a:rPr lang="en-US"/>
              <a:t>Trusted ST, Inc. Proprietary</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285FC154-9F69-4383-AEC1-03E1468D63D7}"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r>
              <a:rPr lang="en-US"/>
              <a:t>Unclassified</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350776313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Trusted ST, Inc. Proprietary</a:t>
            </a:r>
          </a:p>
        </p:txBody>
      </p:sp>
      <p:sp>
        <p:nvSpPr>
          <p:cNvPr id="5" name="Footer Placeholder 4"/>
          <p:cNvSpPr>
            <a:spLocks noGrp="1"/>
          </p:cNvSpPr>
          <p:nvPr>
            <p:ph type="ftr" sz="quarter" idx="11"/>
          </p:nvPr>
        </p:nvSpPr>
        <p:spPr/>
        <p:txBody>
          <a:bodyPr/>
          <a:lstStyle/>
          <a:p>
            <a:r>
              <a:rPr lang="en-US"/>
              <a:t>Unclassified</a:t>
            </a:r>
          </a:p>
        </p:txBody>
      </p:sp>
      <p:sp>
        <p:nvSpPr>
          <p:cNvPr id="6" name="Slide Number Placeholder 5"/>
          <p:cNvSpPr>
            <a:spLocks noGrp="1"/>
          </p:cNvSpPr>
          <p:nvPr>
            <p:ph type="sldNum" sz="quarter" idx="12"/>
          </p:nvPr>
        </p:nvSpPr>
        <p:spPr/>
        <p:txBody>
          <a:bodyPr/>
          <a:lstStyle/>
          <a:p>
            <a:fld id="{285FC154-9F69-4383-AEC1-03E1468D63D7}" type="slidenum">
              <a:rPr lang="en-US" smtClean="0"/>
              <a:pPr/>
              <a:t>‹#›</a:t>
            </a:fld>
            <a:endParaRPr lang="en-US"/>
          </a:p>
        </p:txBody>
      </p:sp>
    </p:spTree>
    <p:extLst>
      <p:ext uri="{BB962C8B-B14F-4D97-AF65-F5344CB8AC3E}">
        <p14:creationId xmlns:p14="http://schemas.microsoft.com/office/powerpoint/2010/main" val="2570390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r>
              <a:rPr lang="en-US"/>
              <a:t>Trusted ST, Inc. Proprietary</a:t>
            </a:r>
          </a:p>
        </p:txBody>
      </p:sp>
      <p:sp>
        <p:nvSpPr>
          <p:cNvPr id="5" name="Footer Placeholder 4"/>
          <p:cNvSpPr>
            <a:spLocks noGrp="1"/>
          </p:cNvSpPr>
          <p:nvPr>
            <p:ph type="ftr" sz="quarter" idx="11"/>
          </p:nvPr>
        </p:nvSpPr>
        <p:spPr>
          <a:xfrm>
            <a:off x="457202" y="6248209"/>
            <a:ext cx="5573483" cy="365125"/>
          </a:xfrm>
        </p:spPr>
        <p:txBody>
          <a:bodyPr/>
          <a:lstStyle/>
          <a:p>
            <a:r>
              <a:rPr lang="en-US"/>
              <a:t>Unclassified</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Slide Number Placeholder 5"/>
          <p:cNvSpPr>
            <a:spLocks noGrp="1"/>
          </p:cNvSpPr>
          <p:nvPr>
            <p:ph type="sldNum" sz="quarter" idx="12"/>
          </p:nvPr>
        </p:nvSpPr>
        <p:spPr>
          <a:xfrm rot="5400000">
            <a:off x="5989638" y="144462"/>
            <a:ext cx="533400" cy="244476"/>
          </a:xfrm>
        </p:spPr>
        <p:txBody>
          <a:bodyPr/>
          <a:lstStyle/>
          <a:p>
            <a:fld id="{285FC154-9F69-4383-AEC1-03E1468D63D7}" type="slidenum">
              <a:rPr lang="en-US" smtClean="0"/>
              <a:pPr/>
              <a:t>‹#›</a:t>
            </a:fld>
            <a:endParaRPr lang="en-US"/>
          </a:p>
        </p:txBody>
      </p:sp>
    </p:spTree>
    <p:extLst>
      <p:ext uri="{BB962C8B-B14F-4D97-AF65-F5344CB8AC3E}">
        <p14:creationId xmlns:p14="http://schemas.microsoft.com/office/powerpoint/2010/main" val="3425775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Trusted ST, Inc. Proprietary</a:t>
            </a:r>
          </a:p>
        </p:txBody>
      </p:sp>
      <p:sp>
        <p:nvSpPr>
          <p:cNvPr id="5" name="Footer Placeholder 4"/>
          <p:cNvSpPr>
            <a:spLocks noGrp="1"/>
          </p:cNvSpPr>
          <p:nvPr>
            <p:ph type="ftr" sz="quarter" idx="11"/>
          </p:nvPr>
        </p:nvSpPr>
        <p:spPr/>
        <p:txBody>
          <a:bodyPr/>
          <a:lstStyle>
            <a:lvl1pPr>
              <a:defRPr/>
            </a:lvl1pPr>
          </a:lstStyle>
          <a:p>
            <a:pPr>
              <a:defRPr/>
            </a:pPr>
            <a:r>
              <a:rPr lang="en-US"/>
              <a:t>Unclassified</a:t>
            </a:r>
          </a:p>
        </p:txBody>
      </p:sp>
      <p:sp>
        <p:nvSpPr>
          <p:cNvPr id="6" name="Slide Number Placeholder 5"/>
          <p:cNvSpPr>
            <a:spLocks noGrp="1"/>
          </p:cNvSpPr>
          <p:nvPr>
            <p:ph type="sldNum" sz="quarter" idx="12"/>
          </p:nvPr>
        </p:nvSpPr>
        <p:spPr/>
        <p:txBody>
          <a:bodyPr/>
          <a:lstStyle>
            <a:lvl1pPr>
              <a:defRPr/>
            </a:lvl1pPr>
          </a:lstStyle>
          <a:p>
            <a:fld id="{41515898-6AB2-43A7-8CE8-D15D33ADE42A}"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Trusted ST, Inc. Proprietary</a:t>
            </a:r>
          </a:p>
        </p:txBody>
      </p:sp>
      <p:sp>
        <p:nvSpPr>
          <p:cNvPr id="6" name="Footer Placeholder 4"/>
          <p:cNvSpPr>
            <a:spLocks noGrp="1"/>
          </p:cNvSpPr>
          <p:nvPr>
            <p:ph type="ftr" sz="quarter" idx="11"/>
          </p:nvPr>
        </p:nvSpPr>
        <p:spPr/>
        <p:txBody>
          <a:bodyPr/>
          <a:lstStyle>
            <a:lvl1pPr>
              <a:defRPr/>
            </a:lvl1pPr>
          </a:lstStyle>
          <a:p>
            <a:pPr>
              <a:defRPr/>
            </a:pPr>
            <a:r>
              <a:rPr lang="en-US"/>
              <a:t>Unclassified</a:t>
            </a:r>
          </a:p>
        </p:txBody>
      </p:sp>
      <p:sp>
        <p:nvSpPr>
          <p:cNvPr id="7" name="Slide Number Placeholder 5"/>
          <p:cNvSpPr>
            <a:spLocks noGrp="1"/>
          </p:cNvSpPr>
          <p:nvPr>
            <p:ph type="sldNum" sz="quarter" idx="12"/>
          </p:nvPr>
        </p:nvSpPr>
        <p:spPr/>
        <p:txBody>
          <a:bodyPr/>
          <a:lstStyle>
            <a:lvl1pPr>
              <a:defRPr/>
            </a:lvl1pPr>
          </a:lstStyle>
          <a:p>
            <a:fld id="{F403AC74-7889-458A-8C65-412B204ECF12}"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Trusted ST, Inc. Proprietary</a:t>
            </a:r>
          </a:p>
        </p:txBody>
      </p:sp>
      <p:sp>
        <p:nvSpPr>
          <p:cNvPr id="8" name="Footer Placeholder 4"/>
          <p:cNvSpPr>
            <a:spLocks noGrp="1"/>
          </p:cNvSpPr>
          <p:nvPr>
            <p:ph type="ftr" sz="quarter" idx="11"/>
          </p:nvPr>
        </p:nvSpPr>
        <p:spPr/>
        <p:txBody>
          <a:bodyPr/>
          <a:lstStyle>
            <a:lvl1pPr>
              <a:defRPr/>
            </a:lvl1pPr>
          </a:lstStyle>
          <a:p>
            <a:pPr>
              <a:defRPr/>
            </a:pPr>
            <a:r>
              <a:rPr lang="en-US"/>
              <a:t>Unclassified</a:t>
            </a:r>
          </a:p>
        </p:txBody>
      </p:sp>
      <p:sp>
        <p:nvSpPr>
          <p:cNvPr id="9" name="Slide Number Placeholder 5"/>
          <p:cNvSpPr>
            <a:spLocks noGrp="1"/>
          </p:cNvSpPr>
          <p:nvPr>
            <p:ph type="sldNum" sz="quarter" idx="12"/>
          </p:nvPr>
        </p:nvSpPr>
        <p:spPr/>
        <p:txBody>
          <a:bodyPr/>
          <a:lstStyle>
            <a:lvl1pPr>
              <a:defRPr/>
            </a:lvl1pPr>
          </a:lstStyle>
          <a:p>
            <a:fld id="{C7419ECD-F6BE-4209-9929-144F28ED2E8D}"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Trusted ST, Inc. Proprietary</a:t>
            </a:r>
          </a:p>
        </p:txBody>
      </p:sp>
      <p:sp>
        <p:nvSpPr>
          <p:cNvPr id="4" name="Footer Placeholder 4"/>
          <p:cNvSpPr>
            <a:spLocks noGrp="1"/>
          </p:cNvSpPr>
          <p:nvPr>
            <p:ph type="ftr" sz="quarter" idx="11"/>
          </p:nvPr>
        </p:nvSpPr>
        <p:spPr/>
        <p:txBody>
          <a:bodyPr/>
          <a:lstStyle>
            <a:lvl1pPr>
              <a:defRPr/>
            </a:lvl1pPr>
          </a:lstStyle>
          <a:p>
            <a:pPr>
              <a:defRPr/>
            </a:pPr>
            <a:r>
              <a:rPr lang="en-US"/>
              <a:t>Unclassified</a:t>
            </a:r>
          </a:p>
        </p:txBody>
      </p:sp>
      <p:sp>
        <p:nvSpPr>
          <p:cNvPr id="5" name="Slide Number Placeholder 5"/>
          <p:cNvSpPr>
            <a:spLocks noGrp="1"/>
          </p:cNvSpPr>
          <p:nvPr>
            <p:ph type="sldNum" sz="quarter" idx="12"/>
          </p:nvPr>
        </p:nvSpPr>
        <p:spPr/>
        <p:txBody>
          <a:bodyPr/>
          <a:lstStyle>
            <a:lvl1pPr>
              <a:defRPr/>
            </a:lvl1pPr>
          </a:lstStyle>
          <a:p>
            <a:fld id="{D120BF41-C8DF-40B3-B080-AE74E835D0A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Trusted ST, Inc. Proprietary</a:t>
            </a:r>
          </a:p>
        </p:txBody>
      </p:sp>
      <p:sp>
        <p:nvSpPr>
          <p:cNvPr id="3" name="Footer Placeholder 4"/>
          <p:cNvSpPr>
            <a:spLocks noGrp="1"/>
          </p:cNvSpPr>
          <p:nvPr>
            <p:ph type="ftr" sz="quarter" idx="11"/>
          </p:nvPr>
        </p:nvSpPr>
        <p:spPr/>
        <p:txBody>
          <a:bodyPr/>
          <a:lstStyle>
            <a:lvl1pPr>
              <a:defRPr/>
            </a:lvl1pPr>
          </a:lstStyle>
          <a:p>
            <a:pPr>
              <a:defRPr/>
            </a:pPr>
            <a:r>
              <a:rPr lang="en-US"/>
              <a:t>Unclassified</a:t>
            </a:r>
          </a:p>
        </p:txBody>
      </p:sp>
      <p:sp>
        <p:nvSpPr>
          <p:cNvPr id="4" name="Slide Number Placeholder 5"/>
          <p:cNvSpPr>
            <a:spLocks noGrp="1"/>
          </p:cNvSpPr>
          <p:nvPr>
            <p:ph type="sldNum" sz="quarter" idx="12"/>
          </p:nvPr>
        </p:nvSpPr>
        <p:spPr/>
        <p:txBody>
          <a:bodyPr/>
          <a:lstStyle>
            <a:lvl1pPr>
              <a:defRPr/>
            </a:lvl1pPr>
          </a:lstStyle>
          <a:p>
            <a:fld id="{F7F8AC73-233F-4D6F-B4BD-36E8193C91E1}"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Trusted ST, Inc. Proprietary</a:t>
            </a:r>
          </a:p>
        </p:txBody>
      </p:sp>
      <p:sp>
        <p:nvSpPr>
          <p:cNvPr id="6" name="Footer Placeholder 4"/>
          <p:cNvSpPr>
            <a:spLocks noGrp="1"/>
          </p:cNvSpPr>
          <p:nvPr>
            <p:ph type="ftr" sz="quarter" idx="11"/>
          </p:nvPr>
        </p:nvSpPr>
        <p:spPr/>
        <p:txBody>
          <a:bodyPr/>
          <a:lstStyle>
            <a:lvl1pPr>
              <a:defRPr/>
            </a:lvl1pPr>
          </a:lstStyle>
          <a:p>
            <a:pPr>
              <a:defRPr/>
            </a:pPr>
            <a:r>
              <a:rPr lang="en-US"/>
              <a:t>Unclassified</a:t>
            </a:r>
          </a:p>
        </p:txBody>
      </p:sp>
      <p:sp>
        <p:nvSpPr>
          <p:cNvPr id="7" name="Slide Number Placeholder 5"/>
          <p:cNvSpPr>
            <a:spLocks noGrp="1"/>
          </p:cNvSpPr>
          <p:nvPr>
            <p:ph type="sldNum" sz="quarter" idx="12"/>
          </p:nvPr>
        </p:nvSpPr>
        <p:spPr/>
        <p:txBody>
          <a:bodyPr/>
          <a:lstStyle>
            <a:lvl1pPr>
              <a:defRPr/>
            </a:lvl1pPr>
          </a:lstStyle>
          <a:p>
            <a:fld id="{E10D51C6-73A5-4EF3-9451-8CCB1C632DD8}"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Trusted ST, Inc. Proprietary</a:t>
            </a:r>
          </a:p>
        </p:txBody>
      </p:sp>
      <p:sp>
        <p:nvSpPr>
          <p:cNvPr id="6" name="Footer Placeholder 4"/>
          <p:cNvSpPr>
            <a:spLocks noGrp="1"/>
          </p:cNvSpPr>
          <p:nvPr>
            <p:ph type="ftr" sz="quarter" idx="11"/>
          </p:nvPr>
        </p:nvSpPr>
        <p:spPr/>
        <p:txBody>
          <a:bodyPr/>
          <a:lstStyle>
            <a:lvl1pPr>
              <a:defRPr/>
            </a:lvl1pPr>
          </a:lstStyle>
          <a:p>
            <a:pPr>
              <a:defRPr/>
            </a:pPr>
            <a:r>
              <a:rPr lang="en-US"/>
              <a:t>Unclassified</a:t>
            </a:r>
          </a:p>
        </p:txBody>
      </p:sp>
      <p:sp>
        <p:nvSpPr>
          <p:cNvPr id="7" name="Slide Number Placeholder 5"/>
          <p:cNvSpPr>
            <a:spLocks noGrp="1"/>
          </p:cNvSpPr>
          <p:nvPr>
            <p:ph type="sldNum" sz="quarter" idx="12"/>
          </p:nvPr>
        </p:nvSpPr>
        <p:spPr/>
        <p:txBody>
          <a:bodyPr/>
          <a:lstStyle>
            <a:lvl1pPr>
              <a:defRPr/>
            </a:lvl1pPr>
          </a:lstStyle>
          <a:p>
            <a:fld id="{FDED46FA-33D8-4639-8EDD-907A17F4B00C}"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cs typeface="Arial" charset="0"/>
              </a:defRPr>
            </a:lvl1pPr>
          </a:lstStyle>
          <a:p>
            <a:pPr>
              <a:defRPr/>
            </a:pPr>
            <a:r>
              <a:rPr lang="en-US"/>
              <a:t>Trusted ST, Inc. Proprietary</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cs typeface="Arial" charset="0"/>
              </a:defRPr>
            </a:lvl1pPr>
          </a:lstStyle>
          <a:p>
            <a:pPr>
              <a:defRPr/>
            </a:pPr>
            <a:r>
              <a:rPr lang="en-US"/>
              <a:t>Unclassified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828DC721-22C6-4455-86E2-3633458E228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 id="214748490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a:t>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r>
              <a:rPr lang="en-US"/>
              <a:t>Trusted ST, Inc. Proprietary</a:t>
            </a:r>
            <a:endParaRPr lang="en-US" dirty="0"/>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latin typeface="Charter BT" panose="02040503050506020203" pitchFamily="18" charset="0"/>
              </a:defRPr>
            </a:lvl1pPr>
          </a:lstStyle>
          <a:p>
            <a:r>
              <a:rPr lang="en-US"/>
              <a:t>Unclassified</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latin typeface="Charter BT" panose="02040503050506020203" pitchFamily="18" charset="0"/>
              </a:defRPr>
            </a:lvl1pPr>
          </a:lstStyle>
          <a:p>
            <a:fld id="{285FC154-9F69-4383-AEC1-03E1468D63D7}" type="slidenum">
              <a:rPr lang="en-US" smtClean="0"/>
              <a:pPr/>
              <a:t>‹#›</a:t>
            </a:fld>
            <a:endParaRPr lang="en-US" dirty="0"/>
          </a:p>
        </p:txBody>
      </p:sp>
    </p:spTree>
    <p:extLst>
      <p:ext uri="{BB962C8B-B14F-4D97-AF65-F5344CB8AC3E}">
        <p14:creationId xmlns:p14="http://schemas.microsoft.com/office/powerpoint/2010/main" val="2400371655"/>
      </p:ext>
    </p:extLst>
  </p:cSld>
  <p:clrMap bg1="lt1" tx1="dk1" bg2="lt2" tx2="dk2" accent1="accent1" accent2="accent2" accent3="accent3" accent4="accent4" accent5="accent5" accent6="accent6" hlink="hlink" folHlink="folHlink"/>
  <p:sldLayoutIdLst>
    <p:sldLayoutId id="2147484920" r:id="rId1"/>
    <p:sldLayoutId id="2147484921" r:id="rId2"/>
    <p:sldLayoutId id="2147484922" r:id="rId3"/>
    <p:sldLayoutId id="2147484923" r:id="rId4"/>
    <p:sldLayoutId id="2147484924" r:id="rId5"/>
    <p:sldLayoutId id="2147484925" r:id="rId6"/>
    <p:sldLayoutId id="2147484926" r:id="rId7"/>
    <p:sldLayoutId id="2147484927" r:id="rId8"/>
    <p:sldLayoutId id="2147484928" r:id="rId9"/>
    <p:sldLayoutId id="2147484929" r:id="rId10"/>
    <p:sldLayoutId id="2147484930" r:id="rId11"/>
  </p:sldLayoutIdLst>
  <p:hf hdr="0" ftr="0" dt="0"/>
  <p:txStyles>
    <p:titleStyle>
      <a:lvl1pPr algn="l" rtl="0" eaLnBrk="1" latinLnBrk="0" hangingPunct="1">
        <a:spcBef>
          <a:spcPct val="0"/>
        </a:spcBef>
        <a:buNone/>
        <a:defRPr kumimoji="0" sz="3300" kern="1200">
          <a:solidFill>
            <a:schemeClr val="tx2"/>
          </a:solidFill>
          <a:latin typeface="Charter BT" panose="02040503050506020203" pitchFamily="18" charset="0"/>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Charter BT" panose="02040503050506020203" pitchFamily="18" charset="0"/>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Charter BT" panose="02040503050506020203" pitchFamily="18" charset="0"/>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Charter BT" panose="02040503050506020203" pitchFamily="18" charset="0"/>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Charter BT" panose="02040503050506020203" pitchFamily="18" charset="0"/>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Charter BT" panose="02040503050506020203" pitchFamily="18" charset="0"/>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sel4.systems/Info/FAQ/proof.p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04800" y="914400"/>
            <a:ext cx="8153400" cy="3733800"/>
          </a:xfrm>
        </p:spPr>
        <p:txBody>
          <a:bodyPr/>
          <a:lstStyle/>
          <a:p>
            <a:pPr eaLnBrk="1" hangingPunct="1"/>
            <a:r>
              <a:rPr lang="en-US" sz="3200" b="1" dirty="0"/>
              <a:t>seL4 Overview and Tutorial</a:t>
            </a:r>
            <a:br>
              <a:rPr lang="en-US" sz="3200" b="1" dirty="0"/>
            </a:br>
            <a:endParaRPr lang="en-US" altLang="en-US" dirty="0"/>
          </a:p>
        </p:txBody>
      </p:sp>
      <p:sp>
        <p:nvSpPr>
          <p:cNvPr id="3075" name="Subtitle 2"/>
          <p:cNvSpPr>
            <a:spLocks noGrp="1"/>
          </p:cNvSpPr>
          <p:nvPr>
            <p:ph type="subTitle" idx="1"/>
          </p:nvPr>
        </p:nvSpPr>
        <p:spPr>
          <a:xfrm>
            <a:off x="838200" y="4648200"/>
            <a:ext cx="7467600" cy="609600"/>
          </a:xfrm>
        </p:spPr>
        <p:txBody>
          <a:bodyPr/>
          <a:lstStyle/>
          <a:p>
            <a:pPr eaLnBrk="1" hangingPunct="1">
              <a:lnSpc>
                <a:spcPct val="90000"/>
              </a:lnSpc>
            </a:pPr>
            <a:r>
              <a:rPr lang="en-US" altLang="en-US" sz="2800" dirty="0">
                <a:solidFill>
                  <a:schemeClr val="tx1"/>
                </a:solidFill>
              </a:rPr>
              <a:t>Nicholas Evancich</a:t>
            </a:r>
          </a:p>
          <a:p>
            <a:pPr eaLnBrk="1" hangingPunct="1">
              <a:lnSpc>
                <a:spcPct val="90000"/>
              </a:lnSpc>
            </a:pPr>
            <a:r>
              <a:rPr lang="en-US" altLang="en-US" sz="2400" dirty="0">
                <a:solidFill>
                  <a:schemeClr val="tx1"/>
                </a:solidFill>
              </a:rPr>
              <a:t>nick@trustedst.com</a:t>
            </a:r>
          </a:p>
          <a:p>
            <a:pPr eaLnBrk="1" hangingPunct="1">
              <a:lnSpc>
                <a:spcPct val="90000"/>
              </a:lnSpc>
              <a:spcBef>
                <a:spcPts val="1200"/>
              </a:spcBef>
            </a:pPr>
            <a:r>
              <a:rPr lang="en-US" altLang="en-US" sz="2800" dirty="0">
                <a:solidFill>
                  <a:schemeClr val="tx1"/>
                </a:solidFill>
              </a:rPr>
              <a:t>Trusted Science and Technology, Inc.</a:t>
            </a:r>
            <a:endParaRPr lang="en-US" altLang="en-US" sz="2000" dirty="0">
              <a:solidFill>
                <a:schemeClr val="tx1"/>
              </a:solidFill>
            </a:endParaRPr>
          </a:p>
          <a:p>
            <a:pPr eaLnBrk="1" hangingPunct="1">
              <a:lnSpc>
                <a:spcPct val="90000"/>
              </a:lnSpc>
            </a:pPr>
            <a:endParaRPr lang="en-US" altLang="en-US" sz="2000" dirty="0">
              <a:solidFill>
                <a:schemeClr val="tx1"/>
              </a:solidFill>
            </a:endParaRPr>
          </a:p>
          <a:p>
            <a:pPr eaLnBrk="1" hangingPunct="1">
              <a:lnSpc>
                <a:spcPct val="90000"/>
              </a:lnSpc>
            </a:pPr>
            <a:endParaRPr lang="en-US" altLang="en-US" sz="2400" dirty="0">
              <a:solidFill>
                <a:schemeClr val="tx1"/>
              </a:solidFill>
            </a:endParaRPr>
          </a:p>
        </p:txBody>
      </p:sp>
      <p:sp>
        <p:nvSpPr>
          <p:cNvPr id="3077" name="TextBox 1"/>
          <p:cNvSpPr txBox="1">
            <a:spLocks noChangeArrowheads="1"/>
          </p:cNvSpPr>
          <p:nvPr/>
        </p:nvSpPr>
        <p:spPr bwMode="auto">
          <a:xfrm>
            <a:off x="2176463" y="228600"/>
            <a:ext cx="5181600" cy="461963"/>
          </a:xfrm>
          <a:prstGeom prst="rect">
            <a:avLst/>
          </a:prstGeom>
          <a:noFill/>
          <a:ln w="9525">
            <a:noFill/>
            <a:miter lim="800000"/>
            <a:headEnd/>
            <a:tailEnd/>
          </a:ln>
        </p:spPr>
        <p:txBody>
          <a:bodyPr>
            <a:spAutoFit/>
          </a:bodyPr>
          <a:lstStyle/>
          <a:p>
            <a:pPr algn="ctr" eaLnBrk="1" hangingPunct="1"/>
            <a:r>
              <a:rPr lang="en-US" sz="2400" dirty="0">
                <a:solidFill>
                  <a:srgbClr val="C00000"/>
                </a:solidFill>
              </a:rPr>
              <a:t>Unclassified</a:t>
            </a:r>
          </a:p>
        </p:txBody>
      </p:sp>
      <p:pic>
        <p:nvPicPr>
          <p:cNvPr id="3078" name="Picture 6" descr="C:\Personal\NHK\Logo\trusredscienceFILE\trusred ST logo.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96200" y="4800600"/>
            <a:ext cx="1112911" cy="1219200"/>
          </a:xfrm>
          <a:prstGeom prst="rect">
            <a:avLst/>
          </a:prstGeom>
          <a:noFill/>
        </p:spPr>
      </p:pic>
      <p:cxnSp>
        <p:nvCxnSpPr>
          <p:cNvPr id="8" name="Straight Connector 7">
            <a:extLst>
              <a:ext uri="{FF2B5EF4-FFF2-40B4-BE49-F238E27FC236}">
                <a16:creationId xmlns:a16="http://schemas.microsoft.com/office/drawing/2014/main" id="{C772D711-D57C-FA44-9B30-7906BB408173}"/>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What properties does this imply?</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10</a:t>
            </a:fld>
            <a:endParaRPr lang="en-US" altLang="en-US">
              <a:solidFill>
                <a:schemeClr val="tx2"/>
              </a:solidFill>
            </a:endParaRPr>
          </a:p>
        </p:txBody>
      </p:sp>
      <p:sp>
        <p:nvSpPr>
          <p:cNvPr id="10" name="Content Placeholder 1">
            <a:extLst>
              <a:ext uri="{FF2B5EF4-FFF2-40B4-BE49-F238E27FC236}">
                <a16:creationId xmlns:a16="http://schemas.microsoft.com/office/drawing/2014/main" id="{BB7F689D-3982-4979-81E8-3328D6C290EF}"/>
              </a:ext>
            </a:extLst>
          </p:cNvPr>
          <p:cNvSpPr>
            <a:spLocks noGrp="1"/>
          </p:cNvSpPr>
          <p:nvPr>
            <p:ph idx="1"/>
          </p:nvPr>
        </p:nvSpPr>
        <p:spPr>
          <a:xfrm>
            <a:off x="457200" y="990601"/>
            <a:ext cx="8382000" cy="3048000"/>
          </a:xfrm>
        </p:spPr>
        <p:txBody>
          <a:bodyPr/>
          <a:lstStyle/>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This implies that the seL4 kernel lacks the following:</a:t>
            </a:r>
          </a:p>
          <a:p>
            <a:pPr lvl="2"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latin typeface="Arial" panose="020B0604020202020204" pitchFamily="34" charset="0"/>
                <a:ea typeface="Calibri" panose="020F0502020204030204" pitchFamily="34" charset="0"/>
                <a:cs typeface="Times New Roman" panose="02020603050405020304" pitchFamily="18" charset="0"/>
              </a:rPr>
              <a:t>Buffer overflows</a:t>
            </a:r>
          </a:p>
          <a:p>
            <a:pPr lvl="2"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Null point dereferences</a:t>
            </a:r>
          </a:p>
          <a:p>
            <a:pPr lvl="2"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latin typeface="Arial" panose="020B0604020202020204" pitchFamily="34" charset="0"/>
                <a:ea typeface="Calibri" panose="020F0502020204030204" pitchFamily="34" charset="0"/>
                <a:cs typeface="Times New Roman" panose="02020603050405020304" pitchFamily="18" charset="0"/>
              </a:rPr>
              <a:t>Memory leaks</a:t>
            </a:r>
          </a:p>
          <a:p>
            <a:pPr lvl="2"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Arithmetic overflows and exceptions</a:t>
            </a:r>
          </a:p>
          <a:p>
            <a:pPr lvl="2"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latin typeface="Arial" panose="020B0604020202020204" pitchFamily="34" charset="0"/>
                <a:ea typeface="Calibri" panose="020F0502020204030204" pitchFamily="34" charset="0"/>
                <a:cs typeface="Times New Roman" panose="02020603050405020304" pitchFamily="18" charset="0"/>
              </a:rPr>
              <a:t>Undefined behavior</a:t>
            </a:r>
          </a:p>
          <a:p>
            <a:pPr lvl="2"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General pointer errors</a:t>
            </a:r>
            <a:endParaRPr lang="en-US"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SzPts val="1000"/>
              <a:buFont typeface="Wingdings" panose="05000000000000000000" pitchFamily="2" charset="2"/>
              <a:buChar char=""/>
              <a:tabLst>
                <a:tab pos="914400" algn="l"/>
              </a:tabLst>
            </a:pPr>
            <a:r>
              <a:rPr lang="en-US" sz="2400" dirty="0">
                <a:solidFill>
                  <a:srgbClr val="333333"/>
                </a:solidFill>
                <a:latin typeface="Calibri" panose="020F0502020204030204" pitchFamily="34" charset="0"/>
                <a:ea typeface="Calibri" panose="020F0502020204030204" pitchFamily="34" charset="0"/>
                <a:cs typeface="Times New Roman" panose="02020603050405020304" pitchFamily="18" charset="0"/>
              </a:rPr>
              <a:t>Assuming the assumptions are correct</a:t>
            </a:r>
          </a:p>
        </p:txBody>
      </p:sp>
      <p:sp>
        <p:nvSpPr>
          <p:cNvPr id="3" name="TextBox 2">
            <a:extLst>
              <a:ext uri="{FF2B5EF4-FFF2-40B4-BE49-F238E27FC236}">
                <a16:creationId xmlns:a16="http://schemas.microsoft.com/office/drawing/2014/main" id="{F3525275-3BCB-4F4B-A95E-8A49FC65A889}"/>
              </a:ext>
            </a:extLst>
          </p:cNvPr>
          <p:cNvSpPr txBox="1"/>
          <p:nvPr/>
        </p:nvSpPr>
        <p:spPr>
          <a:xfrm>
            <a:off x="762000" y="4419600"/>
            <a:ext cx="5029200" cy="369332"/>
          </a:xfrm>
          <a:prstGeom prst="rect">
            <a:avLst/>
          </a:prstGeom>
          <a:noFill/>
        </p:spPr>
        <p:txBody>
          <a:bodyPr wrap="square" rtlCol="0">
            <a:spAutoFit/>
          </a:bodyPr>
          <a:lstStyle/>
          <a:p>
            <a:r>
              <a:rPr lang="en-US" dirty="0"/>
              <a:t>Source: https://sel4.systems/Info/FAQ/proof.pml</a:t>
            </a:r>
          </a:p>
        </p:txBody>
      </p:sp>
      <p:cxnSp>
        <p:nvCxnSpPr>
          <p:cNvPr id="11" name="Straight Connector 10">
            <a:extLst>
              <a:ext uri="{FF2B5EF4-FFF2-40B4-BE49-F238E27FC236}">
                <a16:creationId xmlns:a16="http://schemas.microsoft.com/office/drawing/2014/main" id="{A387AAF3-7102-3B4E-825C-51190C521D55}"/>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sign&#10;&#10;Description automatically generated">
            <a:extLst>
              <a:ext uri="{FF2B5EF4-FFF2-40B4-BE49-F238E27FC236}">
                <a16:creationId xmlns:a16="http://schemas.microsoft.com/office/drawing/2014/main" id="{02F7533F-2682-AB4A-9661-AA97FF6289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38982841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Assumptions</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11</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Assembly</a:t>
            </a:r>
          </a:p>
          <a:p>
            <a:pPr lvl="1"/>
            <a:r>
              <a:rPr lang="en-US" sz="2000" dirty="0"/>
              <a:t>Small amount of </a:t>
            </a:r>
            <a:r>
              <a:rPr lang="en-US" sz="2000" dirty="0" err="1"/>
              <a:t>asm</a:t>
            </a:r>
            <a:r>
              <a:rPr lang="en-US" sz="2000" dirty="0"/>
              <a:t> written and is assumes to be good</a:t>
            </a:r>
          </a:p>
          <a:p>
            <a:r>
              <a:rPr lang="en-US" sz="2400" dirty="0"/>
              <a:t>Hardware</a:t>
            </a:r>
          </a:p>
          <a:p>
            <a:pPr lvl="1"/>
            <a:r>
              <a:rPr lang="en-US" sz="2000" dirty="0"/>
              <a:t>HW is working within its spec</a:t>
            </a:r>
          </a:p>
          <a:p>
            <a:r>
              <a:rPr lang="en-US" sz="2400" dirty="0"/>
              <a:t>HW Management</a:t>
            </a:r>
          </a:p>
          <a:p>
            <a:pPr lvl="1"/>
            <a:r>
              <a:rPr lang="en-US" sz="2000" dirty="0"/>
              <a:t>Cache, TLB, </a:t>
            </a:r>
            <a:r>
              <a:rPr lang="en-US" sz="2000" dirty="0" err="1"/>
              <a:t>etc</a:t>
            </a:r>
            <a:r>
              <a:rPr lang="en-US" sz="2000" dirty="0"/>
              <a:t> are implemented correctly</a:t>
            </a:r>
          </a:p>
          <a:p>
            <a:r>
              <a:rPr lang="en-US" sz="2400" dirty="0"/>
              <a:t>Boot code</a:t>
            </a:r>
          </a:p>
          <a:p>
            <a:pPr lvl="1"/>
            <a:r>
              <a:rPr lang="en-US" sz="2000" dirty="0"/>
              <a:t>Boot code puts the kernel into a good state</a:t>
            </a:r>
          </a:p>
          <a:p>
            <a:r>
              <a:rPr lang="en-US" sz="2400" dirty="0"/>
              <a:t>DMA</a:t>
            </a:r>
          </a:p>
          <a:p>
            <a:pPr lvl="1"/>
            <a:r>
              <a:rPr lang="en-US" sz="2000" dirty="0"/>
              <a:t>Only the CPU &amp; MMU can directly access memory</a:t>
            </a:r>
          </a:p>
          <a:p>
            <a:r>
              <a:rPr lang="en-US" sz="2400" dirty="0"/>
              <a:t>Info side-channels</a:t>
            </a:r>
          </a:p>
          <a:p>
            <a:pPr lvl="1"/>
            <a:r>
              <a:rPr lang="en-US" sz="2000" dirty="0"/>
              <a:t>Does not cover timing channels</a:t>
            </a:r>
          </a:p>
        </p:txBody>
      </p:sp>
      <p:cxnSp>
        <p:nvCxnSpPr>
          <p:cNvPr id="7" name="Straight Connector 6">
            <a:extLst>
              <a:ext uri="{FF2B5EF4-FFF2-40B4-BE49-F238E27FC236}">
                <a16:creationId xmlns:a16="http://schemas.microsoft.com/office/drawing/2014/main" id="{B68E3920-74C1-8B4D-9BF5-B6AD9FA43CCF}"/>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240FA44E-F655-D243-81AF-E439472571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260762128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Capability Security Model</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12</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Capability Security Model (CSM) is a design pattern in trustworthy computing</a:t>
            </a:r>
          </a:p>
          <a:p>
            <a:r>
              <a:rPr lang="en-US" sz="2400" dirty="0"/>
              <a:t>A capability is a key</a:t>
            </a:r>
          </a:p>
          <a:p>
            <a:r>
              <a:rPr lang="en-US" sz="2400" dirty="0"/>
              <a:t>It provides authority that references an object and provides certain access rights</a:t>
            </a:r>
          </a:p>
          <a:p>
            <a:r>
              <a:rPr lang="en-US" sz="2400" dirty="0"/>
              <a:t>seL4 provide an implementation of this model with unique features</a:t>
            </a:r>
          </a:p>
        </p:txBody>
      </p:sp>
      <p:cxnSp>
        <p:nvCxnSpPr>
          <p:cNvPr id="7" name="Straight Connector 6">
            <a:extLst>
              <a:ext uri="{FF2B5EF4-FFF2-40B4-BE49-F238E27FC236}">
                <a16:creationId xmlns:a16="http://schemas.microsoft.com/office/drawing/2014/main" id="{DA04701E-04B0-4B47-8D67-FE3559F8D242}"/>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9B0F48F8-405B-BB4A-B42F-C63F4EC61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821455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seL4 &amp; CSM</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13</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Capability spaces are implemented as a directed graph of kernel-managed capability nodes (</a:t>
            </a:r>
            <a:r>
              <a:rPr lang="en-US" sz="2400" dirty="0" err="1"/>
              <a:t>CNodes</a:t>
            </a:r>
            <a:r>
              <a:rPr lang="en-US" sz="2400" dirty="0"/>
              <a:t>)</a:t>
            </a:r>
          </a:p>
          <a:p>
            <a:r>
              <a:rPr lang="en-US" sz="2400" dirty="0"/>
              <a:t>The reason why capabilities form the basis of security in seL4 is the fact that the kernel keeps track of everything in the capability derivation tree and a capability is required for any operation on a kernel object</a:t>
            </a:r>
          </a:p>
          <a:p>
            <a:r>
              <a:rPr lang="en-US" sz="2400" dirty="0"/>
              <a:t>This prevents bad actor threads from gaining access to a resource in a trusted thread that they aren’t supposed to have access to</a:t>
            </a:r>
          </a:p>
          <a:p>
            <a:r>
              <a:rPr lang="en-US" sz="2400" dirty="0"/>
              <a:t>Capabilities are unforgeable, transferable, and extensible</a:t>
            </a:r>
          </a:p>
          <a:p>
            <a:r>
              <a:rPr lang="en-US" sz="2400" dirty="0"/>
              <a:t>If a thread is monitored and malicious behavior is detected, the capabilities that thread has can be revoked by a thread that owns a capability further up the capability derivation tree</a:t>
            </a:r>
          </a:p>
        </p:txBody>
      </p:sp>
      <p:cxnSp>
        <p:nvCxnSpPr>
          <p:cNvPr id="7" name="Straight Connector 6">
            <a:extLst>
              <a:ext uri="{FF2B5EF4-FFF2-40B4-BE49-F238E27FC236}">
                <a16:creationId xmlns:a16="http://schemas.microsoft.com/office/drawing/2014/main" id="{0C5816BA-C553-2445-82CA-86103F19A2CE}"/>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A515681F-965E-AC4F-8C0E-8382558C57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41109060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err="1"/>
              <a:t>Cspaces</a:t>
            </a:r>
            <a:r>
              <a:rPr lang="en-US" dirty="0"/>
              <a:t> &amp; </a:t>
            </a:r>
            <a:r>
              <a:rPr lang="en-US" dirty="0" err="1"/>
              <a:t>CNodes</a:t>
            </a:r>
            <a:endParaRPr lang="en-US" dirty="0"/>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14</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1800" dirty="0"/>
              <a:t>In seL4, there are a few related structures to be familiar with when talking about capabilities:</a:t>
            </a:r>
          </a:p>
          <a:p>
            <a:pPr lvl="1"/>
            <a:r>
              <a:rPr lang="en-US" sz="2000" dirty="0" err="1"/>
              <a:t>Cspace</a:t>
            </a:r>
            <a:endParaRPr lang="en-US" sz="2000" dirty="0"/>
          </a:p>
          <a:p>
            <a:pPr lvl="2"/>
            <a:r>
              <a:rPr lang="en-US" sz="1600" dirty="0"/>
              <a:t>Directed graph of </a:t>
            </a:r>
            <a:r>
              <a:rPr lang="en-US" sz="1600" dirty="0" err="1"/>
              <a:t>Cnodes</a:t>
            </a:r>
            <a:endParaRPr lang="en-US" sz="1600" dirty="0"/>
          </a:p>
          <a:p>
            <a:pPr lvl="2"/>
            <a:r>
              <a:rPr lang="en-US" sz="1600" dirty="0"/>
              <a:t>All capabilities reachable from the root of the </a:t>
            </a:r>
            <a:r>
              <a:rPr lang="en-US" sz="1600" dirty="0" err="1"/>
              <a:t>Cspace</a:t>
            </a:r>
            <a:endParaRPr lang="en-US" sz="1600" dirty="0"/>
          </a:p>
          <a:p>
            <a:pPr lvl="1"/>
            <a:r>
              <a:rPr lang="en-US" sz="2000" dirty="0"/>
              <a:t>Capability Pointer (CPTR)</a:t>
            </a:r>
          </a:p>
          <a:p>
            <a:pPr lvl="2"/>
            <a:r>
              <a:rPr lang="en-US" sz="1600" dirty="0"/>
              <a:t>The address or pointer to a capability</a:t>
            </a:r>
          </a:p>
          <a:p>
            <a:pPr lvl="1"/>
            <a:r>
              <a:rPr lang="en-US" sz="2000" dirty="0" err="1"/>
              <a:t>CSpace</a:t>
            </a:r>
            <a:r>
              <a:rPr lang="en-US" sz="2000" dirty="0"/>
              <a:t> Path (seL4_libs/libsel4vka/include/</a:t>
            </a:r>
            <a:r>
              <a:rPr lang="en-US" sz="2000" dirty="0" err="1"/>
              <a:t>vka</a:t>
            </a:r>
            <a:r>
              <a:rPr lang="en-US" sz="2000" dirty="0"/>
              <a:t>/</a:t>
            </a:r>
            <a:r>
              <a:rPr lang="en-US" sz="2000" dirty="0" err="1"/>
              <a:t>cspacepath_t.h</a:t>
            </a:r>
            <a:r>
              <a:rPr lang="en-US" sz="2000" dirty="0"/>
              <a:t>)</a:t>
            </a:r>
          </a:p>
          <a:p>
            <a:pPr lvl="2"/>
            <a:r>
              <a:rPr lang="en-US" sz="1600" dirty="0"/>
              <a:t>A structure for describing the capability in the graph</a:t>
            </a:r>
          </a:p>
          <a:p>
            <a:pPr lvl="1"/>
            <a:r>
              <a:rPr lang="en-US" sz="2000" dirty="0" err="1"/>
              <a:t>Croot</a:t>
            </a:r>
            <a:endParaRPr lang="en-US" sz="2400" dirty="0"/>
          </a:p>
          <a:p>
            <a:pPr lvl="2"/>
            <a:r>
              <a:rPr lang="en-US" sz="1600" dirty="0"/>
              <a:t>The beginning of a </a:t>
            </a:r>
            <a:r>
              <a:rPr lang="en-US" sz="1600" dirty="0" err="1"/>
              <a:t>Cspace</a:t>
            </a:r>
            <a:endParaRPr lang="en-US" sz="1600" dirty="0"/>
          </a:p>
          <a:p>
            <a:pPr lvl="1"/>
            <a:r>
              <a:rPr lang="en-US" sz="2000" dirty="0" err="1"/>
              <a:t>CSpace</a:t>
            </a:r>
            <a:r>
              <a:rPr lang="en-US" sz="2000" dirty="0"/>
              <a:t> Node (</a:t>
            </a:r>
            <a:r>
              <a:rPr lang="en-US" sz="2000" dirty="0" err="1"/>
              <a:t>CNode</a:t>
            </a:r>
            <a:r>
              <a:rPr lang="en-US" sz="2000" dirty="0"/>
              <a:t>)</a:t>
            </a:r>
          </a:p>
          <a:p>
            <a:pPr lvl="2"/>
            <a:r>
              <a:rPr lang="en-US" sz="1600" dirty="0"/>
              <a:t>Table of slots</a:t>
            </a:r>
          </a:p>
          <a:p>
            <a:pPr lvl="2"/>
            <a:r>
              <a:rPr lang="en-US" sz="1600" dirty="0"/>
              <a:t>Each slot may contain a capability</a:t>
            </a:r>
          </a:p>
          <a:p>
            <a:endParaRPr lang="en-US" sz="2400" dirty="0"/>
          </a:p>
        </p:txBody>
      </p:sp>
      <p:cxnSp>
        <p:nvCxnSpPr>
          <p:cNvPr id="7" name="Straight Connector 6">
            <a:extLst>
              <a:ext uri="{FF2B5EF4-FFF2-40B4-BE49-F238E27FC236}">
                <a16:creationId xmlns:a16="http://schemas.microsoft.com/office/drawing/2014/main" id="{CACA35E9-7A11-D749-9A25-C3DEF8ABF570}"/>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0E250148-7239-0B4E-97B8-12B0640C95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226176278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err="1"/>
              <a:t>VSpaces</a:t>
            </a:r>
            <a:endParaRPr lang="en-US" dirty="0"/>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15</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Virtual address spaces are chunks of kernel managed memory that threads can use to run in, while being isolated from the rest of the system</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A thread must poses a capability to a chunk of untyped memory, which it can retype as virtual memory</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This virtual memory can be associated with a thread object and when the thread is started, it will execute inside of that memory</a:t>
            </a:r>
            <a:endParaRPr lang="en-US" sz="1800" dirty="0">
              <a:effectLst/>
              <a:latin typeface="Times New Roman" panose="02020603050405020304" pitchFamily="18" charset="0"/>
              <a:ea typeface="Times New Roman" panose="02020603050405020304" pitchFamily="18" charset="0"/>
            </a:endParaRPr>
          </a:p>
          <a:p>
            <a:endParaRPr lang="en-US" sz="2400" dirty="0"/>
          </a:p>
        </p:txBody>
      </p:sp>
      <p:cxnSp>
        <p:nvCxnSpPr>
          <p:cNvPr id="7" name="Straight Connector 6">
            <a:extLst>
              <a:ext uri="{FF2B5EF4-FFF2-40B4-BE49-F238E27FC236}">
                <a16:creationId xmlns:a16="http://schemas.microsoft.com/office/drawing/2014/main" id="{78AA541E-6330-3A48-9E41-CC24BE57FFF3}"/>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93CEEB6E-95A2-6B47-A0B1-950D572BCA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274854725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err="1"/>
              <a:t>VSpaces</a:t>
            </a:r>
            <a:r>
              <a:rPr lang="en-US" dirty="0"/>
              <a:t>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16</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The memory objects are hardware dependent. For ARM, some important objects are:</a:t>
            </a:r>
            <a:endParaRPr lang="en-US" sz="24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 Directory (PD)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 Directory Entry (PDE)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Entry in the page directory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Contains a pointer to a page table, page, or it can be invalid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 Global Directory (PGD)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 Upper Directory (PUD)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 Table (PT)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Contains page table entries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 Table Entry (PTE)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An entry in a page table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Contains a pointer to a page or it can be invalid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Actual physical memory, usually a 4k region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This can be mapped into a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VSpace</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cxnSp>
        <p:nvCxnSpPr>
          <p:cNvPr id="7" name="Straight Connector 6">
            <a:extLst>
              <a:ext uri="{FF2B5EF4-FFF2-40B4-BE49-F238E27FC236}">
                <a16:creationId xmlns:a16="http://schemas.microsoft.com/office/drawing/2014/main" id="{4F8FAC32-8592-1847-8E03-B8C1661845E5}"/>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6C3ACB-D944-034F-A9F9-BCD9163FAE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402342893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Untyped Memory</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17</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Untyped memory is the default classification of memory in seL4</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Untyped memory is required to re-type into another kernel object</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This means that the thread that invokes the untyped memory needs to have access to that to change it to something else</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When untyped memory is retyped, the kernel knows about it and can keep track of how it is used</a:t>
            </a:r>
            <a:endParaRPr lang="en-US" sz="1800" dirty="0">
              <a:effectLst/>
              <a:latin typeface="Times New Roman" panose="02020603050405020304" pitchFamily="18" charset="0"/>
              <a:ea typeface="Times New Roman" panose="02020603050405020304" pitchFamily="18" charset="0"/>
            </a:endParaRPr>
          </a:p>
          <a:p>
            <a:endParaRPr lang="en-US" sz="2400" dirty="0"/>
          </a:p>
        </p:txBody>
      </p:sp>
      <p:cxnSp>
        <p:nvCxnSpPr>
          <p:cNvPr id="7" name="Straight Connector 6">
            <a:extLst>
              <a:ext uri="{FF2B5EF4-FFF2-40B4-BE49-F238E27FC236}">
                <a16:creationId xmlns:a16="http://schemas.microsoft.com/office/drawing/2014/main" id="{2EEE234D-64E0-8D4A-ACA5-F56E612633AC}"/>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86E06342-0773-DA4D-8620-FC092DFF88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86606821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576262"/>
          </a:xfrm>
        </p:spPr>
        <p:txBody>
          <a:bodyPr rtlCol="0">
            <a:normAutofit fontScale="90000"/>
          </a:bodyPr>
          <a:lstStyle/>
          <a:p>
            <a:pPr eaLnBrk="1" fontAlgn="auto" hangingPunct="1">
              <a:spcAft>
                <a:spcPts val="0"/>
              </a:spcAft>
              <a:defRPr/>
            </a:pPr>
            <a:r>
              <a:rPr lang="en-US" dirty="0"/>
              <a:t>Kernel Overview</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18</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The seL4 kernel isolates applications and provides primitive mechanisms for these isolated instances to communicate with one another</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It is up to the </a:t>
            </a:r>
            <a:r>
              <a:rPr lang="en-US" sz="1800" dirty="0" err="1">
                <a:solidFill>
                  <a:srgbClr val="333333"/>
                </a:solidFill>
                <a:effectLst/>
                <a:latin typeface="Arial" panose="020B0604020202020204" pitchFamily="34" charset="0"/>
                <a:ea typeface="Times New Roman" panose="02020603050405020304" pitchFamily="18" charset="0"/>
              </a:rPr>
              <a:t>userspace</a:t>
            </a:r>
            <a:r>
              <a:rPr lang="en-US" sz="1800" dirty="0">
                <a:solidFill>
                  <a:srgbClr val="333333"/>
                </a:solidFill>
                <a:effectLst/>
                <a:latin typeface="Arial" panose="020B0604020202020204" pitchFamily="34" charset="0"/>
                <a:ea typeface="Times New Roman" panose="02020603050405020304" pitchFamily="18" charset="0"/>
              </a:rPr>
              <a:t> libraries to abstract these primitives and provide easier to use API’s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The kernel provides objects for threads, address spaces, inter-process communication, notifications, device primitives, and capability spaces</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These objects can be used in user space to interact with the kernel and other objects</a:t>
            </a:r>
          </a:p>
          <a:p>
            <a:pPr marL="0" marR="0">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rPr>
              <a:t>These services are invoked with system calls, which consist of the kernel object to be operated on and the capability to that object, some of which can take more arguments</a:t>
            </a:r>
            <a:endParaRPr lang="en-US" sz="1800" dirty="0">
              <a:effectLst/>
              <a:latin typeface="Times New Roman" panose="02020603050405020304" pitchFamily="18" charset="0"/>
              <a:ea typeface="Times New Roman" panose="02020603050405020304" pitchFamily="18" charset="0"/>
            </a:endParaRPr>
          </a:p>
          <a:p>
            <a:endParaRPr lang="en-US" sz="2400" dirty="0"/>
          </a:p>
        </p:txBody>
      </p:sp>
      <p:cxnSp>
        <p:nvCxnSpPr>
          <p:cNvPr id="7" name="Straight Connector 6">
            <a:extLst>
              <a:ext uri="{FF2B5EF4-FFF2-40B4-BE49-F238E27FC236}">
                <a16:creationId xmlns:a16="http://schemas.microsoft.com/office/drawing/2014/main" id="{67DDEE53-7492-3348-A1AD-47FC37171347}"/>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BE66A812-5307-5A4A-AB3C-EEE5F98909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02434119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Root Thread</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19</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The most important chunk of data to worry about once the root thread’s main function starts to execute is the </a:t>
            </a:r>
            <a:r>
              <a:rPr lang="en-US" sz="2400" dirty="0" err="1"/>
              <a:t>bootinfo</a:t>
            </a:r>
            <a:r>
              <a:rPr lang="en-US" sz="2400" dirty="0"/>
              <a:t> structure. This is what other objects are built from.</a:t>
            </a:r>
          </a:p>
          <a:p>
            <a:r>
              <a:rPr lang="en-US" sz="2400" dirty="0"/>
              <a:t>Some important information that the </a:t>
            </a:r>
            <a:r>
              <a:rPr lang="en-US" sz="2400" dirty="0" err="1"/>
              <a:t>bootinfo</a:t>
            </a:r>
            <a:r>
              <a:rPr lang="en-US" sz="2400" dirty="0"/>
              <a:t> struct contains is the root thread’s TCB object, the initial </a:t>
            </a:r>
            <a:r>
              <a:rPr lang="en-US" sz="2400" dirty="0" err="1"/>
              <a:t>CSpace</a:t>
            </a:r>
            <a:r>
              <a:rPr lang="en-US" sz="2400" dirty="0"/>
              <a:t>, </a:t>
            </a:r>
            <a:r>
              <a:rPr lang="en-US" sz="2400" dirty="0" err="1"/>
              <a:t>VSpace</a:t>
            </a:r>
            <a:r>
              <a:rPr lang="en-US" sz="2400" dirty="0"/>
              <a:t>, and IPC buffer.</a:t>
            </a:r>
          </a:p>
          <a:p>
            <a:r>
              <a:rPr lang="en-US" sz="2400" dirty="0"/>
              <a:t>The </a:t>
            </a:r>
            <a:r>
              <a:rPr lang="en-US" sz="2400" dirty="0" err="1"/>
              <a:t>bootinfo</a:t>
            </a:r>
            <a:r>
              <a:rPr lang="en-US" sz="2400" dirty="0"/>
              <a:t> struct can be found in kernel/libsel4/include/sel4/</a:t>
            </a:r>
            <a:r>
              <a:rPr lang="en-US" sz="2400" dirty="0" err="1"/>
              <a:t>bootinfo_types.h</a:t>
            </a:r>
            <a:endParaRPr lang="en-US" sz="2400" dirty="0"/>
          </a:p>
          <a:p>
            <a:r>
              <a:rPr lang="en-US" sz="2400" dirty="0"/>
              <a:t>To acquire the original boot information, the </a:t>
            </a:r>
            <a:r>
              <a:rPr lang="en-US" sz="2400" dirty="0" err="1"/>
              <a:t>platsupport_get_bootinfo</a:t>
            </a:r>
            <a:r>
              <a:rPr lang="en-US" sz="2400" dirty="0"/>
              <a:t> function will initialize a user space boot info variable</a:t>
            </a:r>
          </a:p>
          <a:p>
            <a:r>
              <a:rPr lang="en-US" sz="2400" dirty="0"/>
              <a:t>From here, memory can be allocated, capabilities minted and passed, and a whole slew of other exciting seL4 activities.</a:t>
            </a:r>
          </a:p>
          <a:p>
            <a:endParaRPr lang="en-US" sz="2400" dirty="0"/>
          </a:p>
        </p:txBody>
      </p:sp>
      <p:cxnSp>
        <p:nvCxnSpPr>
          <p:cNvPr id="7" name="Straight Connector 6">
            <a:extLst>
              <a:ext uri="{FF2B5EF4-FFF2-40B4-BE49-F238E27FC236}">
                <a16:creationId xmlns:a16="http://schemas.microsoft.com/office/drawing/2014/main" id="{2C92BCA7-E8D3-6047-8C3D-16BFF3BB19F2}"/>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10B0DA1-B359-7C45-87A9-534DBC05F0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67287492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Agenda</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a:t>
            </a:fld>
            <a:endParaRPr lang="en-US" altLang="en-US">
              <a:solidFill>
                <a:schemeClr val="tx2"/>
              </a:solidFill>
            </a:endParaRPr>
          </a:p>
        </p:txBody>
      </p:sp>
      <p:cxnSp>
        <p:nvCxnSpPr>
          <p:cNvPr id="8" name="Straight Connector 7"/>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sp>
        <p:nvSpPr>
          <p:cNvPr id="4103" name="Content Placeholder 1"/>
          <p:cNvSpPr>
            <a:spLocks noGrp="1"/>
          </p:cNvSpPr>
          <p:nvPr>
            <p:ph idx="1"/>
          </p:nvPr>
        </p:nvSpPr>
        <p:spPr>
          <a:xfrm>
            <a:off x="1142999" y="990600"/>
            <a:ext cx="6248401" cy="5059363"/>
          </a:xfrm>
        </p:spPr>
        <p:txBody>
          <a:bodyPr/>
          <a:lstStyle/>
          <a:p>
            <a:pPr marL="0" marR="0" indent="0">
              <a:lnSpc>
                <a:spcPct val="107000"/>
              </a:lnSpc>
              <a:spcBef>
                <a:spcPts val="0"/>
              </a:spcBef>
              <a:spcAft>
                <a:spcPts val="1065"/>
              </a:spcAft>
              <a:buNone/>
            </a:pPr>
            <a:r>
              <a:rPr lang="en-US" sz="2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OVERVIEW OF seL4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History</a:t>
            </a: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latin typeface="Arial" panose="020B0604020202020204" pitchFamily="34" charset="0"/>
                <a:ea typeface="Calibri" panose="020F0502020204030204" pitchFamily="34" charset="0"/>
                <a:cs typeface="Times New Roman" panose="02020603050405020304" pitchFamily="18" charset="0"/>
              </a:rPr>
              <a:t>Capabilities</a:t>
            </a: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Threads</a:t>
            </a: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latin typeface="Arial" panose="020B0604020202020204" pitchFamily="34" charset="0"/>
                <a:ea typeface="Calibri" panose="020F0502020204030204" pitchFamily="34" charset="0"/>
                <a:cs typeface="Times New Roman" panose="02020603050405020304" pitchFamily="18" charset="0"/>
              </a:rPr>
              <a:t>Booting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1800"/>
              </a:spcBef>
              <a:spcAft>
                <a:spcPts val="1065"/>
              </a:spcAft>
              <a:buNone/>
            </a:pPr>
            <a:r>
              <a:rPr lang="en-US" sz="2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TUTORIAL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Code walk through</a:t>
            </a: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latin typeface="Arial" panose="020B0604020202020204" pitchFamily="34" charset="0"/>
                <a:ea typeface="Calibri" panose="020F0502020204030204" pitchFamily="34" charset="0"/>
                <a:cs typeface="Times New Roman" panose="02020603050405020304" pitchFamily="18" charset="0"/>
              </a:rPr>
              <a:t>seL4Test</a:t>
            </a: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Hello </a:t>
            </a:r>
            <a:r>
              <a:rPr lang="en-US" sz="24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SecDev</a:t>
            </a:r>
            <a:endParaRPr lang="en-US" sz="2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latin typeface="Arial" panose="020B0604020202020204" pitchFamily="34" charset="0"/>
                <a:ea typeface="Calibri" panose="020F0502020204030204" pitchFamily="34" charset="0"/>
                <a:cs typeface="Times New Roman" panose="02020603050405020304" pitchFamily="18" charset="0"/>
              </a:rPr>
              <a:t>Threads</a:t>
            </a: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Capabilities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close up of a sign&#10;&#10;Description automatically generated">
            <a:extLst>
              <a:ext uri="{FF2B5EF4-FFF2-40B4-BE49-F238E27FC236}">
                <a16:creationId xmlns:a16="http://schemas.microsoft.com/office/drawing/2014/main" id="{3D18CB6B-34ED-284B-B2E4-5B7428F32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130559964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Thread Control Blocks</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20</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000" dirty="0"/>
              <a:t>seL4 uses threads to group executing contexts together</a:t>
            </a:r>
          </a:p>
          <a:p>
            <a:r>
              <a:rPr lang="en-US" sz="2000" dirty="0"/>
              <a:t>Threads are contained by Thread Control Block </a:t>
            </a:r>
            <a:r>
              <a:rPr lang="en-US" sz="2000" dirty="0" err="1"/>
              <a:t>tcb_tstructures</a:t>
            </a:r>
            <a:endParaRPr lang="en-US" sz="2000" dirty="0"/>
          </a:p>
          <a:p>
            <a:r>
              <a:rPr lang="en-US" sz="2000" dirty="0"/>
              <a:t>As of version 8.0 of the seL4 code base, these can be seen in kernel/include/object/</a:t>
            </a:r>
            <a:r>
              <a:rPr lang="en-US" sz="2000" dirty="0" err="1"/>
              <a:t>structures.h</a:t>
            </a:r>
            <a:endParaRPr lang="en-US" sz="2000" dirty="0"/>
          </a:p>
          <a:p>
            <a:r>
              <a:rPr lang="en-US" sz="2000" dirty="0"/>
              <a:t>Each TCB has an associated </a:t>
            </a:r>
            <a:r>
              <a:rPr lang="en-US" sz="2000" dirty="0" err="1"/>
              <a:t>CSpace</a:t>
            </a:r>
            <a:r>
              <a:rPr lang="en-US" sz="2000" dirty="0"/>
              <a:t> and </a:t>
            </a:r>
            <a:r>
              <a:rPr lang="en-US" sz="2000" dirty="0" err="1"/>
              <a:t>Vspace</a:t>
            </a:r>
            <a:endParaRPr lang="en-US" sz="2000" dirty="0"/>
          </a:p>
          <a:p>
            <a:r>
              <a:rPr lang="en-US" sz="2000" dirty="0"/>
              <a:t>Like other objects, TCBs are created with the seL4_Untyped_Retype() method </a:t>
            </a:r>
          </a:p>
          <a:p>
            <a:r>
              <a:rPr lang="en-US" sz="2000" dirty="0"/>
              <a:t>A newly created thread is initially inactive</a:t>
            </a:r>
          </a:p>
          <a:p>
            <a:r>
              <a:rPr lang="en-US" sz="2000" dirty="0"/>
              <a:t>It is configured by setting</a:t>
            </a:r>
          </a:p>
          <a:p>
            <a:r>
              <a:rPr lang="en-US" sz="2000" dirty="0"/>
              <a:t>its </a:t>
            </a:r>
            <a:r>
              <a:rPr lang="en-US" sz="2000" dirty="0" err="1"/>
              <a:t>CSpace</a:t>
            </a:r>
            <a:r>
              <a:rPr lang="en-US" sz="2000" dirty="0"/>
              <a:t> and </a:t>
            </a:r>
            <a:r>
              <a:rPr lang="en-US" sz="2000" dirty="0" err="1"/>
              <a:t>VSpace</a:t>
            </a:r>
            <a:r>
              <a:rPr lang="en-US" sz="2000" dirty="0"/>
              <a:t> with the seL4_TCB_SetSpace() or seL4_TCB_Configure() methods and then calling seL4_TCB_WriteRegisters() with an initial stack pointer</a:t>
            </a:r>
          </a:p>
          <a:p>
            <a:r>
              <a:rPr lang="en-US" sz="2000" dirty="0"/>
              <a:t>and instruction pointer</a:t>
            </a:r>
          </a:p>
          <a:p>
            <a:r>
              <a:rPr lang="en-US" sz="2000" dirty="0"/>
              <a:t>The thread can then be activated either by setting the </a:t>
            </a:r>
            <a:r>
              <a:rPr lang="en-US" sz="2000" dirty="0" err="1"/>
              <a:t>resume_target</a:t>
            </a:r>
            <a:r>
              <a:rPr lang="en-US" sz="2000" dirty="0"/>
              <a:t> parameter in the seL4_TCB_WriteRegisters()</a:t>
            </a:r>
          </a:p>
        </p:txBody>
      </p:sp>
      <p:cxnSp>
        <p:nvCxnSpPr>
          <p:cNvPr id="7" name="Straight Connector 6">
            <a:extLst>
              <a:ext uri="{FF2B5EF4-FFF2-40B4-BE49-F238E27FC236}">
                <a16:creationId xmlns:a16="http://schemas.microsoft.com/office/drawing/2014/main" id="{AFE76AAE-B76F-044E-BCB5-5C7403240326}"/>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F7643519-38D8-5242-A98D-A695F34560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22993559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Endpoints</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21</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Allow small amounts of data and capabilities to be transferred between two threads</a:t>
            </a:r>
          </a:p>
          <a:p>
            <a:r>
              <a:rPr lang="en-US" sz="2400" dirty="0"/>
              <a:t>Invoked with seL4 system calls:</a:t>
            </a:r>
          </a:p>
          <a:p>
            <a:pPr lvl="1"/>
            <a:r>
              <a:rPr lang="en-US" sz="2000" dirty="0"/>
              <a:t>seL4_Send</a:t>
            </a:r>
          </a:p>
          <a:p>
            <a:pPr lvl="1"/>
            <a:r>
              <a:rPr lang="en-US" sz="2000" dirty="0"/>
              <a:t>seL4_Call</a:t>
            </a:r>
          </a:p>
          <a:p>
            <a:pPr lvl="1"/>
            <a:r>
              <a:rPr lang="en-US" sz="2000" dirty="0"/>
              <a:t>seL4_Recv</a:t>
            </a:r>
          </a:p>
          <a:p>
            <a:pPr lvl="1"/>
            <a:r>
              <a:rPr lang="en-US" sz="2000" dirty="0"/>
              <a:t>seL4_ReplyRecv</a:t>
            </a:r>
          </a:p>
          <a:p>
            <a:endParaRPr lang="en-US" sz="2400" dirty="0"/>
          </a:p>
          <a:p>
            <a:endParaRPr lang="en-US" sz="2400" dirty="0"/>
          </a:p>
        </p:txBody>
      </p:sp>
      <p:cxnSp>
        <p:nvCxnSpPr>
          <p:cNvPr id="7" name="Straight Connector 6">
            <a:extLst>
              <a:ext uri="{FF2B5EF4-FFF2-40B4-BE49-F238E27FC236}">
                <a16:creationId xmlns:a16="http://schemas.microsoft.com/office/drawing/2014/main" id="{2CB51A74-774F-1E4B-A18F-CE3F155D07D7}"/>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94963474-9D55-B84B-AE96-48844DCC0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12082255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IPC</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22</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IPC is the mechanism for thread-to-thread and thread-to-kernel communication</a:t>
            </a:r>
          </a:p>
          <a:p>
            <a:r>
              <a:rPr lang="en-US" sz="2400" dirty="0"/>
              <a:t>IPC messages can be sent to either an “Endpoint” or other kernel objects</a:t>
            </a:r>
          </a:p>
          <a:p>
            <a:r>
              <a:rPr lang="en-US" sz="2400" dirty="0"/>
              <a:t>The seL4 IPC model consists of the thread having the capability to access the kernel object of interest and then loading up the thread’s message register</a:t>
            </a:r>
          </a:p>
          <a:p>
            <a:r>
              <a:rPr lang="en-US" sz="2400" dirty="0"/>
              <a:t>IPC message registers have 3 descriptive registers that are backed by CPU registers and anywhere from 1-4 “Message Registers” that are backed by the thread’s IPC buffer (&amp; </a:t>
            </a:r>
            <a:r>
              <a:rPr lang="en-US" sz="2400" dirty="0" err="1"/>
              <a:t>thread_t.tcbIPCBuffer</a:t>
            </a:r>
            <a:r>
              <a:rPr lang="en-US" sz="2400" dirty="0"/>
              <a:t>)</a:t>
            </a:r>
          </a:p>
        </p:txBody>
      </p:sp>
      <p:cxnSp>
        <p:nvCxnSpPr>
          <p:cNvPr id="7" name="Straight Connector 6">
            <a:extLst>
              <a:ext uri="{FF2B5EF4-FFF2-40B4-BE49-F238E27FC236}">
                <a16:creationId xmlns:a16="http://schemas.microsoft.com/office/drawing/2014/main" id="{D197F907-B010-CF42-920C-FC9FDB816263}"/>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18E28387-56C3-174C-B03B-8F4145CEFB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405163723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IPC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23</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Capability Register</a:t>
            </a:r>
          </a:p>
          <a:p>
            <a:r>
              <a:rPr lang="en-US" sz="2400" dirty="0"/>
              <a:t>Badge Register</a:t>
            </a:r>
          </a:p>
          <a:p>
            <a:r>
              <a:rPr lang="en-US" sz="2400" dirty="0"/>
              <a:t>Message tag (seL4_MessageInfo_t)</a:t>
            </a:r>
          </a:p>
          <a:p>
            <a:pPr lvl="1"/>
            <a:r>
              <a:rPr lang="en-US" sz="2000" dirty="0"/>
              <a:t>Has four fields</a:t>
            </a:r>
          </a:p>
          <a:p>
            <a:pPr lvl="2"/>
            <a:r>
              <a:rPr lang="en-US" sz="1600" dirty="0"/>
              <a:t>Label</a:t>
            </a:r>
          </a:p>
          <a:p>
            <a:pPr lvl="3"/>
            <a:r>
              <a:rPr lang="en-US" sz="1200" dirty="0"/>
              <a:t>Kernel does not do anything with this</a:t>
            </a:r>
          </a:p>
          <a:p>
            <a:pPr lvl="3"/>
            <a:r>
              <a:rPr lang="en-US" sz="1200" dirty="0"/>
              <a:t>First data payload of the message</a:t>
            </a:r>
          </a:p>
          <a:p>
            <a:pPr lvl="2"/>
            <a:r>
              <a:rPr lang="en-US" sz="1600" dirty="0"/>
              <a:t>Message Length</a:t>
            </a:r>
          </a:p>
          <a:p>
            <a:pPr lvl="2"/>
            <a:r>
              <a:rPr lang="en-US" sz="1600" dirty="0"/>
              <a:t>Number of capabilities</a:t>
            </a:r>
          </a:p>
          <a:p>
            <a:pPr lvl="2"/>
            <a:r>
              <a:rPr lang="en-US" sz="1600" dirty="0"/>
              <a:t>Capabilities Unwrapped</a:t>
            </a:r>
          </a:p>
          <a:p>
            <a:pPr lvl="3"/>
            <a:r>
              <a:rPr lang="en-US" sz="1200" dirty="0"/>
              <a:t>Used only on the receive side</a:t>
            </a:r>
          </a:p>
          <a:p>
            <a:pPr lvl="3"/>
            <a:r>
              <a:rPr lang="en-US" sz="1200" dirty="0"/>
              <a:t>Indicates the manner in which capabilities were received</a:t>
            </a:r>
          </a:p>
          <a:p>
            <a:r>
              <a:rPr lang="en-US" sz="2400" dirty="0"/>
              <a:t>Message Registers</a:t>
            </a:r>
          </a:p>
          <a:p>
            <a:endParaRPr lang="en-US" sz="2400" dirty="0"/>
          </a:p>
        </p:txBody>
      </p:sp>
      <p:cxnSp>
        <p:nvCxnSpPr>
          <p:cNvPr id="7" name="Straight Connector 6">
            <a:extLst>
              <a:ext uri="{FF2B5EF4-FFF2-40B4-BE49-F238E27FC236}">
                <a16:creationId xmlns:a16="http://schemas.microsoft.com/office/drawing/2014/main" id="{ABA00A8B-7BED-134C-A13E-F19DD8BC51FE}"/>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B5EC4E04-0BF0-6C45-9763-8E3CAAF44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248357679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Notification</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24</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000" dirty="0"/>
              <a:t>Notifications are the non-blocking signaling mechanism that applications running on seL4 can use as binary semaphores</a:t>
            </a:r>
          </a:p>
          <a:p>
            <a:r>
              <a:rPr lang="en-US" sz="2000" dirty="0"/>
              <a:t>Related sel4 system calls:</a:t>
            </a:r>
          </a:p>
          <a:p>
            <a:pPr lvl="1"/>
            <a:r>
              <a:rPr lang="en-US" sz="1800" dirty="0"/>
              <a:t>seL4_Signal</a:t>
            </a:r>
          </a:p>
          <a:p>
            <a:pPr lvl="2"/>
            <a:r>
              <a:rPr lang="en-US" sz="1400" dirty="0"/>
              <a:t>Updates the notification object’s word</a:t>
            </a:r>
          </a:p>
          <a:p>
            <a:pPr lvl="2"/>
            <a:r>
              <a:rPr lang="en-US" sz="1400" dirty="0"/>
              <a:t>Unblocks the first thread waiting on the notification, while all other threads that are waiting on the notification object keep waiting until the next time the notification is signaled.</a:t>
            </a:r>
          </a:p>
          <a:p>
            <a:pPr lvl="2"/>
            <a:r>
              <a:rPr lang="en-US" sz="1400" dirty="0"/>
              <a:t>If invoked with an un-badged capability the first queued thread is unblocked</a:t>
            </a:r>
          </a:p>
          <a:p>
            <a:pPr lvl="1"/>
            <a:r>
              <a:rPr lang="en-US" sz="1800" dirty="0"/>
              <a:t>seL4_Wait</a:t>
            </a:r>
          </a:p>
          <a:p>
            <a:pPr lvl="2"/>
            <a:r>
              <a:rPr lang="en-US" sz="1400" dirty="0"/>
              <a:t>If notification object’s word is zero the invoker blocks</a:t>
            </a:r>
          </a:p>
          <a:p>
            <a:pPr lvl="2"/>
            <a:r>
              <a:rPr lang="en-US" sz="1400" dirty="0"/>
              <a:t>If notification object’s word is not zero then the call returns and sets the notification object’s word to zero</a:t>
            </a:r>
          </a:p>
          <a:p>
            <a:pPr lvl="1"/>
            <a:r>
              <a:rPr lang="en-US" sz="1800" dirty="0"/>
              <a:t>seL4_Poll</a:t>
            </a:r>
          </a:p>
          <a:p>
            <a:pPr lvl="2"/>
            <a:r>
              <a:rPr lang="en-US" sz="1400" dirty="0"/>
              <a:t>If notification object’s word is zero the call will return immediately without blocking</a:t>
            </a:r>
          </a:p>
          <a:p>
            <a:pPr lvl="2"/>
            <a:r>
              <a:rPr lang="en-US" sz="1400" dirty="0"/>
              <a:t>If notification object’s word is not zero then the call returns and sets the notification object’s word to zero</a:t>
            </a:r>
          </a:p>
          <a:p>
            <a:pPr lvl="1"/>
            <a:r>
              <a:rPr lang="en-US" sz="1800" dirty="0"/>
              <a:t>seL4_TCB_BindNotification</a:t>
            </a:r>
          </a:p>
          <a:p>
            <a:pPr lvl="2"/>
            <a:r>
              <a:rPr lang="en-US" sz="1400" dirty="0"/>
              <a:t>Binds notification objects and TCBs together</a:t>
            </a:r>
          </a:p>
          <a:p>
            <a:endParaRPr lang="en-US" sz="2400" dirty="0"/>
          </a:p>
        </p:txBody>
      </p:sp>
      <p:cxnSp>
        <p:nvCxnSpPr>
          <p:cNvPr id="7" name="Straight Connector 6">
            <a:extLst>
              <a:ext uri="{FF2B5EF4-FFF2-40B4-BE49-F238E27FC236}">
                <a16:creationId xmlns:a16="http://schemas.microsoft.com/office/drawing/2014/main" id="{90C9A4CE-9E39-434E-9543-EE0F8FC516A9}"/>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7C96813D-E29F-DA4F-96F2-3FBB016CA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417660999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Kernel Boot Sequence </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25</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After the board is set up with the bootloader and execution is handed off to the </a:t>
            </a:r>
            <a:r>
              <a:rPr lang="en-US" sz="2400" dirty="0" err="1"/>
              <a:t>elfloader</a:t>
            </a:r>
            <a:r>
              <a:rPr lang="en-US" sz="2400" dirty="0"/>
              <a:t>, where it then branches to the kernel</a:t>
            </a:r>
          </a:p>
          <a:p>
            <a:r>
              <a:rPr lang="en-US" sz="2400" dirty="0"/>
              <a:t>The kernel boot sequence can be traced in </a:t>
            </a:r>
            <a:r>
              <a:rPr lang="en-US" sz="2400" dirty="0" err="1"/>
              <a:t>src</a:t>
            </a:r>
            <a:r>
              <a:rPr lang="en-US" sz="2400" dirty="0"/>
              <a:t>/arch/arm/kernel/</a:t>
            </a:r>
            <a:r>
              <a:rPr lang="en-US" sz="2400" dirty="0" err="1"/>
              <a:t>boot.c</a:t>
            </a:r>
            <a:endParaRPr lang="en-US" sz="2400" dirty="0"/>
          </a:p>
          <a:p>
            <a:r>
              <a:rPr lang="en-US" sz="2400" dirty="0"/>
              <a:t>The first function to be called is </a:t>
            </a:r>
            <a:r>
              <a:rPr lang="en-US" sz="2400" dirty="0" err="1"/>
              <a:t>init_kernel</a:t>
            </a:r>
            <a:endParaRPr lang="en-US" sz="2400" dirty="0"/>
          </a:p>
          <a:p>
            <a:r>
              <a:rPr lang="en-US" sz="2400" dirty="0"/>
              <a:t>Then </a:t>
            </a:r>
            <a:r>
              <a:rPr lang="en-US" sz="2400" dirty="0" err="1"/>
              <a:t>try_init_kernel</a:t>
            </a:r>
            <a:r>
              <a:rPr lang="en-US" sz="2400" dirty="0"/>
              <a:t> is called and depending on the number of CPUs, this function branches to </a:t>
            </a:r>
            <a:r>
              <a:rPr lang="en-US" sz="2400" dirty="0" err="1"/>
              <a:t>try_init_kernel_secondary_core</a:t>
            </a:r>
            <a:endParaRPr lang="en-US" sz="2400" dirty="0"/>
          </a:p>
        </p:txBody>
      </p:sp>
      <p:cxnSp>
        <p:nvCxnSpPr>
          <p:cNvPr id="7" name="Straight Connector 6">
            <a:extLst>
              <a:ext uri="{FF2B5EF4-FFF2-40B4-BE49-F238E27FC236}">
                <a16:creationId xmlns:a16="http://schemas.microsoft.com/office/drawing/2014/main" id="{6359FF35-B4D0-7644-BEE2-3AE4F816ED98}"/>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096691E4-4D4F-1E4C-A616-EA2110F92E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25463305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Kernel Boot Sequence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26</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400" dirty="0"/>
              <a:t>In </a:t>
            </a:r>
            <a:r>
              <a:rPr lang="en-US" sz="2400" dirty="0" err="1"/>
              <a:t>try_init_kernel</a:t>
            </a:r>
            <a:r>
              <a:rPr lang="en-US" sz="2400" dirty="0"/>
              <a:t> several important things happen:</a:t>
            </a:r>
          </a:p>
          <a:p>
            <a:r>
              <a:rPr lang="en-US" sz="2400" dirty="0"/>
              <a:t>Virtual memory for the kernel is set up in </a:t>
            </a:r>
            <a:r>
              <a:rPr lang="en-US" sz="2400" dirty="0" err="1"/>
              <a:t>map_kernel_window</a:t>
            </a:r>
            <a:r>
              <a:rPr lang="en-US" sz="2400" dirty="0"/>
              <a:t>.</a:t>
            </a:r>
          </a:p>
          <a:p>
            <a:pPr lvl="1"/>
            <a:r>
              <a:rPr lang="en-US" sz="2000" dirty="0"/>
              <a:t>This also calls </a:t>
            </a:r>
            <a:r>
              <a:rPr lang="en-US" sz="2000" dirty="0" err="1"/>
              <a:t>map_kernel_devices</a:t>
            </a:r>
            <a:endParaRPr lang="en-US" sz="2000" dirty="0"/>
          </a:p>
          <a:p>
            <a:pPr lvl="2"/>
            <a:r>
              <a:rPr lang="en-US" sz="1600" dirty="0"/>
              <a:t>Where the platform dependent </a:t>
            </a:r>
            <a:r>
              <a:rPr lang="en-US" sz="1600" dirty="0" err="1"/>
              <a:t>kernel_devices</a:t>
            </a:r>
            <a:r>
              <a:rPr lang="en-US" sz="1600" dirty="0"/>
              <a:t> gets mapped</a:t>
            </a:r>
          </a:p>
          <a:p>
            <a:pPr lvl="2"/>
            <a:r>
              <a:rPr lang="en-US" sz="1600" dirty="0"/>
              <a:t>This is 32/64 bit dependent and in the </a:t>
            </a:r>
            <a:r>
              <a:rPr lang="en-US" sz="1600" dirty="0" err="1"/>
              <a:t>src</a:t>
            </a:r>
            <a:r>
              <a:rPr lang="en-US" sz="1600" dirty="0"/>
              <a:t>/arch/arm/$ARCH/machine/</a:t>
            </a:r>
            <a:r>
              <a:rPr lang="en-US" sz="1600" dirty="0" err="1"/>
              <a:t>hardware.c</a:t>
            </a:r>
            <a:r>
              <a:rPr lang="en-US" sz="1600" dirty="0"/>
              <a:t> source file.</a:t>
            </a:r>
          </a:p>
          <a:p>
            <a:r>
              <a:rPr lang="en-US" sz="2400" dirty="0"/>
              <a:t>CPU is initialized in </a:t>
            </a:r>
            <a:r>
              <a:rPr lang="en-US" sz="2400" dirty="0" err="1"/>
              <a:t>init_cpu</a:t>
            </a:r>
            <a:endParaRPr lang="en-US" sz="2400" dirty="0"/>
          </a:p>
          <a:p>
            <a:pPr lvl="1"/>
            <a:r>
              <a:rPr lang="en-US" sz="2000" dirty="0"/>
              <a:t>The </a:t>
            </a:r>
            <a:r>
              <a:rPr lang="en-US" sz="2000" dirty="0" err="1"/>
              <a:t>activate_global_pd</a:t>
            </a:r>
            <a:r>
              <a:rPr lang="en-US" sz="2000" dirty="0"/>
              <a:t> is a macro that is dependent on whether it is running in 32 or 64 bit mode</a:t>
            </a:r>
          </a:p>
          <a:p>
            <a:pPr lvl="2"/>
            <a:r>
              <a:rPr lang="en-US" sz="1600" dirty="0"/>
              <a:t>In 64 bit mode this actually calls </a:t>
            </a:r>
            <a:r>
              <a:rPr lang="en-US" sz="1600" dirty="0" err="1"/>
              <a:t>activate_kernel_vspace</a:t>
            </a:r>
            <a:endParaRPr lang="en-US" sz="1600" dirty="0"/>
          </a:p>
          <a:p>
            <a:pPr lvl="3"/>
            <a:r>
              <a:rPr lang="en-US" sz="1200" dirty="0"/>
              <a:t>This function is in </a:t>
            </a:r>
            <a:r>
              <a:rPr lang="en-US" sz="1200" dirty="0" err="1"/>
              <a:t>src</a:t>
            </a:r>
            <a:r>
              <a:rPr lang="en-US" sz="1200" dirty="0"/>
              <a:t>/arch/arm/64/kernel/</a:t>
            </a:r>
            <a:r>
              <a:rPr lang="en-US" sz="1200" dirty="0" err="1"/>
              <a:t>vspace.c</a:t>
            </a:r>
            <a:endParaRPr lang="en-US" sz="1200" dirty="0"/>
          </a:p>
          <a:p>
            <a:pPr lvl="1"/>
            <a:r>
              <a:rPr lang="en-US" sz="2000" dirty="0"/>
              <a:t>The kernel stack is set up</a:t>
            </a:r>
          </a:p>
          <a:p>
            <a:pPr lvl="1"/>
            <a:r>
              <a:rPr lang="en-US" sz="2000" dirty="0"/>
              <a:t>The timer is initialized</a:t>
            </a:r>
          </a:p>
          <a:p>
            <a:endParaRPr lang="en-US" sz="2400" dirty="0"/>
          </a:p>
        </p:txBody>
      </p:sp>
      <p:cxnSp>
        <p:nvCxnSpPr>
          <p:cNvPr id="7" name="Straight Connector 6">
            <a:extLst>
              <a:ext uri="{FF2B5EF4-FFF2-40B4-BE49-F238E27FC236}">
                <a16:creationId xmlns:a16="http://schemas.microsoft.com/office/drawing/2014/main" id="{2AF83BEE-048B-B442-B64C-03265A4BB232}"/>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FCF6B17E-39CA-6E46-8D54-74187D405E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49592008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Kernel Boot Sequence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27</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2000" dirty="0"/>
              <a:t>Platform is initialized in </a:t>
            </a:r>
            <a:r>
              <a:rPr lang="en-US" sz="2000" dirty="0" err="1"/>
              <a:t>init_plat</a:t>
            </a:r>
            <a:endParaRPr lang="en-US" sz="2000" dirty="0"/>
          </a:p>
          <a:p>
            <a:pPr lvl="1"/>
            <a:r>
              <a:rPr lang="en-US" sz="1800" dirty="0"/>
              <a:t>The IRQ Controller is initialized with </a:t>
            </a:r>
            <a:r>
              <a:rPr lang="en-US" sz="1800" dirty="0" err="1"/>
              <a:t>initIRQController</a:t>
            </a:r>
            <a:endParaRPr lang="en-US" sz="1800" dirty="0"/>
          </a:p>
          <a:p>
            <a:pPr lvl="2"/>
            <a:r>
              <a:rPr lang="en-US" sz="1400" dirty="0"/>
              <a:t>The implementation of this is found in </a:t>
            </a:r>
            <a:r>
              <a:rPr lang="en-US" sz="1400" dirty="0" err="1"/>
              <a:t>src</a:t>
            </a:r>
            <a:r>
              <a:rPr lang="en-US" sz="1400" dirty="0"/>
              <a:t>/plat/$PLAT/machine/ or </a:t>
            </a:r>
            <a:r>
              <a:rPr lang="en-US" sz="1400" dirty="0" err="1"/>
              <a:t>src</a:t>
            </a:r>
            <a:r>
              <a:rPr lang="en-US" sz="1400" dirty="0"/>
              <a:t>/arch/arm/machine/</a:t>
            </a:r>
            <a:r>
              <a:rPr lang="en-US" sz="1400" dirty="0" err="1"/>
              <a:t>gic</a:t>
            </a:r>
            <a:r>
              <a:rPr lang="en-US" sz="1400" dirty="0"/>
              <a:t>_$</a:t>
            </a:r>
            <a:r>
              <a:rPr lang="en-US" sz="1400" dirty="0" err="1"/>
              <a:t>GIC_VERSION.c</a:t>
            </a:r>
            <a:endParaRPr lang="en-US" sz="1400" dirty="0"/>
          </a:p>
          <a:p>
            <a:pPr lvl="1"/>
            <a:r>
              <a:rPr lang="en-US" sz="1800" dirty="0"/>
              <a:t>The L2 Cache is initialized</a:t>
            </a:r>
          </a:p>
          <a:p>
            <a:pPr lvl="1"/>
            <a:r>
              <a:rPr lang="en-US" sz="1800" dirty="0"/>
              <a:t>In the future other platform dependent initializations may take place here</a:t>
            </a:r>
          </a:p>
          <a:p>
            <a:r>
              <a:rPr lang="en-US" sz="2000" dirty="0"/>
              <a:t>Capabilities are created for the root environment</a:t>
            </a:r>
          </a:p>
          <a:p>
            <a:r>
              <a:rPr lang="en-US" sz="2000" dirty="0"/>
              <a:t>The boot info frame is allocated and initialized</a:t>
            </a:r>
          </a:p>
          <a:p>
            <a:r>
              <a:rPr lang="en-US" sz="2000" dirty="0"/>
              <a:t>The initial address space is created</a:t>
            </a:r>
          </a:p>
          <a:p>
            <a:r>
              <a:rPr lang="en-US" sz="2000" dirty="0"/>
              <a:t>The boot info frame capability is created</a:t>
            </a:r>
          </a:p>
          <a:p>
            <a:r>
              <a:rPr lang="en-US" sz="2000" dirty="0"/>
              <a:t>The initial threads IPC buffer is created</a:t>
            </a:r>
          </a:p>
          <a:p>
            <a:r>
              <a:rPr lang="en-US" sz="2000" dirty="0"/>
              <a:t>This is all brought together and the initial thread control block of type </a:t>
            </a:r>
            <a:r>
              <a:rPr lang="en-US" sz="2000" dirty="0" err="1"/>
              <a:t>tcb_t</a:t>
            </a:r>
            <a:r>
              <a:rPr lang="en-US" sz="2000" dirty="0"/>
              <a:t> is created with a call to </a:t>
            </a:r>
            <a:r>
              <a:rPr lang="en-US" sz="2000" dirty="0" err="1"/>
              <a:t>create_initial_thread</a:t>
            </a:r>
            <a:endParaRPr lang="en-US" sz="2000" dirty="0"/>
          </a:p>
          <a:p>
            <a:r>
              <a:rPr lang="en-US" sz="2000" dirty="0"/>
              <a:t>L1 cache is invalidated</a:t>
            </a:r>
          </a:p>
          <a:p>
            <a:r>
              <a:rPr lang="en-US" sz="2000" dirty="0"/>
              <a:t>Execution is returned to the </a:t>
            </a:r>
            <a:r>
              <a:rPr lang="en-US" sz="2000" dirty="0" err="1"/>
              <a:t>init_kernel</a:t>
            </a:r>
            <a:r>
              <a:rPr lang="en-US" sz="2000" dirty="0"/>
              <a:t> function</a:t>
            </a:r>
          </a:p>
        </p:txBody>
      </p:sp>
      <p:cxnSp>
        <p:nvCxnSpPr>
          <p:cNvPr id="7" name="Straight Connector 6">
            <a:extLst>
              <a:ext uri="{FF2B5EF4-FFF2-40B4-BE49-F238E27FC236}">
                <a16:creationId xmlns:a16="http://schemas.microsoft.com/office/drawing/2014/main" id="{8B0EBDEF-F5E4-D746-8527-865F1DEA678B}"/>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CE47DC6D-E560-4148-823E-E3CC48973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54199230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Navigating the Code Base</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28</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1800" dirty="0">
                <a:solidFill>
                  <a:srgbClr val="333333"/>
                </a:solidFill>
                <a:effectLst/>
                <a:latin typeface="Arial" panose="020B0604020202020204" pitchFamily="34" charset="0"/>
                <a:ea typeface="Times New Roman" panose="02020603050405020304" pitchFamily="18" charset="0"/>
              </a:rPr>
              <a:t>The directory structure of the seL4 kernel, libraries, and tools are organized based on a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repo</a:t>
            </a:r>
            <a:r>
              <a:rPr lang="en-US" sz="1800" dirty="0">
                <a:solidFill>
                  <a:srgbClr val="333333"/>
                </a:solidFill>
                <a:effectLst/>
                <a:latin typeface="Arial" panose="020B0604020202020204" pitchFamily="34" charset="0"/>
                <a:ea typeface="Times New Roman" panose="02020603050405020304" pitchFamily="18" charset="0"/>
              </a:rPr>
              <a:t> manifest file, which pulls the correct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git</a:t>
            </a:r>
            <a:r>
              <a:rPr lang="en-US" sz="1800" dirty="0">
                <a:solidFill>
                  <a:srgbClr val="333333"/>
                </a:solidFill>
                <a:effectLst/>
                <a:latin typeface="Arial" panose="020B0604020202020204" pitchFamily="34" charset="0"/>
                <a:ea typeface="Times New Roman" panose="02020603050405020304" pitchFamily="18" charset="0"/>
              </a:rPr>
              <a:t> repositories and places them in a certain place</a:t>
            </a:r>
          </a:p>
          <a:p>
            <a:r>
              <a:rPr lang="en-US" sz="1800" dirty="0">
                <a:solidFill>
                  <a:srgbClr val="333333"/>
                </a:solidFill>
                <a:effectLst/>
                <a:latin typeface="Arial" panose="020B0604020202020204" pitchFamily="34" charset="0"/>
                <a:ea typeface="Times New Roman" panose="02020603050405020304" pitchFamily="18" charset="0"/>
              </a:rPr>
              <a:t>The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repo</a:t>
            </a:r>
            <a:r>
              <a:rPr lang="en-US" sz="1800" dirty="0">
                <a:solidFill>
                  <a:srgbClr val="333333"/>
                </a:solidFill>
                <a:effectLst/>
                <a:latin typeface="Arial" panose="020B0604020202020204" pitchFamily="34" charset="0"/>
                <a:ea typeface="Times New Roman" panose="02020603050405020304" pitchFamily="18" charset="0"/>
              </a:rPr>
              <a:t> tool places everything such that the root directory is not tracked by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git</a:t>
            </a:r>
            <a:r>
              <a:rPr lang="en-US" sz="1800" dirty="0">
                <a:solidFill>
                  <a:srgbClr val="333333"/>
                </a:solidFill>
                <a:effectLst/>
                <a:latin typeface="Arial" panose="020B0604020202020204" pitchFamily="34" charset="0"/>
                <a:ea typeface="Times New Roman" panose="02020603050405020304" pitchFamily="18" charset="0"/>
              </a:rPr>
              <a:t> but the sub directories are still tracked by their respective repositories</a:t>
            </a:r>
          </a:p>
          <a:p>
            <a:r>
              <a:rPr lang="en-US" sz="1800" dirty="0">
                <a:solidFill>
                  <a:srgbClr val="333333"/>
                </a:solidFill>
                <a:effectLst/>
                <a:latin typeface="Arial" panose="020B0604020202020204" pitchFamily="34" charset="0"/>
                <a:ea typeface="Times New Roman" panose="02020603050405020304" pitchFamily="18" charset="0"/>
              </a:rPr>
              <a:t>This makes it relatively easy for build tool files to reference other projects and not muddy up the source trees with generated and compiled code</a:t>
            </a:r>
            <a:endParaRPr lang="en-US" sz="2400" dirty="0"/>
          </a:p>
        </p:txBody>
      </p:sp>
      <p:cxnSp>
        <p:nvCxnSpPr>
          <p:cNvPr id="7" name="Straight Connector 6">
            <a:extLst>
              <a:ext uri="{FF2B5EF4-FFF2-40B4-BE49-F238E27FC236}">
                <a16:creationId xmlns:a16="http://schemas.microsoft.com/office/drawing/2014/main" id="{844FA69F-D522-9141-A80C-C7AE9A762B42}"/>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D7439B10-C856-FC4D-A9BB-B9F7D73DFA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276917902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Navigating the Code Base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29</a:t>
            </a:fld>
            <a:endParaRPr lang="en-US" altLang="en-US">
              <a:solidFill>
                <a:schemeClr val="tx2"/>
              </a:solidFill>
            </a:endParaRPr>
          </a:p>
        </p:txBody>
      </p:sp>
      <p:pic>
        <p:nvPicPr>
          <p:cNvPr id="3" name="Picture 2">
            <a:extLst>
              <a:ext uri="{FF2B5EF4-FFF2-40B4-BE49-F238E27FC236}">
                <a16:creationId xmlns:a16="http://schemas.microsoft.com/office/drawing/2014/main" id="{8005F998-A62D-4B6E-B9AA-7338417646D5}"/>
              </a:ext>
            </a:extLst>
          </p:cNvPr>
          <p:cNvPicPr>
            <a:picLocks noChangeAspect="1"/>
          </p:cNvPicPr>
          <p:nvPr/>
        </p:nvPicPr>
        <p:blipFill>
          <a:blip r:embed="rId3"/>
          <a:stretch>
            <a:fillRect/>
          </a:stretch>
        </p:blipFill>
        <p:spPr>
          <a:xfrm>
            <a:off x="533400" y="1524000"/>
            <a:ext cx="3781425" cy="4111773"/>
          </a:xfrm>
          <a:prstGeom prst="rect">
            <a:avLst/>
          </a:prstGeom>
        </p:spPr>
      </p:pic>
      <p:pic>
        <p:nvPicPr>
          <p:cNvPr id="7" name="Picture 6">
            <a:extLst>
              <a:ext uri="{FF2B5EF4-FFF2-40B4-BE49-F238E27FC236}">
                <a16:creationId xmlns:a16="http://schemas.microsoft.com/office/drawing/2014/main" id="{599FA34E-9213-45A3-83C1-48B7F607CB88}"/>
              </a:ext>
            </a:extLst>
          </p:cNvPr>
          <p:cNvPicPr>
            <a:picLocks noChangeAspect="1"/>
          </p:cNvPicPr>
          <p:nvPr/>
        </p:nvPicPr>
        <p:blipFill>
          <a:blip r:embed="rId4"/>
          <a:stretch>
            <a:fillRect/>
          </a:stretch>
        </p:blipFill>
        <p:spPr>
          <a:xfrm>
            <a:off x="4829175" y="1252537"/>
            <a:ext cx="3781425" cy="4629595"/>
          </a:xfrm>
          <a:prstGeom prst="rect">
            <a:avLst/>
          </a:prstGeom>
        </p:spPr>
      </p:pic>
      <p:cxnSp>
        <p:nvCxnSpPr>
          <p:cNvPr id="10" name="Straight Connector 9">
            <a:extLst>
              <a:ext uri="{FF2B5EF4-FFF2-40B4-BE49-F238E27FC236}">
                <a16:creationId xmlns:a16="http://schemas.microsoft.com/office/drawing/2014/main" id="{91AE7326-8E95-0942-9737-F00579CE3BB8}"/>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597E5FA9-E347-EB41-9395-D2277F2D54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57851570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576262"/>
          </a:xfrm>
        </p:spPr>
        <p:txBody>
          <a:bodyPr rtlCol="0">
            <a:normAutofit fontScale="90000"/>
          </a:bodyPr>
          <a:lstStyle/>
          <a:p>
            <a:pPr eaLnBrk="1" fontAlgn="auto" hangingPunct="1">
              <a:spcAft>
                <a:spcPts val="0"/>
              </a:spcAft>
              <a:defRPr/>
            </a:pPr>
            <a:r>
              <a:rPr lang="en-US" dirty="0"/>
              <a:t>What is seL4</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3</a:t>
            </a:fld>
            <a:endParaRPr lang="en-US" altLang="en-US">
              <a:solidFill>
                <a:schemeClr val="tx2"/>
              </a:solidFill>
            </a:endParaRPr>
          </a:p>
        </p:txBody>
      </p:sp>
      <p:sp>
        <p:nvSpPr>
          <p:cNvPr id="4103" name="Content Placeholder 1"/>
          <p:cNvSpPr>
            <a:spLocks noGrp="1"/>
          </p:cNvSpPr>
          <p:nvPr>
            <p:ph idx="1"/>
          </p:nvPr>
        </p:nvSpPr>
        <p:spPr>
          <a:xfrm>
            <a:off x="304800" y="890441"/>
            <a:ext cx="8686800" cy="5638794"/>
          </a:xfrm>
        </p:spPr>
        <p:txBody>
          <a:bodyPr/>
          <a:lstStyle/>
          <a:p>
            <a:pPr marL="0" indent="0" algn="ctr">
              <a:spcBef>
                <a:spcPts val="1200"/>
              </a:spcBef>
              <a:spcAft>
                <a:spcPts val="600"/>
              </a:spcAft>
              <a:buNone/>
            </a:pPr>
            <a:r>
              <a:rPr lang="en-US" sz="2800" dirty="0">
                <a:latin typeface="Arial" panose="020B0604020202020204" pitchFamily="34" charset="0"/>
                <a:cs typeface="Arial" panose="020B0604020202020204" pitchFamily="34" charset="0"/>
              </a:rPr>
              <a:t>seL4 = Secure Embedded L4 Microkernel</a:t>
            </a:r>
          </a:p>
          <a:p>
            <a:pPr marL="0" marR="0">
              <a:lnSpc>
                <a:spcPct val="107000"/>
              </a:lnSpc>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seL4 is the world’s first microkernel that brings with it a formal proof of correctness</a:t>
            </a:r>
          </a:p>
          <a:p>
            <a:pPr marL="0" marR="0">
              <a:lnSpc>
                <a:spcPct val="107000"/>
              </a:lnSpc>
              <a:spcBef>
                <a:spcPts val="0"/>
              </a:spcBef>
              <a:spcAft>
                <a:spcPts val="1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kernel was designed against a specification and the translation of the source code to binary representation hold correctness proofs with them as well</a:t>
            </a:r>
          </a:p>
          <a:p>
            <a:pPr marL="0" marR="0">
              <a:lnSpc>
                <a:spcPct val="107000"/>
              </a:lnSpc>
              <a:spcBef>
                <a:spcPts val="0"/>
              </a:spcBef>
              <a:spcAft>
                <a:spcPts val="1680"/>
              </a:spcAft>
            </a:pPr>
            <a:r>
              <a:rPr lang="en-US" sz="1800" dirty="0">
                <a:solidFill>
                  <a:srgbClr val="333333"/>
                </a:solidFill>
                <a:latin typeface="Arial" panose="020B0604020202020204" pitchFamily="34" charset="0"/>
                <a:ea typeface="Calibri" panose="020F0502020204030204" pitchFamily="34" charset="0"/>
                <a:cs typeface="Arial" panose="020B0604020202020204" pitchFamily="34" charset="0"/>
              </a:rPr>
              <a:t>What does seL4 prove?</a:t>
            </a:r>
          </a:p>
          <a:p>
            <a:pPr marL="400050" lvl="1">
              <a:lnSpc>
                <a:spcPct val="107000"/>
              </a:lnSpc>
              <a:spcBef>
                <a:spcPts val="0"/>
              </a:spcBef>
              <a:spcAft>
                <a:spcPts val="1680"/>
              </a:spcAft>
            </a:pPr>
            <a:r>
              <a:rPr lang="en-US" sz="1800" i="0" dirty="0">
                <a:solidFill>
                  <a:srgbClr val="333333"/>
                </a:solidFill>
                <a:effectLst/>
                <a:latin typeface="Arial" panose="020B0604020202020204" pitchFamily="34" charset="0"/>
                <a:cs typeface="Arial" panose="020B0604020202020204" pitchFamily="34" charset="0"/>
              </a:rPr>
              <a:t>The binary code of the ARM version of the seL4 microkernel correctly implements the behavior described in its abstract specification and nothing more. Furthermore, the specification and the seL4 binary satisfy the classic security properties called </a:t>
            </a:r>
            <a:r>
              <a:rPr lang="en-US" sz="1800" i="1" dirty="0">
                <a:solidFill>
                  <a:srgbClr val="333333"/>
                </a:solidFill>
                <a:effectLst/>
                <a:latin typeface="Arial" panose="020B0604020202020204" pitchFamily="34" charset="0"/>
                <a:cs typeface="Arial" panose="020B0604020202020204" pitchFamily="34" charset="0"/>
              </a:rPr>
              <a:t>integrity</a:t>
            </a:r>
            <a:r>
              <a:rPr lang="en-US" sz="1800" i="0" dirty="0">
                <a:solidFill>
                  <a:srgbClr val="333333"/>
                </a:solidFill>
                <a:effectLst/>
                <a:latin typeface="Arial" panose="020B0604020202020204" pitchFamily="34" charset="0"/>
                <a:cs typeface="Arial" panose="020B0604020202020204" pitchFamily="34" charset="0"/>
              </a:rPr>
              <a:t> and </a:t>
            </a:r>
            <a:r>
              <a:rPr lang="en-US" sz="1800" i="1" dirty="0">
                <a:solidFill>
                  <a:srgbClr val="333333"/>
                </a:solidFill>
                <a:effectLst/>
                <a:latin typeface="Arial" panose="020B0604020202020204" pitchFamily="34" charset="0"/>
                <a:cs typeface="Arial" panose="020B0604020202020204" pitchFamily="34" charset="0"/>
              </a:rPr>
              <a:t>confidentiality</a:t>
            </a:r>
            <a:r>
              <a:rPr lang="en-US" sz="1800" i="0" dirty="0">
                <a:solidFill>
                  <a:srgbClr val="333333"/>
                </a:solidFill>
                <a:effectLst/>
                <a:latin typeface="Arial" panose="020B0604020202020204" pitchFamily="34" charset="0"/>
                <a:cs typeface="Arial" panose="020B0604020202020204" pitchFamily="34" charset="0"/>
              </a:rPr>
              <a:t>.</a:t>
            </a:r>
            <a:br>
              <a:rPr lang="en-US" sz="1800" i="0" dirty="0">
                <a:solidFill>
                  <a:srgbClr val="333333"/>
                </a:solidFill>
                <a:effectLst/>
                <a:latin typeface="Arial" panose="020B0604020202020204" pitchFamily="34" charset="0"/>
                <a:cs typeface="Arial" panose="020B0604020202020204" pitchFamily="34" charset="0"/>
              </a:rPr>
            </a:br>
            <a:r>
              <a:rPr lang="en-US" sz="1800" i="0" dirty="0">
                <a:solidFill>
                  <a:srgbClr val="333333"/>
                </a:solidFill>
                <a:effectLst/>
                <a:latin typeface="Arial" panose="020B0604020202020204" pitchFamily="34" charset="0"/>
                <a:cs typeface="Arial" panose="020B0604020202020204" pitchFamily="34" charset="0"/>
              </a:rPr>
              <a:t>(</a:t>
            </a:r>
            <a:r>
              <a:rPr lang="en-US" sz="1800" i="0" dirty="0">
                <a:solidFill>
                  <a:srgbClr val="333333"/>
                </a:solidFill>
                <a:effectLst/>
                <a:latin typeface="Arial" panose="020B0604020202020204" pitchFamily="34" charset="0"/>
                <a:cs typeface="Arial" panose="020B0604020202020204" pitchFamily="34" charset="0"/>
                <a:hlinkClick r:id="rId3"/>
              </a:rPr>
              <a:t>https://sel4.systems/Info/FAQ/proof.pml</a:t>
            </a:r>
            <a:r>
              <a:rPr lang="en-US" sz="1800" i="0" dirty="0">
                <a:solidFill>
                  <a:srgbClr val="333333"/>
                </a:solidFill>
                <a:effectLst/>
                <a:latin typeface="Arial" panose="020B0604020202020204" pitchFamily="34" charset="0"/>
                <a:cs typeface="Arial" panose="020B0604020202020204" pitchFamily="34" charset="0"/>
              </a:rPr>
              <a:t>)</a:t>
            </a:r>
          </a:p>
          <a:p>
            <a:pPr marL="400050" lvl="1">
              <a:lnSpc>
                <a:spcPct val="107000"/>
              </a:lnSpc>
              <a:spcBef>
                <a:spcPts val="0"/>
              </a:spcBef>
              <a:spcAft>
                <a:spcPts val="480"/>
              </a:spcAft>
            </a:pPr>
            <a:r>
              <a:rPr lang="en-US" sz="1800" dirty="0">
                <a:solidFill>
                  <a:srgbClr val="333333"/>
                </a:solidFill>
                <a:latin typeface="Arial" panose="020B0604020202020204" pitchFamily="34" charset="0"/>
                <a:ea typeface="Calibri" panose="020F0502020204030204" pitchFamily="34" charset="0"/>
                <a:cs typeface="Arial" panose="020B0604020202020204" pitchFamily="34" charset="0"/>
              </a:rPr>
              <a:t>Integrity and Confidentiality derive from the CIA definition</a:t>
            </a:r>
          </a:p>
          <a:p>
            <a:pPr marL="800100" lvl="2">
              <a:lnSpc>
                <a:spcPct val="107000"/>
              </a:lnSpc>
              <a:spcBef>
                <a:spcPts val="0"/>
              </a:spcBef>
              <a:spcAft>
                <a:spcPts val="480"/>
              </a:spcAft>
            </a:pPr>
            <a:r>
              <a:rPr lang="en-US" sz="1800" b="0" i="0" dirty="0">
                <a:solidFill>
                  <a:srgbClr val="333333"/>
                </a:solidFill>
                <a:effectLst/>
                <a:latin typeface="Arial" panose="020B0604020202020204" pitchFamily="34" charset="0"/>
                <a:cs typeface="Arial" panose="020B0604020202020204" pitchFamily="34" charset="0"/>
              </a:rPr>
              <a:t>Confidentiality refers to a system’s efforts to keep their data private</a:t>
            </a:r>
          </a:p>
          <a:p>
            <a:pPr marL="800100" lvl="2">
              <a:lnSpc>
                <a:spcPct val="107000"/>
              </a:lnSpc>
              <a:spcBef>
                <a:spcPts val="0"/>
              </a:spcBef>
              <a:spcAft>
                <a:spcPts val="480"/>
              </a:spcAft>
            </a:pPr>
            <a:r>
              <a:rPr lang="en-US" sz="1800" dirty="0">
                <a:solidFill>
                  <a:srgbClr val="333333"/>
                </a:solidFill>
                <a:latin typeface="Arial" panose="020B0604020202020204" pitchFamily="34" charset="0"/>
                <a:ea typeface="Calibri" panose="020F0502020204030204" pitchFamily="34" charset="0"/>
                <a:cs typeface="Arial" panose="020B0604020202020204" pitchFamily="34" charset="0"/>
              </a:rPr>
              <a:t>Integrity </a:t>
            </a:r>
            <a:r>
              <a:rPr lang="en-US" sz="1800" b="0" dirty="0">
                <a:solidFill>
                  <a:srgbClr val="333333"/>
                </a:solidFill>
                <a:effectLst/>
                <a:latin typeface="Arial" panose="020B0604020202020204" pitchFamily="34" charset="0"/>
                <a:cs typeface="Arial" panose="020B0604020202020204" pitchFamily="34" charset="0"/>
              </a:rPr>
              <a:t>ensures that data has not been tampered with and, therefore, can be trusted</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1A525A4B-F719-1544-9EAB-86E94F53B4E2}"/>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538CB20-9D3D-1C49-B9B4-18B22A4E2A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Navigating the Code Base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30</a:t>
            </a:fld>
            <a:endParaRPr lang="en-US" altLang="en-US">
              <a:solidFill>
                <a:schemeClr val="tx2"/>
              </a:solidFill>
            </a:endParaRPr>
          </a:p>
        </p:txBody>
      </p:sp>
      <p:sp>
        <p:nvSpPr>
          <p:cNvPr id="4" name="Content Placeholder 3">
            <a:extLst>
              <a:ext uri="{FF2B5EF4-FFF2-40B4-BE49-F238E27FC236}">
                <a16:creationId xmlns:a16="http://schemas.microsoft.com/office/drawing/2014/main" id="{E470F8BD-C2C1-4B3C-A3CB-BDB42C73669A}"/>
              </a:ext>
            </a:extLst>
          </p:cNvPr>
          <p:cNvSpPr>
            <a:spLocks noGrp="1"/>
          </p:cNvSpPr>
          <p:nvPr>
            <p:ph idx="1"/>
          </p:nvPr>
        </p:nvSpPr>
        <p:spPr>
          <a:xfrm>
            <a:off x="304800" y="1166018"/>
            <a:ext cx="8229600" cy="4525963"/>
          </a:xfrm>
        </p:spPr>
        <p:txBody>
          <a:bodyPr/>
          <a:lstStyle/>
          <a:p>
            <a:r>
              <a:rPr lang="en-US" sz="1800" dirty="0">
                <a:solidFill>
                  <a:srgbClr val="333333"/>
                </a:solidFill>
                <a:effectLst/>
                <a:latin typeface="Arial" panose="020B0604020202020204" pitchFamily="34" charset="0"/>
                <a:ea typeface="Times New Roman" panose="02020603050405020304" pitchFamily="18" charset="0"/>
              </a:rPr>
              <a:t>At first glance the directory structure can be somewhat intimidating</a:t>
            </a:r>
          </a:p>
          <a:p>
            <a:r>
              <a:rPr lang="en-US" sz="1800" dirty="0">
                <a:solidFill>
                  <a:srgbClr val="333333"/>
                </a:solidFill>
                <a:effectLst/>
                <a:latin typeface="Arial" panose="020B0604020202020204" pitchFamily="34" charset="0"/>
                <a:ea typeface="Times New Roman" panose="02020603050405020304" pitchFamily="18" charset="0"/>
              </a:rPr>
              <a:t>If you are ever confused where certain components might be, the main directories where source code is located are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kernel</a:t>
            </a:r>
            <a:r>
              <a:rPr lang="en-US" sz="1800" dirty="0">
                <a:solidFill>
                  <a:srgbClr val="333333"/>
                </a:solidFill>
                <a:effectLst/>
                <a:latin typeface="Arial" panose="020B0604020202020204" pitchFamily="34" charset="0"/>
                <a:ea typeface="Times New Roman" panose="02020603050405020304" pitchFamily="18" charset="0"/>
              </a:rPr>
              <a:t> and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projects</a:t>
            </a:r>
            <a:endParaRPr lang="en-US" sz="1800" dirty="0">
              <a:solidFill>
                <a:srgbClr val="333333"/>
              </a:solidFill>
              <a:latin typeface="Arial" panose="020B0604020202020204" pitchFamily="34" charset="0"/>
              <a:ea typeface="Times New Roman" panose="02020603050405020304" pitchFamily="18" charset="0"/>
              <a:cs typeface="Consolas" panose="020B0609020204030204" pitchFamily="49" charset="0"/>
            </a:endParaRPr>
          </a:p>
          <a:p>
            <a:r>
              <a:rPr lang="en-US" sz="1800" dirty="0">
                <a:solidFill>
                  <a:srgbClr val="333333"/>
                </a:solidFill>
                <a:effectLst/>
                <a:latin typeface="Arial" panose="020B0604020202020204" pitchFamily="34" charset="0"/>
                <a:ea typeface="Times New Roman" panose="02020603050405020304" pitchFamily="18" charset="0"/>
              </a:rPr>
              <a:t>The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kernel</a:t>
            </a:r>
            <a:r>
              <a:rPr lang="en-US" sz="1800" dirty="0">
                <a:solidFill>
                  <a:srgbClr val="333333"/>
                </a:solidFill>
                <a:effectLst/>
                <a:latin typeface="Arial" panose="020B0604020202020204" pitchFamily="34" charset="0"/>
                <a:ea typeface="Times New Roman" panose="02020603050405020304" pitchFamily="18" charset="0"/>
              </a:rPr>
              <a:t> directory is, obviously enough, where all the kernel code is. However, as can be seen in the previous listing, the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apps</a:t>
            </a:r>
            <a:r>
              <a:rPr lang="en-US" sz="1800" dirty="0">
                <a:solidFill>
                  <a:srgbClr val="333333"/>
                </a:solidFill>
                <a:effectLst/>
                <a:latin typeface="Arial" panose="020B0604020202020204" pitchFamily="34" charset="0"/>
                <a:ea typeface="Times New Roman" panose="02020603050405020304" pitchFamily="18" charset="0"/>
              </a:rPr>
              <a:t> directory is really a link to a directory under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projects</a:t>
            </a:r>
            <a:r>
              <a:rPr lang="en-US" sz="1800" dirty="0">
                <a:solidFill>
                  <a:srgbClr val="333333"/>
                </a:solidFill>
                <a:effectLst/>
                <a:latin typeface="Arial" panose="020B0604020202020204" pitchFamily="34" charset="0"/>
                <a:ea typeface="Times New Roman" panose="02020603050405020304" pitchFamily="18" charset="0"/>
              </a:rPr>
              <a:t> and so are some library directories under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libs</a:t>
            </a:r>
            <a:r>
              <a:rPr lang="en-US" sz="1800" dirty="0">
                <a:solidFill>
                  <a:srgbClr val="333333"/>
                </a:solidFill>
                <a:effectLst/>
                <a:latin typeface="Arial" panose="020B0604020202020204" pitchFamily="34" charset="0"/>
                <a:ea typeface="Times New Roman" panose="02020603050405020304" pitchFamily="18" charset="0"/>
              </a:rPr>
              <a:t> and some tools directories under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tools</a:t>
            </a:r>
          </a:p>
          <a:p>
            <a:r>
              <a:rPr lang="en-US" sz="1800" dirty="0">
                <a:solidFill>
                  <a:srgbClr val="333333"/>
                </a:solidFill>
                <a:effectLst/>
                <a:latin typeface="Arial" panose="020B0604020202020204" pitchFamily="34" charset="0"/>
                <a:ea typeface="Times New Roman" panose="02020603050405020304" pitchFamily="18" charset="0"/>
              </a:rPr>
              <a:t>You can see where all of the directories are placed and linked to in the project manifest file</a:t>
            </a:r>
          </a:p>
          <a:p>
            <a:r>
              <a:rPr lang="en-US" sz="1800" dirty="0">
                <a:solidFill>
                  <a:srgbClr val="333333"/>
                </a:solidFill>
                <a:effectLst/>
                <a:latin typeface="Arial" panose="020B0604020202020204" pitchFamily="34" charset="0"/>
                <a:ea typeface="Times New Roman" panose="02020603050405020304" pitchFamily="18" charset="0"/>
              </a:rPr>
              <a:t>You can run the command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repo manifest</a:t>
            </a:r>
            <a:r>
              <a:rPr lang="en-US" sz="1800" dirty="0">
                <a:solidFill>
                  <a:srgbClr val="333333"/>
                </a:solidFill>
                <a:effectLst/>
                <a:latin typeface="Arial" panose="020B0604020202020204" pitchFamily="34" charset="0"/>
                <a:ea typeface="Times New Roman" panose="02020603050405020304" pitchFamily="18" charset="0"/>
              </a:rPr>
              <a:t> at the command line and it will print the contents of the currently used manifest file in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.repo/manifest.xml</a:t>
            </a:r>
            <a:endParaRPr lang="en-US" sz="1800" dirty="0">
              <a:solidFill>
                <a:srgbClr val="333333"/>
              </a:solidFill>
              <a:latin typeface="Arial" panose="020B0604020202020204" pitchFamily="34" charset="0"/>
              <a:ea typeface="Times New Roman" panose="02020603050405020304" pitchFamily="18" charset="0"/>
              <a:cs typeface="Consolas" panose="020B0609020204030204" pitchFamily="49" charset="0"/>
            </a:endParaRPr>
          </a:p>
          <a:p>
            <a:r>
              <a:rPr lang="en-US" sz="1800" dirty="0">
                <a:solidFill>
                  <a:srgbClr val="333333"/>
                </a:solidFill>
                <a:effectLst/>
                <a:latin typeface="Arial" panose="020B0604020202020204" pitchFamily="34" charset="0"/>
                <a:ea typeface="Times New Roman" panose="02020603050405020304" pitchFamily="18" charset="0"/>
              </a:rPr>
              <a:t>Each entry has a </a:t>
            </a:r>
            <a:r>
              <a:rPr lang="en-US"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path</a:t>
            </a:r>
            <a:r>
              <a:rPr lang="en-US" sz="1800" dirty="0">
                <a:solidFill>
                  <a:srgbClr val="333333"/>
                </a:solidFill>
                <a:effectLst/>
                <a:latin typeface="Arial" panose="020B0604020202020204" pitchFamily="34" charset="0"/>
                <a:ea typeface="Times New Roman" panose="02020603050405020304" pitchFamily="18" charset="0"/>
              </a:rPr>
              <a:t>, which is where the directory for that git repository is placed</a:t>
            </a:r>
            <a:endParaRPr lang="en-US" sz="2400" dirty="0"/>
          </a:p>
        </p:txBody>
      </p:sp>
      <p:cxnSp>
        <p:nvCxnSpPr>
          <p:cNvPr id="7" name="Straight Connector 6">
            <a:extLst>
              <a:ext uri="{FF2B5EF4-FFF2-40B4-BE49-F238E27FC236}">
                <a16:creationId xmlns:a16="http://schemas.microsoft.com/office/drawing/2014/main" id="{8C64BD76-196F-E146-AF53-ABC4728F01CE}"/>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6EC24B77-2AA5-0547-9910-263C4A4321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184298608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38138"/>
            <a:ext cx="8229600" cy="576262"/>
          </a:xfrm>
        </p:spPr>
        <p:txBody>
          <a:bodyPr rtlCol="0">
            <a:normAutofit fontScale="90000"/>
          </a:bodyPr>
          <a:lstStyle/>
          <a:p>
            <a:pPr eaLnBrk="1" fontAlgn="auto" hangingPunct="1">
              <a:spcAft>
                <a:spcPts val="0"/>
              </a:spcAft>
              <a:defRPr/>
            </a:pPr>
            <a:r>
              <a:rPr lang="en-US" dirty="0"/>
              <a:t>What is a microkernel</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4</a:t>
            </a:fld>
            <a:endParaRPr lang="en-US" altLang="en-US">
              <a:solidFill>
                <a:schemeClr val="tx2"/>
              </a:solidFill>
            </a:endParaRPr>
          </a:p>
        </p:txBody>
      </p:sp>
      <p:sp>
        <p:nvSpPr>
          <p:cNvPr id="4103" name="Content Placeholder 1"/>
          <p:cNvSpPr>
            <a:spLocks noGrp="1"/>
          </p:cNvSpPr>
          <p:nvPr>
            <p:ph idx="1"/>
          </p:nvPr>
        </p:nvSpPr>
        <p:spPr>
          <a:xfrm>
            <a:off x="571499" y="1135856"/>
            <a:ext cx="8115301" cy="5059363"/>
          </a:xfrm>
        </p:spPr>
        <p:txBody>
          <a:bodyPr/>
          <a:lstStyle/>
          <a:p>
            <a:pPr marL="0" marR="0" lvl="0" indent="0">
              <a:lnSpc>
                <a:spcPct val="107000"/>
              </a:lnSpc>
              <a:spcBef>
                <a:spcPts val="0"/>
              </a:spcBef>
              <a:spcAft>
                <a:spcPts val="0"/>
              </a:spcAft>
              <a:buSzPts val="1000"/>
              <a:buNone/>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Have been around since the early 70’s</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Being formally recognized/coined in 1981 </a:t>
            </a:r>
            <a:b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b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(Accent from Carnegie-Mellon)</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754063" marR="0" lvl="0" indent="-754063">
              <a:lnSpc>
                <a:spcPct val="107000"/>
              </a:lnSpc>
              <a:spcBef>
                <a:spcPts val="0"/>
              </a:spcBef>
              <a:spcAft>
                <a:spcPts val="0"/>
              </a:spcAft>
              <a:buSzPts val="1000"/>
              <a:buNone/>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Near minimum amount of software that can provide mechanisms needed for an operating system.</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SzPts val="1000"/>
              <a:buNone/>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Some mechanisms (Bare-minimum)</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Low level address space management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Thread Management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Inter Process Communication</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Interrupt management/routing</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754063" marR="0" lvl="0" indent="-754063">
              <a:lnSpc>
                <a:spcPct val="107000"/>
              </a:lnSpc>
              <a:spcBef>
                <a:spcPts val="0"/>
              </a:spcBef>
              <a:spcAft>
                <a:spcPts val="0"/>
              </a:spcAft>
              <a:buSzPts val="1000"/>
              <a:buNone/>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Generally the kernel is the most privileged, everything else contained in user space</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616050C1-AB2D-C34D-B0F7-05E0930939EB}"/>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BE5E24CA-3ECE-C14B-8763-5F73C87B14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Microkernel (Pros &amp; Cons)</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5</a:t>
            </a:fld>
            <a:endParaRPr lang="en-US" altLang="en-US">
              <a:solidFill>
                <a:schemeClr val="tx2"/>
              </a:solidFill>
            </a:endParaRPr>
          </a:p>
        </p:txBody>
      </p:sp>
      <p:sp>
        <p:nvSpPr>
          <p:cNvPr id="4103" name="Content Placeholder 1"/>
          <p:cNvSpPr>
            <a:spLocks noGrp="1"/>
          </p:cNvSpPr>
          <p:nvPr>
            <p:ph idx="1"/>
          </p:nvPr>
        </p:nvSpPr>
        <p:spPr>
          <a:xfrm>
            <a:off x="304800" y="1059656"/>
            <a:ext cx="3962401" cy="5059363"/>
          </a:xfrm>
        </p:spPr>
        <p:txBody>
          <a:bodyPr/>
          <a:lstStyle/>
          <a:p>
            <a:pPr marL="0" marR="0" lvl="0" indent="0" algn="ctr">
              <a:lnSpc>
                <a:spcPct val="107000"/>
              </a:lnSpc>
              <a:spcBef>
                <a:spcPts val="0"/>
              </a:spcBef>
              <a:spcAft>
                <a:spcPts val="0"/>
              </a:spcAft>
              <a:buSzPts val="1000"/>
              <a:buNone/>
              <a:tabLst>
                <a:tab pos="457200" algn="l"/>
              </a:tabLst>
            </a:pPr>
            <a:r>
              <a:rPr lang="en-US" sz="2200" spc="15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ADVANTAGES</a:t>
            </a:r>
          </a:p>
          <a:p>
            <a:pPr marL="0" marR="0" lvl="0" indent="0">
              <a:lnSpc>
                <a:spcPct val="107000"/>
              </a:lnSpc>
              <a:spcBef>
                <a:spcPts val="0"/>
              </a:spcBef>
              <a:spcAft>
                <a:spcPts val="0"/>
              </a:spcAft>
              <a:buSzPts val="1000"/>
              <a:buNone/>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Modularity</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Servers can be plugged, swapped, and restarted easily</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SzPts val="1000"/>
              <a:buNone/>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Security</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Separation of address spaces managed by the kernel</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SzPts val="1000"/>
              <a:buNone/>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Robustness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limited requirements of a microkernel generally lead to a simpler code base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is easier to test/peer review</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Driver cannot directly crash the kernel</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 system can be resurrected by monitor servers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0"/>
              </a:spcAft>
              <a:buSzPts val="1000"/>
              <a:buFont typeface="Wingdings" panose="05000000000000000000" pitchFamily="2" charset="2"/>
              <a:buChar char=""/>
              <a:tabLst>
                <a:tab pos="457200" algn="l"/>
              </a:tabLst>
            </a:pP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Content Placeholder 1">
            <a:extLst>
              <a:ext uri="{FF2B5EF4-FFF2-40B4-BE49-F238E27FC236}">
                <a16:creationId xmlns:a16="http://schemas.microsoft.com/office/drawing/2014/main" id="{1357E82D-85E6-47C5-8DF7-D1ED8EFD0AD6}"/>
              </a:ext>
            </a:extLst>
          </p:cNvPr>
          <p:cNvSpPr txBox="1">
            <a:spLocks/>
          </p:cNvSpPr>
          <p:nvPr/>
        </p:nvSpPr>
        <p:spPr bwMode="auto">
          <a:xfrm>
            <a:off x="4724400" y="1021561"/>
            <a:ext cx="4114800" cy="56840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7000"/>
              </a:lnSpc>
              <a:spcBef>
                <a:spcPts val="0"/>
              </a:spcBef>
              <a:spcAft>
                <a:spcPts val="0"/>
              </a:spcAft>
              <a:buSzPts val="1000"/>
              <a:buNone/>
              <a:tabLst>
                <a:tab pos="457200" algn="l"/>
              </a:tabLst>
            </a:pPr>
            <a:r>
              <a:rPr lang="en-US" sz="2200" spc="150" dirty="0">
                <a:solidFill>
                  <a:srgbClr val="333333"/>
                </a:solidFill>
                <a:latin typeface="Arial" panose="020B0604020202020204" pitchFamily="34" charset="0"/>
                <a:ea typeface="Times New Roman" panose="02020603050405020304" pitchFamily="18" charset="0"/>
                <a:cs typeface="Arial" panose="020B0604020202020204" pitchFamily="34" charset="0"/>
              </a:rPr>
              <a:t>DISADVANTAGES</a:t>
            </a:r>
          </a:p>
          <a:p>
            <a:pPr marL="0" marR="0" lvl="0" indent="0">
              <a:lnSpc>
                <a:spcPct val="107000"/>
              </a:lnSpc>
              <a:spcBef>
                <a:spcPts val="0"/>
              </a:spcBef>
              <a:spcAft>
                <a:spcPts val="0"/>
              </a:spcAft>
              <a:buSzPts val="1000"/>
              <a:buNone/>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More context switches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Because of crossing from User space to kernel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user space driver now communicates via IPC messages to another user space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a monolithic kernel a driver would be in kernel space and already be at a high privilege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SzPts val="1000"/>
              <a:buNone/>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Complex process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65138" marR="0" lvl="0" indent="-465138">
              <a:lnSpc>
                <a:spcPct val="107000"/>
              </a:lnSpc>
              <a:spcBef>
                <a:spcPts val="0"/>
              </a:spcBef>
              <a:spcAft>
                <a:spcPts val="0"/>
              </a:spcAft>
              <a:buSzPts val="1000"/>
              <a:buNone/>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Generally not as many application/services for developers to build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Usually need to implement your own key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76BD06E8-0891-5145-8C69-F72DCA195C14}"/>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sign&#10;&#10;Description automatically generated">
            <a:extLst>
              <a:ext uri="{FF2B5EF4-FFF2-40B4-BE49-F238E27FC236}">
                <a16:creationId xmlns:a16="http://schemas.microsoft.com/office/drawing/2014/main" id="{E8F67973-4280-4245-8F37-B1A1CEEFCD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4577372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Microkernel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6</a:t>
            </a:fld>
            <a:endParaRPr lang="en-US" altLang="en-US">
              <a:solidFill>
                <a:schemeClr val="tx2"/>
              </a:solidFill>
            </a:endParaRPr>
          </a:p>
        </p:txBody>
      </p:sp>
      <p:sp>
        <p:nvSpPr>
          <p:cNvPr id="4103" name="Content Placeholder 1"/>
          <p:cNvSpPr>
            <a:spLocks noGrp="1"/>
          </p:cNvSpPr>
          <p:nvPr>
            <p:ph idx="1"/>
          </p:nvPr>
        </p:nvSpPr>
        <p:spPr>
          <a:xfrm>
            <a:off x="457200" y="990600"/>
            <a:ext cx="8382000" cy="5059363"/>
          </a:xfrm>
        </p:spPr>
        <p:txBody>
          <a:bodyPr/>
          <a:lstStyle/>
          <a:p>
            <a:pPr marL="0" marR="0">
              <a:lnSpc>
                <a:spcPct val="107000"/>
              </a:lnSpc>
              <a:spcBef>
                <a:spcPts val="0"/>
              </a:spcBef>
              <a:spcAft>
                <a:spcPts val="1065"/>
              </a:spcAft>
            </a:pPr>
            <a:r>
              <a:rPr lang="en-US" sz="3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Common Characteristics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User space drivers and applications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IPC communication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Small kernel because of small set of responsibilities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065"/>
              </a:spcAft>
            </a:pPr>
            <a:r>
              <a:rPr lang="en-US" sz="3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Other Microkernels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L4 Family (seL4, OKL4, </a:t>
            </a:r>
            <a:r>
              <a:rPr lang="en-US" sz="24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Fiasco.OC</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GNU Hurd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MINIX (Andrew Tanenbaum’s academic microkernel)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Magenta (Google’s microkernel for Fuchsia OS)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Redox (A Rust microkernel)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QNX (Blackberry’s microkernel)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DE0A9E65-70D3-DD44-B5C6-9078C5FF7573}"/>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825A67D2-09C8-0743-823A-C4F107A636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31708616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seL4 History</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7</a:t>
            </a:fld>
            <a:endParaRPr lang="en-US" altLang="en-US">
              <a:solidFill>
                <a:schemeClr val="tx2"/>
              </a:solidFill>
            </a:endParaRPr>
          </a:p>
        </p:txBody>
      </p:sp>
      <p:sp>
        <p:nvSpPr>
          <p:cNvPr id="4103" name="Content Placeholder 1"/>
          <p:cNvSpPr>
            <a:spLocks noGrp="1"/>
          </p:cNvSpPr>
          <p:nvPr>
            <p:ph idx="1"/>
          </p:nvPr>
        </p:nvSpPr>
        <p:spPr>
          <a:xfrm>
            <a:off x="457200" y="990600"/>
            <a:ext cx="8382000" cy="5059363"/>
          </a:xfrm>
        </p:spPr>
        <p:txBody>
          <a:bodyPr/>
          <a:lstStyle/>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the L4 Family of Microkernels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Stems from Jochen Liedtke 1993 i386 assembly version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Has been generalized because the different L4’s don’t necessarily use the original ABI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L4 Kernels have a branching history of implementations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UNSW (Univ New South Wales) group at NICTA’s L4-embedded version was the first to focus on embedded systems favoring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SzPts val="1000"/>
              <a:buFont typeface="Wingdings" panose="05000000000000000000" pitchFamily="2" charset="2"/>
              <a:buChar char=""/>
              <a:tabLst>
                <a:tab pos="1828800" algn="l"/>
              </a:tabLst>
            </a:pPr>
            <a:r>
              <a:rPr lang="en-US"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smaller memory footprints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SzPts val="1000"/>
              <a:buFont typeface="Wingdings" panose="05000000000000000000" pitchFamily="2" charset="2"/>
              <a:buChar char=""/>
              <a:tabLst>
                <a:tab pos="1828800" algn="l"/>
              </a:tabLst>
            </a:pPr>
            <a:r>
              <a:rPr lang="en-US"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lower complexity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OKLabs</a:t>
            </a: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spun out from UNSW/NICTA with a commercial offering of L4, OKL4 (2006-2008)</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SzPts val="1000"/>
              <a:buFont typeface="Wingdings" panose="05000000000000000000" pitchFamily="2" charset="2"/>
              <a:buChar char=""/>
              <a:tabLst>
                <a:tab pos="1828800" algn="l"/>
              </a:tabLst>
            </a:pPr>
            <a:r>
              <a:rPr lang="en-US"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This had capability based security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74815EC6-651A-D247-913D-F43ECB126F97}"/>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9C7A640F-B962-0E40-993D-FFFAE775D5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147058517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seL4 History (</a:t>
            </a:r>
            <a:r>
              <a:rPr lang="en-US" dirty="0" err="1"/>
              <a:t>cont</a:t>
            </a:r>
            <a:r>
              <a:rPr lang="en-US" dirty="0"/>
              <a:t>)</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8</a:t>
            </a:fld>
            <a:endParaRPr lang="en-US" altLang="en-US">
              <a:solidFill>
                <a:schemeClr val="tx2"/>
              </a:solidFill>
            </a:endParaRPr>
          </a:p>
        </p:txBody>
      </p:sp>
      <p:sp>
        <p:nvSpPr>
          <p:cNvPr id="4103" name="Content Placeholder 1"/>
          <p:cNvSpPr>
            <a:spLocks noGrp="1"/>
          </p:cNvSpPr>
          <p:nvPr>
            <p:ph idx="1"/>
          </p:nvPr>
        </p:nvSpPr>
        <p:spPr>
          <a:xfrm>
            <a:off x="457200" y="990600"/>
            <a:ext cx="8382000" cy="5059363"/>
          </a:xfrm>
        </p:spPr>
        <p:txBody>
          <a:bodyPr/>
          <a:lstStyle/>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Share basic mechanism concepts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Address Spaces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Threads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Scheduling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Thin IPC implementation between isolated servers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
              <a:tabLst>
                <a:tab pos="4572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seL4 was originally created at </a:t>
            </a:r>
            <a:r>
              <a:rPr lang="en-US" sz="20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OKLabs</a:t>
            </a: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from scratch and implemented in a Haskell specification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Resource access is determined by a capability model which enables formal reasoning about an object’s permissions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Formal proof of functional correctness was completed in 2009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Proves implementation is correct against the Haskell specification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Proves the kernel is free of deadlocks, </a:t>
            </a:r>
            <a:r>
              <a:rPr lang="en-US" sz="20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livelocks</a:t>
            </a: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buffer overflows, arithmetic exceptions or use of uninitialized variables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Wingdings" panose="05000000000000000000" pitchFamily="2" charset="2"/>
              <a:buChar char=""/>
              <a:tabLst>
                <a:tab pos="914400" algn="l"/>
              </a:tabLst>
            </a:pPr>
            <a:r>
              <a:rPr lang="en-US" sz="2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Formal proof of C to binary translation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A0677ECB-E59D-8746-B7AA-6C6F41B57D04}"/>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2567EBD8-E4EB-D14A-AD91-C4A57E79EF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58793735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576262"/>
          </a:xfrm>
        </p:spPr>
        <p:txBody>
          <a:bodyPr rtlCol="0">
            <a:normAutofit fontScale="90000"/>
          </a:bodyPr>
          <a:lstStyle/>
          <a:p>
            <a:pPr eaLnBrk="1" fontAlgn="auto" hangingPunct="1">
              <a:spcAft>
                <a:spcPts val="0"/>
              </a:spcAft>
              <a:defRPr/>
            </a:pPr>
            <a:r>
              <a:rPr lang="en-US" dirty="0"/>
              <a:t>What does seL4 prove?</a:t>
            </a:r>
          </a:p>
        </p:txBody>
      </p:sp>
      <p:sp>
        <p:nvSpPr>
          <p:cNvPr id="4101" name="Slide Number Placeholder 4"/>
          <p:cNvSpPr>
            <a:spLocks noGrp="1"/>
          </p:cNvSpPr>
          <p:nvPr>
            <p:ph type="sldNum" sz="quarter" idx="12"/>
          </p:nvPr>
        </p:nvSpPr>
        <p:spPr bwMode="auto">
          <a:xfrm>
            <a:off x="6553200" y="6416675"/>
            <a:ext cx="2133600" cy="365125"/>
          </a:xfrm>
          <a:noFill/>
          <a:ln>
            <a:miter lim="800000"/>
            <a:headEnd/>
            <a:tailEnd/>
          </a:ln>
        </p:spPr>
        <p:txBody>
          <a:bodyPr/>
          <a:lstStyle/>
          <a:p>
            <a:fld id="{0C4672A6-6633-4C05-88FF-4E01AAD2089B}" type="slidenum">
              <a:rPr lang="en-US" altLang="en-US">
                <a:solidFill>
                  <a:schemeClr val="tx2"/>
                </a:solidFill>
              </a:rPr>
              <a:pPr/>
              <a:t>9</a:t>
            </a:fld>
            <a:endParaRPr lang="en-US" altLang="en-US">
              <a:solidFill>
                <a:schemeClr val="tx2"/>
              </a:solidFill>
            </a:endParaRPr>
          </a:p>
        </p:txBody>
      </p:sp>
      <p:graphicFrame>
        <p:nvGraphicFramePr>
          <p:cNvPr id="2" name="Diagram 1">
            <a:extLst>
              <a:ext uri="{FF2B5EF4-FFF2-40B4-BE49-F238E27FC236}">
                <a16:creationId xmlns:a16="http://schemas.microsoft.com/office/drawing/2014/main" id="{EDCE2DB7-7382-43DD-93E7-523E9CDCD68E}"/>
              </a:ext>
            </a:extLst>
          </p:cNvPr>
          <p:cNvGraphicFramePr/>
          <p:nvPr>
            <p:extLst>
              <p:ext uri="{D42A27DB-BD31-4B8C-83A1-F6EECF244321}">
                <p14:modId xmlns:p14="http://schemas.microsoft.com/office/powerpoint/2010/main" val="267336359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5B23E6CF-FCBB-A54C-A7FA-E49ACA7B88E9}"/>
              </a:ext>
            </a:extLst>
          </p:cNvPr>
          <p:cNvCxnSpPr/>
          <p:nvPr/>
        </p:nvCxnSpPr>
        <p:spPr>
          <a:xfrm>
            <a:off x="0" y="838200"/>
            <a:ext cx="9144000" cy="0"/>
          </a:xfrm>
          <a:prstGeom prst="line">
            <a:avLst/>
          </a:prstGeom>
          <a:ln w="28575">
            <a:solidFill>
              <a:srgbClr val="1FB3BD"/>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CC606D15-D8F5-304B-87B5-26286296545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400" y="143021"/>
            <a:ext cx="838199" cy="609599"/>
          </a:xfrm>
          <a:prstGeom prst="rect">
            <a:avLst/>
          </a:prstGeom>
        </p:spPr>
      </p:pic>
    </p:spTree>
    <p:extLst>
      <p:ext uri="{BB962C8B-B14F-4D97-AF65-F5344CB8AC3E}">
        <p14:creationId xmlns:p14="http://schemas.microsoft.com/office/powerpoint/2010/main" val="37347225"/>
      </p:ext>
    </p:extLst>
  </p:cSld>
  <p:clrMapOvr>
    <a:masterClrMapping/>
  </p:clrMapOvr>
  <p:transition spd="slow"/>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2">
      <a:dk1>
        <a:sysClr val="windowText" lastClr="000000"/>
      </a:dk1>
      <a:lt1>
        <a:sysClr val="window" lastClr="FFFFFF"/>
      </a:lt1>
      <a:dk2>
        <a:srgbClr val="564B3C"/>
      </a:dk2>
      <a:lt2>
        <a:srgbClr val="ECEDD1"/>
      </a:lt2>
      <a:accent1>
        <a:srgbClr val="057C42"/>
      </a:accent1>
      <a:accent2>
        <a:srgbClr val="C75B12"/>
      </a:accent2>
      <a:accent3>
        <a:srgbClr val="B5AE53"/>
      </a:accent3>
      <a:accent4>
        <a:srgbClr val="848058"/>
      </a:accent4>
      <a:accent5>
        <a:srgbClr val="E8B54D"/>
      </a:accent5>
      <a:accent6>
        <a:srgbClr val="786C71"/>
      </a:accent6>
      <a:hlink>
        <a:srgbClr val="CCCC00"/>
      </a:hlink>
      <a:folHlink>
        <a:srgbClr val="B2B2B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8394A795-3246-48B8-B647-39BF89E24D4E}" vid="{0B4B3579-069E-4550-9B64-E3210FF5C1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10197</TotalTime>
  <Words>2630</Words>
  <Application>Microsoft Office PowerPoint</Application>
  <PresentationFormat>On-screen Show (4:3)</PresentationFormat>
  <Paragraphs>332</Paragraphs>
  <Slides>30</Slides>
  <Notes>29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Calibri</vt:lpstr>
      <vt:lpstr>Candara</vt:lpstr>
      <vt:lpstr>Charter BT</vt:lpstr>
      <vt:lpstr>Consolas</vt:lpstr>
      <vt:lpstr>Times New Roman</vt:lpstr>
      <vt:lpstr>Tw Cen MT</vt:lpstr>
      <vt:lpstr>Wingdings</vt:lpstr>
      <vt:lpstr>Wingdings 2</vt:lpstr>
      <vt:lpstr>Office Theme</vt:lpstr>
      <vt:lpstr>Theme1</vt:lpstr>
      <vt:lpstr>seL4 Overview and Tutorial </vt:lpstr>
      <vt:lpstr>Agenda</vt:lpstr>
      <vt:lpstr>What is seL4</vt:lpstr>
      <vt:lpstr>What is a microkernel</vt:lpstr>
      <vt:lpstr>Microkernel (Pros &amp; Cons)</vt:lpstr>
      <vt:lpstr>Microkernel (cont)</vt:lpstr>
      <vt:lpstr>seL4 History</vt:lpstr>
      <vt:lpstr>seL4 History (cont)</vt:lpstr>
      <vt:lpstr>What does seL4 prove?</vt:lpstr>
      <vt:lpstr>What properties does this imply?</vt:lpstr>
      <vt:lpstr>Assumptions</vt:lpstr>
      <vt:lpstr>Capability Security Model</vt:lpstr>
      <vt:lpstr>seL4 &amp; CSM</vt:lpstr>
      <vt:lpstr>Cspaces &amp; CNodes</vt:lpstr>
      <vt:lpstr>VSpaces</vt:lpstr>
      <vt:lpstr>VSpaces (cont)</vt:lpstr>
      <vt:lpstr>Untyped Memory</vt:lpstr>
      <vt:lpstr>Kernel Overview</vt:lpstr>
      <vt:lpstr>Root Thread</vt:lpstr>
      <vt:lpstr>Thread Control Blocks</vt:lpstr>
      <vt:lpstr>Endpoints</vt:lpstr>
      <vt:lpstr>IPC</vt:lpstr>
      <vt:lpstr>IPC (cont)</vt:lpstr>
      <vt:lpstr>Notification</vt:lpstr>
      <vt:lpstr>Kernel Boot Sequence </vt:lpstr>
      <vt:lpstr>Kernel Boot Sequence (cont)</vt:lpstr>
      <vt:lpstr>Kernel Boot Sequence (cont)</vt:lpstr>
      <vt:lpstr>Navigating the Code Base</vt:lpstr>
      <vt:lpstr>Navigating the Code Base (cont)</vt:lpstr>
      <vt:lpstr>Navigating the Code Base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slide</dc:title>
  <dc:creator>Nick</dc:creator>
  <cp:lastModifiedBy>Nicholas H Evancich</cp:lastModifiedBy>
  <cp:revision>651</cp:revision>
  <dcterms:created xsi:type="dcterms:W3CDTF">2013-09-28T17:54:41Z</dcterms:created>
  <dcterms:modified xsi:type="dcterms:W3CDTF">2020-09-22T03:28:21Z</dcterms:modified>
</cp:coreProperties>
</file>