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307" r:id="rId9"/>
    <p:sldId id="310" r:id="rId10"/>
    <p:sldId id="289" r:id="rId11"/>
    <p:sldId id="309" r:id="rId12"/>
    <p:sldId id="290" r:id="rId13"/>
    <p:sldId id="291" r:id="rId14"/>
    <p:sldId id="295" r:id="rId15"/>
    <p:sldId id="292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</p:sldIdLst>
  <p:sldSz cx="9144000" cy="6858000" type="screen4x3"/>
  <p:notesSz cx="6858000" cy="9144000"/>
  <p:embeddedFontLs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CCB55-1804-4474-8540-6C5597504623}">
  <a:tblStyle styleId="{CF1CCB55-1804-4474-8540-6C5597504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0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987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5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9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5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32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3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7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4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867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19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75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57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0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16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96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2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35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82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9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71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Compression de données par codage de </a:t>
            </a:r>
            <a:r>
              <a:rPr lang="fr-FR" dirty="0" err="1"/>
              <a:t>Huffman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4FB90B-4FB5-474C-9CDE-0654A0816B1C}"/>
              </a:ext>
            </a:extLst>
          </p:cNvPr>
          <p:cNvSpPr txBox="1"/>
          <p:nvPr/>
        </p:nvSpPr>
        <p:spPr>
          <a:xfrm>
            <a:off x="1607270" y="5806911"/>
            <a:ext cx="592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Evan Dadure – Etudiant à Polytech Annecy-Chambéry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Formation IDU</a:t>
            </a:r>
            <a:endParaRPr lang="en-US" sz="18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632A6B-E15D-44B0-A1C6-F1A29F0A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6" y="744660"/>
            <a:ext cx="2196195" cy="649324"/>
          </a:xfrm>
          <a:prstGeom prst="rect">
            <a:avLst/>
          </a:prstGeom>
        </p:spPr>
      </p:pic>
      <p:pic>
        <p:nvPicPr>
          <p:cNvPr id="1026" name="Picture 2" descr="Résultat de recherche d'images pour &quot;université savoie mont blanc&quot;">
            <a:extLst>
              <a:ext uri="{FF2B5EF4-FFF2-40B4-BE49-F238E27FC236}">
                <a16:creationId xmlns:a16="http://schemas.microsoft.com/office/drawing/2014/main" id="{E4514EFF-93FE-4657-9330-846E2B3D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3" y="744660"/>
            <a:ext cx="2499674" cy="9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2878805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3781782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065421" y="5560483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1972590" y="5560483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3258647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3802811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3340808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1424234" y="494609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1968398" y="494609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1506395" y="4483949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6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2878805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3781782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065421" y="5560483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1972590" y="5560483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3258647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3802811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3340808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1424234" y="494609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1968398" y="494609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1506395" y="4483949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2878805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3781782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065421" y="5560483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1972590" y="5560483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3258647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3802811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3340808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1424234" y="494609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1968398" y="494609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1506395" y="4483949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19CD6A-2660-4378-A11A-3364215EB8F8}"/>
              </a:ext>
            </a:extLst>
          </p:cNvPr>
          <p:cNvCxnSpPr>
            <a:cxnSpLocks/>
            <a:stCxn id="143" idx="0"/>
            <a:endCxn id="79" idx="2"/>
          </p:cNvCxnSpPr>
          <p:nvPr/>
        </p:nvCxnSpPr>
        <p:spPr>
          <a:xfrm flipH="1" flipV="1">
            <a:off x="2347519" y="3849668"/>
            <a:ext cx="2728980" cy="17108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5BA0951-75F0-4792-A7B3-6918E21AE4D6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1886237" y="3849668"/>
            <a:ext cx="461282" cy="63428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98523E51-39ED-4ECF-8608-C049A743296D}"/>
              </a:ext>
            </a:extLst>
          </p:cNvPr>
          <p:cNvGrpSpPr/>
          <p:nvPr/>
        </p:nvGrpSpPr>
        <p:grpSpPr>
          <a:xfrm>
            <a:off x="1967677" y="3387527"/>
            <a:ext cx="759683" cy="462141"/>
            <a:chOff x="1828800" y="4430598"/>
            <a:chExt cx="1131216" cy="688157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8961F34-827A-45D6-99D4-04109248000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2C6B2B5-CA21-46C2-B90F-1AA456C506E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0ED6775-9DF4-4EBD-931D-6D50613667FC}"/>
                  </a:ext>
                </a:extLst>
              </p:cNvPr>
              <p:cNvCxnSpPr>
                <a:stCxn id="79" idx="2"/>
                <a:endCxn id="7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49ACB48-FB52-4329-820D-F178B858CBD2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6FEDCE5-7EBA-475C-B25D-E38C7898617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581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3789486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4692463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948552" y="5550539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2855721" y="5550539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998471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4169328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4713492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4251489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2307365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2851529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2389526" y="4474005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19CD6A-2660-4378-A11A-3364215EB8F8}"/>
              </a:ext>
            </a:extLst>
          </p:cNvPr>
          <p:cNvCxnSpPr>
            <a:cxnSpLocks/>
            <a:stCxn id="143" idx="0"/>
            <a:endCxn id="79" idx="2"/>
          </p:cNvCxnSpPr>
          <p:nvPr/>
        </p:nvCxnSpPr>
        <p:spPr>
          <a:xfrm flipV="1">
            <a:off x="1378313" y="3817128"/>
            <a:ext cx="379842" cy="17433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5BA0951-75F0-4792-A7B3-6918E21AE4D6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1758155" y="3817128"/>
            <a:ext cx="1011214" cy="6568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98523E51-39ED-4ECF-8608-C049A743296D}"/>
              </a:ext>
            </a:extLst>
          </p:cNvPr>
          <p:cNvGrpSpPr/>
          <p:nvPr/>
        </p:nvGrpSpPr>
        <p:grpSpPr>
          <a:xfrm>
            <a:off x="1378313" y="3354987"/>
            <a:ext cx="759683" cy="462141"/>
            <a:chOff x="1828800" y="4430598"/>
            <a:chExt cx="1131216" cy="688157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8961F34-827A-45D6-99D4-04109248000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2C6B2B5-CA21-46C2-B90F-1AA456C506E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0ED6775-9DF4-4EBD-931D-6D50613667FC}"/>
                  </a:ext>
                </a:extLst>
              </p:cNvPr>
              <p:cNvCxnSpPr>
                <a:stCxn id="79" idx="2"/>
                <a:endCxn id="7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49ACB48-FB52-4329-820D-F178B858CBD2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6FEDCE5-7EBA-475C-B25D-E38C7898617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42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3776828" y="5557256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4679805" y="5557256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949445" y="5557256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2856614" y="5557256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999364" y="5567200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86976" y="5557256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4156670" y="4932919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4700834" y="4932919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4238831" y="4470778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2308258" y="4942863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2852422" y="4942863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2390419" y="4480722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19CD6A-2660-4378-A11A-3364215EB8F8}"/>
              </a:ext>
            </a:extLst>
          </p:cNvPr>
          <p:cNvCxnSpPr>
            <a:cxnSpLocks/>
            <a:stCxn id="143" idx="0"/>
            <a:endCxn id="79" idx="2"/>
          </p:cNvCxnSpPr>
          <p:nvPr/>
        </p:nvCxnSpPr>
        <p:spPr>
          <a:xfrm flipV="1">
            <a:off x="1379206" y="3823845"/>
            <a:ext cx="379842" cy="17433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5BA0951-75F0-4792-A7B3-6918E21AE4D6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H="1" flipV="1">
            <a:off x="1759048" y="3823845"/>
            <a:ext cx="1011213" cy="65687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98523E51-39ED-4ECF-8608-C049A743296D}"/>
              </a:ext>
            </a:extLst>
          </p:cNvPr>
          <p:cNvGrpSpPr/>
          <p:nvPr/>
        </p:nvGrpSpPr>
        <p:grpSpPr>
          <a:xfrm>
            <a:off x="1379206" y="3361704"/>
            <a:ext cx="759683" cy="462141"/>
            <a:chOff x="1828800" y="4430598"/>
            <a:chExt cx="1131216" cy="688157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8961F34-827A-45D6-99D4-04109248000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2C6B2B5-CA21-46C2-B90F-1AA456C506E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0ED6775-9DF4-4EBD-931D-6D50613667FC}"/>
                  </a:ext>
                </a:extLst>
              </p:cNvPr>
              <p:cNvCxnSpPr>
                <a:stCxn id="79" idx="2"/>
                <a:endCxn id="7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49ACB48-FB52-4329-820D-F178B858CBD2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6FEDCE5-7EBA-475C-B25D-E38C7898617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3</a:t>
              </a:r>
              <a:endParaRPr lang="en-US" sz="1600" dirty="0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F67FBC2-0B5D-40F4-B0DB-6A00C9DCD7B9}"/>
              </a:ext>
            </a:extLst>
          </p:cNvPr>
          <p:cNvCxnSpPr>
            <a:cxnSpLocks/>
            <a:stCxn id="167" idx="0"/>
            <a:endCxn id="88" idx="2"/>
          </p:cNvCxnSpPr>
          <p:nvPr/>
        </p:nvCxnSpPr>
        <p:spPr>
          <a:xfrm flipV="1">
            <a:off x="4618673" y="3812287"/>
            <a:ext cx="706630" cy="6584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B3F3FE4-9A72-43B5-B618-FA2F005B0303}"/>
              </a:ext>
            </a:extLst>
          </p:cNvPr>
          <p:cNvCxnSpPr>
            <a:cxnSpLocks/>
            <a:stCxn id="149" idx="0"/>
            <a:endCxn id="88" idx="2"/>
          </p:cNvCxnSpPr>
          <p:nvPr/>
        </p:nvCxnSpPr>
        <p:spPr>
          <a:xfrm flipH="1" flipV="1">
            <a:off x="5325303" y="3812287"/>
            <a:ext cx="641515" cy="17449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4D28521-9429-4733-8703-AB1DEE5B13D5}"/>
              </a:ext>
            </a:extLst>
          </p:cNvPr>
          <p:cNvGrpSpPr/>
          <p:nvPr/>
        </p:nvGrpSpPr>
        <p:grpSpPr>
          <a:xfrm>
            <a:off x="4945461" y="3350146"/>
            <a:ext cx="759683" cy="462141"/>
            <a:chOff x="1828800" y="4430598"/>
            <a:chExt cx="1131216" cy="688157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A419DEA5-9AA1-489E-8CA7-51CA831FAE7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6C1DA5AF-1344-410B-896E-2CE4182CF68F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06B19C9F-E15F-44E6-9F7B-8A6ED277A20C}"/>
                  </a:ext>
                </a:extLst>
              </p:cNvPr>
              <p:cNvCxnSpPr>
                <a:stCxn id="88" idx="2"/>
                <a:endCxn id="8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E292BE7E-EFCA-4359-9F34-1E0567DB1DD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292C7A8F-D732-4ACE-829A-A5B0B5D2CC61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4</a:t>
              </a:r>
              <a:endParaRPr lang="en-US" sz="1600" dirty="0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56CE648E-65F0-4EFD-B012-8A558E825D2C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61ADBB0B-BE6B-4B62-900E-AAF65449855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8686EA43-2774-4CAC-9A14-06D90DCFD0B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E4A95701-EAD1-4A70-A28E-547172D6C8B7}"/>
                  </a:ext>
                </a:extLst>
              </p:cNvPr>
              <p:cNvCxnSpPr>
                <a:stCxn id="104" idx="2"/>
                <a:endCxn id="10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4CC1FCFC-3451-4A57-85F4-3B45B2376CFE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1FBAFB3-1AB7-4E83-B1A5-5BFB5C43959B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8F3F8C98-A2E2-4117-809B-B1E21C5389C9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9D47ACC7-3740-4BB9-9302-2ACDE8288C1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BD823131-510C-47BA-AF4A-9717FE2378A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927E699F-32D5-4966-A3F1-90492E3DC457}"/>
                  </a:ext>
                </a:extLst>
              </p:cNvPr>
              <p:cNvCxnSpPr>
                <a:stCxn id="110" idx="2"/>
                <a:endCxn id="110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40424FD6-CB7E-424A-8588-881FD677A45B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119B8809-8EDE-49D9-B8EA-0C9CE984B82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07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998471" y="3354987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3789486" y="3353373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17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3735684" y="3366399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1010425" y="336639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3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3735684" y="3366399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1010425" y="336639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F3F69DAF-0153-4240-A55B-9FCED36A5B6C}"/>
              </a:ext>
            </a:extLst>
          </p:cNvPr>
          <p:cNvGrpSpPr/>
          <p:nvPr/>
        </p:nvGrpSpPr>
        <p:grpSpPr>
          <a:xfrm>
            <a:off x="6937667" y="4485417"/>
            <a:ext cx="759683" cy="462141"/>
            <a:chOff x="1828800" y="4430598"/>
            <a:chExt cx="1131216" cy="688157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08382AC9-E702-41B9-97A8-4B0331E35C3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701A695D-CFBE-4AB4-9741-4E38A559F799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23E1772F-8BE1-4C5D-939A-BA9CB2ACC3CC}"/>
                  </a:ext>
                </a:extLst>
              </p:cNvPr>
              <p:cNvCxnSpPr>
                <a:stCxn id="96" idx="2"/>
                <a:endCxn id="96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8101740F-F382-4BCD-B1A6-A2965C754684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135AC2B8-BFC8-471D-8215-F4066BE49AF1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4</a:t>
              </a:r>
              <a:endParaRPr lang="en-US" sz="1600" dirty="0"/>
            </a:p>
          </p:txBody>
        </p:sp>
      </p:grp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655E9AB-6CAE-4B76-86D5-4EDA9F44FB94}"/>
              </a:ext>
            </a:extLst>
          </p:cNvPr>
          <p:cNvCxnSpPr>
            <a:cxnSpLocks/>
          </p:cNvCxnSpPr>
          <p:nvPr/>
        </p:nvCxnSpPr>
        <p:spPr>
          <a:xfrm flipV="1">
            <a:off x="6878192" y="4941852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DBFDAE5-422F-4BB7-8878-5087C8FE2C70}"/>
              </a:ext>
            </a:extLst>
          </p:cNvPr>
          <p:cNvCxnSpPr/>
          <p:nvPr/>
        </p:nvCxnSpPr>
        <p:spPr>
          <a:xfrm flipH="1" flipV="1">
            <a:off x="7422356" y="4941852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1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3735684" y="3366399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1010425" y="336639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6510995" y="4485417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38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548776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2762502" y="3429000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942645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9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Compression d’un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texte</a:t>
            </a:r>
            <a:endParaRPr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454839" y="1516263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– Création du fichier des fréquences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du fichier texte,  tri par code ASCII, regroupement par caractère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" name="Google Shape;92;p16">
            <a:extLst>
              <a:ext uri="{FF2B5EF4-FFF2-40B4-BE49-F238E27FC236}">
                <a16:creationId xmlns:a16="http://schemas.microsoft.com/office/drawing/2014/main" id="{34229F24-3728-47AF-86AD-6B5F28DA7FD7}"/>
              </a:ext>
            </a:extLst>
          </p:cNvPr>
          <p:cNvSpPr txBox="1"/>
          <p:nvPr/>
        </p:nvSpPr>
        <p:spPr>
          <a:xfrm>
            <a:off x="454837" y="2099384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– Récupération des fréquences et remplissage de la liste de caractères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du fichier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création d’objets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92;p16">
            <a:extLst>
              <a:ext uri="{FF2B5EF4-FFF2-40B4-BE49-F238E27FC236}">
                <a16:creationId xmlns:a16="http://schemas.microsoft.com/office/drawing/2014/main" id="{3129280A-9A56-4B48-B768-045C87D9720C}"/>
              </a:ext>
            </a:extLst>
          </p:cNvPr>
          <p:cNvSpPr txBox="1"/>
          <p:nvPr/>
        </p:nvSpPr>
        <p:spPr>
          <a:xfrm>
            <a:off x="454837" y="2763383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– Construction d’un arbre binaire grâce à l’algorithme de </a:t>
            </a:r>
            <a:r>
              <a:rPr lang="fr-FR" b="1" dirty="0" err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Huffmann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Création d’objets Node(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92;p16">
            <a:extLst>
              <a:ext uri="{FF2B5EF4-FFF2-40B4-BE49-F238E27FC236}">
                <a16:creationId xmlns:a16="http://schemas.microsoft.com/office/drawing/2014/main" id="{A04CFDB7-FF17-4BDB-82A1-56C174CCB02A}"/>
              </a:ext>
            </a:extLst>
          </p:cNvPr>
          <p:cNvSpPr txBox="1"/>
          <p:nvPr/>
        </p:nvSpPr>
        <p:spPr>
          <a:xfrm>
            <a:off x="454837" y="3318584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– Association d’un code binaire à chaque caractère </a:t>
            </a:r>
            <a:endParaRPr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Parcours récursif de l’arbre binaire et modification des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92;p16">
            <a:extLst>
              <a:ext uri="{FF2B5EF4-FFF2-40B4-BE49-F238E27FC236}">
                <a16:creationId xmlns:a16="http://schemas.microsoft.com/office/drawing/2014/main" id="{D2BB32FB-B186-4A06-B380-3F4F142828D9}"/>
              </a:ext>
            </a:extLst>
          </p:cNvPr>
          <p:cNvSpPr txBox="1"/>
          <p:nvPr/>
        </p:nvSpPr>
        <p:spPr>
          <a:xfrm>
            <a:off x="454836" y="3972109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– Création d’une « chaine binaire » à partir du texte de base et des codes binaires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Remplacement de chaque caractère par son code binaire et ajout de 0 à la fin pour avoir un multiple de 8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92;p16">
            <a:extLst>
              <a:ext uri="{FF2B5EF4-FFF2-40B4-BE49-F238E27FC236}">
                <a16:creationId xmlns:a16="http://schemas.microsoft.com/office/drawing/2014/main" id="{E7B61A5E-2385-4FA2-A96B-1024CFFBB7F1}"/>
              </a:ext>
            </a:extLst>
          </p:cNvPr>
          <p:cNvSpPr txBox="1"/>
          <p:nvPr/>
        </p:nvSpPr>
        <p:spPr>
          <a:xfrm>
            <a:off x="454835" y="4581709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– Création de la « chaine codée »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Regroupement des « bits » par 8 et remplacement par des caractères 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92;p16">
            <a:extLst>
              <a:ext uri="{FF2B5EF4-FFF2-40B4-BE49-F238E27FC236}">
                <a16:creationId xmlns:a16="http://schemas.microsoft.com/office/drawing/2014/main" id="{2432D9DE-5A82-49DB-81DD-6C4D79BD1005}"/>
              </a:ext>
            </a:extLst>
          </p:cNvPr>
          <p:cNvSpPr txBox="1"/>
          <p:nvPr/>
        </p:nvSpPr>
        <p:spPr>
          <a:xfrm>
            <a:off x="454835" y="5220660"/>
            <a:ext cx="8064631" cy="5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 – Création du fichier compressé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AA555C-B86F-4DC0-A53A-C3351E1B92F8}"/>
              </a:ext>
            </a:extLst>
          </p:cNvPr>
          <p:cNvSpPr txBox="1"/>
          <p:nvPr/>
        </p:nvSpPr>
        <p:spPr>
          <a:xfrm>
            <a:off x="5882649" y="2595881"/>
            <a:ext cx="876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|</a:t>
            </a:r>
            <a:endParaRPr lang="en-US" sz="8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A307A8-4D42-41A8-87DE-E3C4EDEC4769}"/>
              </a:ext>
            </a:extLst>
          </p:cNvPr>
          <p:cNvSpPr txBox="1"/>
          <p:nvPr/>
        </p:nvSpPr>
        <p:spPr>
          <a:xfrm>
            <a:off x="6283451" y="3034752"/>
            <a:ext cx="1355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voir diapositive spécifique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7" grpId="0"/>
      <p:bldP spid="8" grpId="0"/>
      <p:bldP spid="9" grpId="0"/>
      <p:bldP spid="10" grpId="0"/>
      <p:bldP spid="11" grpId="0"/>
      <p:bldP spid="12" grpId="0"/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548776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2762502" y="3429000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942645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8272D34-5CD1-43CC-8BCA-8CF690D9DBB2}"/>
              </a:ext>
            </a:extLst>
          </p:cNvPr>
          <p:cNvCxnSpPr>
            <a:cxnSpLocks/>
            <a:stCxn id="96" idx="0"/>
            <a:endCxn id="108" idx="2"/>
          </p:cNvCxnSpPr>
          <p:nvPr/>
        </p:nvCxnSpPr>
        <p:spPr>
          <a:xfrm flipV="1">
            <a:off x="1749159" y="2744676"/>
            <a:ext cx="2561818" cy="18183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F34CE8-EDE9-47A8-B62B-EDE03758ACA2}"/>
              </a:ext>
            </a:extLst>
          </p:cNvPr>
          <p:cNvCxnSpPr>
            <a:cxnSpLocks/>
            <a:stCxn id="79" idx="0"/>
            <a:endCxn id="108" idx="2"/>
          </p:cNvCxnSpPr>
          <p:nvPr/>
        </p:nvCxnSpPr>
        <p:spPr>
          <a:xfrm flipH="1" flipV="1">
            <a:off x="4310977" y="2744676"/>
            <a:ext cx="1936468" cy="6843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8F6C8FF-BBB6-481C-BB16-4A5E695BC3E6}"/>
              </a:ext>
            </a:extLst>
          </p:cNvPr>
          <p:cNvGrpSpPr/>
          <p:nvPr/>
        </p:nvGrpSpPr>
        <p:grpSpPr>
          <a:xfrm>
            <a:off x="3931135" y="2282535"/>
            <a:ext cx="759683" cy="462141"/>
            <a:chOff x="1828800" y="4430598"/>
            <a:chExt cx="1131216" cy="688157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92240585-93F8-406B-B712-FA243848BFA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AB087BC-DC73-4B17-87A6-071B3385D53D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FDE42CD-B09E-4D3E-96C7-A6A975FDC4E0}"/>
                  </a:ext>
                </a:extLst>
              </p:cNvPr>
              <p:cNvCxnSpPr>
                <a:stCxn id="108" idx="2"/>
                <a:endCxn id="10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444BFFBB-5A85-4F65-A101-9384C972F36B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5063F74A-7FCF-45FA-A9E8-EFB87AAC6F8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2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115912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5767669" y="343097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3945373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8272D34-5CD1-43CC-8BCA-8CF690D9DBB2}"/>
              </a:ext>
            </a:extLst>
          </p:cNvPr>
          <p:cNvCxnSpPr>
            <a:cxnSpLocks/>
            <a:stCxn id="96" idx="0"/>
            <a:endCxn id="108" idx="2"/>
          </p:cNvCxnSpPr>
          <p:nvPr/>
        </p:nvCxnSpPr>
        <p:spPr>
          <a:xfrm flipH="1" flipV="1">
            <a:off x="4310977" y="2744676"/>
            <a:ext cx="440910" cy="18183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F34CE8-EDE9-47A8-B62B-EDE03758ACA2}"/>
              </a:ext>
            </a:extLst>
          </p:cNvPr>
          <p:cNvCxnSpPr>
            <a:cxnSpLocks/>
            <a:stCxn id="79" idx="0"/>
            <a:endCxn id="108" idx="2"/>
          </p:cNvCxnSpPr>
          <p:nvPr/>
        </p:nvCxnSpPr>
        <p:spPr>
          <a:xfrm flipV="1">
            <a:off x="1918805" y="2744676"/>
            <a:ext cx="2392172" cy="6843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8F6C8FF-BBB6-481C-BB16-4A5E695BC3E6}"/>
              </a:ext>
            </a:extLst>
          </p:cNvPr>
          <p:cNvGrpSpPr/>
          <p:nvPr/>
        </p:nvGrpSpPr>
        <p:grpSpPr>
          <a:xfrm>
            <a:off x="3931135" y="2282535"/>
            <a:ext cx="759683" cy="462141"/>
            <a:chOff x="1828800" y="4430598"/>
            <a:chExt cx="1131216" cy="688157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92240585-93F8-406B-B712-FA243848BFA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AB087BC-DC73-4B17-87A6-071B3385D53D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FDE42CD-B09E-4D3E-96C7-A6A975FDC4E0}"/>
                  </a:ext>
                </a:extLst>
              </p:cNvPr>
              <p:cNvCxnSpPr>
                <a:stCxn id="108" idx="2"/>
                <a:endCxn id="10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444BFFBB-5A85-4F65-A101-9384C972F36B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5063F74A-7FCF-45FA-A9E8-EFB87AAC6F8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4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115912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5767669" y="343097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3945373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8272D34-5CD1-43CC-8BCA-8CF690D9DBB2}"/>
              </a:ext>
            </a:extLst>
          </p:cNvPr>
          <p:cNvCxnSpPr>
            <a:cxnSpLocks/>
            <a:stCxn id="96" idx="0"/>
            <a:endCxn id="108" idx="2"/>
          </p:cNvCxnSpPr>
          <p:nvPr/>
        </p:nvCxnSpPr>
        <p:spPr>
          <a:xfrm flipH="1" flipV="1">
            <a:off x="4310977" y="2744676"/>
            <a:ext cx="440910" cy="18183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F34CE8-EDE9-47A8-B62B-EDE03758ACA2}"/>
              </a:ext>
            </a:extLst>
          </p:cNvPr>
          <p:cNvCxnSpPr>
            <a:cxnSpLocks/>
            <a:stCxn id="79" idx="0"/>
            <a:endCxn id="108" idx="2"/>
          </p:cNvCxnSpPr>
          <p:nvPr/>
        </p:nvCxnSpPr>
        <p:spPr>
          <a:xfrm flipV="1">
            <a:off x="1918805" y="2744676"/>
            <a:ext cx="2392172" cy="6843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8F6C8FF-BBB6-481C-BB16-4A5E695BC3E6}"/>
              </a:ext>
            </a:extLst>
          </p:cNvPr>
          <p:cNvGrpSpPr/>
          <p:nvPr/>
        </p:nvGrpSpPr>
        <p:grpSpPr>
          <a:xfrm>
            <a:off x="3931135" y="2282535"/>
            <a:ext cx="759683" cy="462141"/>
            <a:chOff x="1828800" y="4430598"/>
            <a:chExt cx="1131216" cy="688157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92240585-93F8-406B-B712-FA243848BFA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AB087BC-DC73-4B17-87A6-071B3385D53D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FDE42CD-B09E-4D3E-96C7-A6A975FDC4E0}"/>
                  </a:ext>
                </a:extLst>
              </p:cNvPr>
              <p:cNvCxnSpPr>
                <a:stCxn id="108" idx="2"/>
                <a:endCxn id="10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444BFFBB-5A85-4F65-A101-9384C972F36B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5063F74A-7FCF-45FA-A9E8-EFB87AAC6F8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7</a:t>
              </a:r>
              <a:endParaRPr lang="en-US" sz="1600" dirty="0"/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H="1" flipV="1">
            <a:off x="6058046" y="1943313"/>
            <a:ext cx="1258098" cy="14876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V="1">
            <a:off x="4310977" y="1943313"/>
            <a:ext cx="1747069" cy="3392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3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5767669" y="343097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1159121" y="2282535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  <a:endCxn id="79" idx="2"/>
              </p:cNvCxnSpPr>
              <p:nvPr/>
            </p:nvCxnSpPr>
            <p:spPr>
              <a:xfrm flipH="1" flipV="1">
                <a:off x="1758155" y="3817128"/>
                <a:ext cx="1011213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H="1" flipV="1">
            <a:off x="6058046" y="1943313"/>
            <a:ext cx="1258098" cy="14876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V="1">
            <a:off x="4310977" y="1943313"/>
            <a:ext cx="1747069" cy="3392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1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872074" y="3540361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3560050" y="2405454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  <a:endCxn id="79" idx="2"/>
              </p:cNvCxnSpPr>
              <p:nvPr/>
            </p:nvCxnSpPr>
            <p:spPr>
              <a:xfrm flipH="1" flipV="1">
                <a:off x="1758155" y="3817128"/>
                <a:ext cx="1011213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V="1">
            <a:off x="2420549" y="1943313"/>
            <a:ext cx="3637497" cy="1597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H="1" flipV="1">
            <a:off x="6058046" y="1943313"/>
            <a:ext cx="653860" cy="4621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8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872074" y="3540361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3560050" y="2405454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 flipV="1">
                <a:off x="1906321" y="3817128"/>
                <a:ext cx="863047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V="1">
            <a:off x="2420549" y="1943313"/>
            <a:ext cx="3637497" cy="1597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H="1" flipV="1">
            <a:off x="6058046" y="1943313"/>
            <a:ext cx="653860" cy="4621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005800A-4C91-4D76-922A-B01F6E6724CC}"/>
              </a:ext>
            </a:extLst>
          </p:cNvPr>
          <p:cNvSpPr txBox="1"/>
          <p:nvPr/>
        </p:nvSpPr>
        <p:spPr>
          <a:xfrm>
            <a:off x="1812575" y="4122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96C5C15-73A4-4EF8-9B4A-D958FA15E294}"/>
              </a:ext>
            </a:extLst>
          </p:cNvPr>
          <p:cNvSpPr txBox="1"/>
          <p:nvPr/>
        </p:nvSpPr>
        <p:spPr>
          <a:xfrm>
            <a:off x="3931251" y="2526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5F8AA52-FACC-48D4-8236-8FC52E20422D}"/>
              </a:ext>
            </a:extLst>
          </p:cNvPr>
          <p:cNvSpPr txBox="1"/>
          <p:nvPr/>
        </p:nvSpPr>
        <p:spPr>
          <a:xfrm>
            <a:off x="1150502" y="5281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140C800-8DAB-4E69-BB4E-61FFC5F4F224}"/>
              </a:ext>
            </a:extLst>
          </p:cNvPr>
          <p:cNvSpPr txBox="1"/>
          <p:nvPr/>
        </p:nvSpPr>
        <p:spPr>
          <a:xfrm>
            <a:off x="5313350" y="29375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25134DCD-D4B5-4D8E-8128-F0008DFB3FE6}"/>
              </a:ext>
            </a:extLst>
          </p:cNvPr>
          <p:cNvSpPr txBox="1"/>
          <p:nvPr/>
        </p:nvSpPr>
        <p:spPr>
          <a:xfrm>
            <a:off x="3840198" y="48253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5AAACA6-8146-4A34-9BB5-70574D7353EF}"/>
              </a:ext>
            </a:extLst>
          </p:cNvPr>
          <p:cNvSpPr txBox="1"/>
          <p:nvPr/>
        </p:nvSpPr>
        <p:spPr>
          <a:xfrm>
            <a:off x="4808375" y="5278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9DEB8CF-B96D-47D4-A0FC-E8173EB0455F}"/>
              </a:ext>
            </a:extLst>
          </p:cNvPr>
          <p:cNvSpPr txBox="1"/>
          <p:nvPr/>
        </p:nvSpPr>
        <p:spPr>
          <a:xfrm>
            <a:off x="6619367" y="5296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819E309A-A600-49EF-A938-8F838124139A}"/>
              </a:ext>
            </a:extLst>
          </p:cNvPr>
          <p:cNvSpPr txBox="1"/>
          <p:nvPr/>
        </p:nvSpPr>
        <p:spPr>
          <a:xfrm>
            <a:off x="2697054" y="4612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8284585-E24F-4628-909D-36F518A99248}"/>
              </a:ext>
            </a:extLst>
          </p:cNvPr>
          <p:cNvSpPr txBox="1"/>
          <p:nvPr/>
        </p:nvSpPr>
        <p:spPr>
          <a:xfrm>
            <a:off x="1942048" y="52745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987F0B7A-C218-45F9-A34B-7FD507215E17}"/>
              </a:ext>
            </a:extLst>
          </p:cNvPr>
          <p:cNvSpPr txBox="1"/>
          <p:nvPr/>
        </p:nvSpPr>
        <p:spPr>
          <a:xfrm>
            <a:off x="6393023" y="20013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F114965D-0170-4FEE-B01D-48400D884E45}"/>
              </a:ext>
            </a:extLst>
          </p:cNvPr>
          <p:cNvSpPr txBox="1"/>
          <p:nvPr/>
        </p:nvSpPr>
        <p:spPr>
          <a:xfrm>
            <a:off x="6896667" y="3596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55CE74E-AE6C-427B-91DB-28F844082568}"/>
              </a:ext>
            </a:extLst>
          </p:cNvPr>
          <p:cNvSpPr txBox="1"/>
          <p:nvPr/>
        </p:nvSpPr>
        <p:spPr>
          <a:xfrm>
            <a:off x="7419129" y="5303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5C14E411-A93C-405A-9424-75869B5C3534}"/>
              </a:ext>
            </a:extLst>
          </p:cNvPr>
          <p:cNvSpPr txBox="1"/>
          <p:nvPr/>
        </p:nvSpPr>
        <p:spPr>
          <a:xfrm>
            <a:off x="4817721" y="4104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273E787F-AC71-4590-9B37-BCB355DB2BDE}"/>
              </a:ext>
            </a:extLst>
          </p:cNvPr>
          <p:cNvSpPr txBox="1"/>
          <p:nvPr/>
        </p:nvSpPr>
        <p:spPr>
          <a:xfrm>
            <a:off x="5556625" y="52498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872074" y="3540361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3560050" y="2405454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 flipV="1">
                <a:off x="1906321" y="3817128"/>
                <a:ext cx="863047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V="1">
            <a:off x="2420549" y="1943313"/>
            <a:ext cx="3637497" cy="1597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H="1" flipV="1">
            <a:off x="6058046" y="1943313"/>
            <a:ext cx="653860" cy="4621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005800A-4C91-4D76-922A-B01F6E6724CC}"/>
              </a:ext>
            </a:extLst>
          </p:cNvPr>
          <p:cNvSpPr txBox="1"/>
          <p:nvPr/>
        </p:nvSpPr>
        <p:spPr>
          <a:xfrm>
            <a:off x="1812575" y="4122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96C5C15-73A4-4EF8-9B4A-D958FA15E294}"/>
              </a:ext>
            </a:extLst>
          </p:cNvPr>
          <p:cNvSpPr txBox="1"/>
          <p:nvPr/>
        </p:nvSpPr>
        <p:spPr>
          <a:xfrm>
            <a:off x="3931251" y="2526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5F8AA52-FACC-48D4-8236-8FC52E20422D}"/>
              </a:ext>
            </a:extLst>
          </p:cNvPr>
          <p:cNvSpPr txBox="1"/>
          <p:nvPr/>
        </p:nvSpPr>
        <p:spPr>
          <a:xfrm>
            <a:off x="1150502" y="5281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140C800-8DAB-4E69-BB4E-61FFC5F4F224}"/>
              </a:ext>
            </a:extLst>
          </p:cNvPr>
          <p:cNvSpPr txBox="1"/>
          <p:nvPr/>
        </p:nvSpPr>
        <p:spPr>
          <a:xfrm>
            <a:off x="5313350" y="29375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25134DCD-D4B5-4D8E-8128-F0008DFB3FE6}"/>
              </a:ext>
            </a:extLst>
          </p:cNvPr>
          <p:cNvSpPr txBox="1"/>
          <p:nvPr/>
        </p:nvSpPr>
        <p:spPr>
          <a:xfrm>
            <a:off x="3840198" y="48253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5AAACA6-8146-4A34-9BB5-70574D7353EF}"/>
              </a:ext>
            </a:extLst>
          </p:cNvPr>
          <p:cNvSpPr txBox="1"/>
          <p:nvPr/>
        </p:nvSpPr>
        <p:spPr>
          <a:xfrm>
            <a:off x="4808375" y="5278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9DEB8CF-B96D-47D4-A0FC-E8173EB0455F}"/>
              </a:ext>
            </a:extLst>
          </p:cNvPr>
          <p:cNvSpPr txBox="1"/>
          <p:nvPr/>
        </p:nvSpPr>
        <p:spPr>
          <a:xfrm>
            <a:off x="6619367" y="5296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819E309A-A600-49EF-A938-8F838124139A}"/>
              </a:ext>
            </a:extLst>
          </p:cNvPr>
          <p:cNvSpPr txBox="1"/>
          <p:nvPr/>
        </p:nvSpPr>
        <p:spPr>
          <a:xfrm>
            <a:off x="2697054" y="4612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8284585-E24F-4628-909D-36F518A99248}"/>
              </a:ext>
            </a:extLst>
          </p:cNvPr>
          <p:cNvSpPr txBox="1"/>
          <p:nvPr/>
        </p:nvSpPr>
        <p:spPr>
          <a:xfrm>
            <a:off x="1942048" y="52745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987F0B7A-C218-45F9-A34B-7FD507215E17}"/>
              </a:ext>
            </a:extLst>
          </p:cNvPr>
          <p:cNvSpPr txBox="1"/>
          <p:nvPr/>
        </p:nvSpPr>
        <p:spPr>
          <a:xfrm>
            <a:off x="6393023" y="20013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F114965D-0170-4FEE-B01D-48400D884E45}"/>
              </a:ext>
            </a:extLst>
          </p:cNvPr>
          <p:cNvSpPr txBox="1"/>
          <p:nvPr/>
        </p:nvSpPr>
        <p:spPr>
          <a:xfrm>
            <a:off x="6896667" y="3596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55CE74E-AE6C-427B-91DB-28F844082568}"/>
              </a:ext>
            </a:extLst>
          </p:cNvPr>
          <p:cNvSpPr txBox="1"/>
          <p:nvPr/>
        </p:nvSpPr>
        <p:spPr>
          <a:xfrm>
            <a:off x="7419129" y="5303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5C14E411-A93C-405A-9424-75869B5C3534}"/>
              </a:ext>
            </a:extLst>
          </p:cNvPr>
          <p:cNvSpPr txBox="1"/>
          <p:nvPr/>
        </p:nvSpPr>
        <p:spPr>
          <a:xfrm>
            <a:off x="4817721" y="4104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273E787F-AC71-4590-9B37-BCB355DB2BDE}"/>
              </a:ext>
            </a:extLst>
          </p:cNvPr>
          <p:cNvSpPr txBox="1"/>
          <p:nvPr/>
        </p:nvSpPr>
        <p:spPr>
          <a:xfrm>
            <a:off x="5556625" y="52498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83FA9F-B8F3-45F6-BF2E-8A9D47A365B0}"/>
              </a:ext>
            </a:extLst>
          </p:cNvPr>
          <p:cNvSpPr txBox="1"/>
          <p:nvPr/>
        </p:nvSpPr>
        <p:spPr>
          <a:xfrm>
            <a:off x="1010503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000</a:t>
            </a:r>
            <a:endParaRPr lang="en-US" dirty="0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E523E9ED-7F0B-49B8-8A68-15CF64592B90}"/>
              </a:ext>
            </a:extLst>
          </p:cNvPr>
          <p:cNvSpPr txBox="1"/>
          <p:nvPr/>
        </p:nvSpPr>
        <p:spPr>
          <a:xfrm>
            <a:off x="1902566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001</a:t>
            </a:r>
            <a:endParaRPr lang="en-US" dirty="0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56F95AC-7CBA-40EF-981F-3DBB4999F070}"/>
              </a:ext>
            </a:extLst>
          </p:cNvPr>
          <p:cNvSpPr txBox="1"/>
          <p:nvPr/>
        </p:nvSpPr>
        <p:spPr>
          <a:xfrm>
            <a:off x="2839380" y="62195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  <a:endParaRPr lang="en-US" dirty="0"/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FF4279EC-A9CA-4A09-9D4B-BFC99B748B85}"/>
              </a:ext>
            </a:extLst>
          </p:cNvPr>
          <p:cNvSpPr txBox="1"/>
          <p:nvPr/>
        </p:nvSpPr>
        <p:spPr>
          <a:xfrm>
            <a:off x="3672376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</a:t>
            </a:r>
            <a:endParaRPr lang="en-US" dirty="0"/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A945418D-15B2-430C-B622-02F9B511B632}"/>
              </a:ext>
            </a:extLst>
          </p:cNvPr>
          <p:cNvSpPr txBox="1"/>
          <p:nvPr/>
        </p:nvSpPr>
        <p:spPr>
          <a:xfrm>
            <a:off x="4649756" y="6206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1010</a:t>
            </a:r>
            <a:endParaRPr lang="en-US" dirty="0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FE17BFB4-5CF2-4BB5-A154-435E498DDAD5}"/>
              </a:ext>
            </a:extLst>
          </p:cNvPr>
          <p:cNvSpPr txBox="1"/>
          <p:nvPr/>
        </p:nvSpPr>
        <p:spPr>
          <a:xfrm>
            <a:off x="5480815" y="6196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1011</a:t>
            </a:r>
            <a:endParaRPr lang="en-US" dirty="0"/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5CE40DF-ADA5-4204-B735-9CFA17B5CF10}"/>
              </a:ext>
            </a:extLst>
          </p:cNvPr>
          <p:cNvSpPr txBox="1"/>
          <p:nvPr/>
        </p:nvSpPr>
        <p:spPr>
          <a:xfrm>
            <a:off x="6481398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110</a:t>
            </a:r>
            <a:endParaRPr lang="en-US" dirty="0"/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8FB5CF64-0A3C-4B03-94DD-78EDE211D912}"/>
              </a:ext>
            </a:extLst>
          </p:cNvPr>
          <p:cNvSpPr txBox="1"/>
          <p:nvPr/>
        </p:nvSpPr>
        <p:spPr>
          <a:xfrm>
            <a:off x="7395695" y="6214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4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Décompression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compressé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92;p16">
            <a:extLst>
              <a:ext uri="{FF2B5EF4-FFF2-40B4-BE49-F238E27FC236}">
                <a16:creationId xmlns:a16="http://schemas.microsoft.com/office/drawing/2014/main" id="{34229F24-3728-47AF-86AD-6B5F28DA7FD7}"/>
              </a:ext>
            </a:extLst>
          </p:cNvPr>
          <p:cNvSpPr txBox="1"/>
          <p:nvPr/>
        </p:nvSpPr>
        <p:spPr>
          <a:xfrm>
            <a:off x="454834" y="1641635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– Récupération des fréquences et remplissage de la liste de caractères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du fichier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création d’objets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92;p16">
            <a:extLst>
              <a:ext uri="{FF2B5EF4-FFF2-40B4-BE49-F238E27FC236}">
                <a16:creationId xmlns:a16="http://schemas.microsoft.com/office/drawing/2014/main" id="{3129280A-9A56-4B48-B768-045C87D9720C}"/>
              </a:ext>
            </a:extLst>
          </p:cNvPr>
          <p:cNvSpPr txBox="1"/>
          <p:nvPr/>
        </p:nvSpPr>
        <p:spPr>
          <a:xfrm>
            <a:off x="454834" y="2273914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– Construction d’un arbre binaire grâce à l’algorithme de </a:t>
            </a:r>
            <a:r>
              <a:rPr lang="fr-FR" b="1" dirty="0" err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Huffmann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Création d’objets Node(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92;p16">
            <a:extLst>
              <a:ext uri="{FF2B5EF4-FFF2-40B4-BE49-F238E27FC236}">
                <a16:creationId xmlns:a16="http://schemas.microsoft.com/office/drawing/2014/main" id="{A04CFDB7-FF17-4BDB-82A1-56C174CCB02A}"/>
              </a:ext>
            </a:extLst>
          </p:cNvPr>
          <p:cNvSpPr txBox="1"/>
          <p:nvPr/>
        </p:nvSpPr>
        <p:spPr>
          <a:xfrm>
            <a:off x="454834" y="2829115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– Association d’un code binaire à chaque caractère </a:t>
            </a:r>
            <a:endParaRPr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Parcours récursif de l’arbre binaire et modification des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92;p16">
            <a:extLst>
              <a:ext uri="{FF2B5EF4-FFF2-40B4-BE49-F238E27FC236}">
                <a16:creationId xmlns:a16="http://schemas.microsoft.com/office/drawing/2014/main" id="{D2BB32FB-B186-4A06-B380-3F4F142828D9}"/>
              </a:ext>
            </a:extLst>
          </p:cNvPr>
          <p:cNvSpPr txBox="1"/>
          <p:nvPr/>
        </p:nvSpPr>
        <p:spPr>
          <a:xfrm>
            <a:off x="454834" y="3469686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– Création d’une « chaine binaire » à partir des caractères du fichier compressé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Remplacement de chaque caractère par son « vrai » équivalent binaire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92;p16">
            <a:extLst>
              <a:ext uri="{FF2B5EF4-FFF2-40B4-BE49-F238E27FC236}">
                <a16:creationId xmlns:a16="http://schemas.microsoft.com/office/drawing/2014/main" id="{E7B61A5E-2385-4FA2-A96B-1024CFFBB7F1}"/>
              </a:ext>
            </a:extLst>
          </p:cNvPr>
          <p:cNvSpPr txBox="1"/>
          <p:nvPr/>
        </p:nvSpPr>
        <p:spPr>
          <a:xfrm>
            <a:off x="454833" y="4108458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– Décodage de la chaîne binaire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Remplacement des codes binaires par leur caractères associés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92;p16">
            <a:extLst>
              <a:ext uri="{FF2B5EF4-FFF2-40B4-BE49-F238E27FC236}">
                <a16:creationId xmlns:a16="http://schemas.microsoft.com/office/drawing/2014/main" id="{2432D9DE-5A82-49DB-81DD-6C4D79BD1005}"/>
              </a:ext>
            </a:extLst>
          </p:cNvPr>
          <p:cNvSpPr txBox="1"/>
          <p:nvPr/>
        </p:nvSpPr>
        <p:spPr>
          <a:xfrm>
            <a:off x="454832" y="4749029"/>
            <a:ext cx="8064631" cy="5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– Création du fichier décompressé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AA555C-B86F-4DC0-A53A-C3351E1B92F8}"/>
              </a:ext>
            </a:extLst>
          </p:cNvPr>
          <p:cNvSpPr txBox="1"/>
          <p:nvPr/>
        </p:nvSpPr>
        <p:spPr>
          <a:xfrm>
            <a:off x="5882646" y="2106412"/>
            <a:ext cx="876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|</a:t>
            </a:r>
            <a:endParaRPr lang="en-US" sz="8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A307A8-4D42-41A8-87DE-E3C4EDEC4769}"/>
              </a:ext>
            </a:extLst>
          </p:cNvPr>
          <p:cNvSpPr txBox="1"/>
          <p:nvPr/>
        </p:nvSpPr>
        <p:spPr>
          <a:xfrm>
            <a:off x="6283448" y="2545283"/>
            <a:ext cx="1355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voir diapositive spécifique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76AA0B-0801-474C-BBC2-C963EBDECD84}"/>
              </a:ext>
            </a:extLst>
          </p:cNvPr>
          <p:cNvSpPr txBox="1"/>
          <p:nvPr/>
        </p:nvSpPr>
        <p:spPr>
          <a:xfrm>
            <a:off x="3033511" y="1932494"/>
            <a:ext cx="2867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EVAN_DADURE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67EB366-30F7-4A1F-9DF1-45538B4F771F}"/>
              </a:ext>
            </a:extLst>
          </p:cNvPr>
          <p:cNvCxnSpPr/>
          <p:nvPr/>
        </p:nvCxnSpPr>
        <p:spPr>
          <a:xfrm flipV="1">
            <a:off x="3186259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31F6534-945A-45D2-B520-98A8A39009AB}"/>
              </a:ext>
            </a:extLst>
          </p:cNvPr>
          <p:cNvCxnSpPr/>
          <p:nvPr/>
        </p:nvCxnSpPr>
        <p:spPr>
          <a:xfrm flipV="1">
            <a:off x="3404994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9E953FE-F037-4A64-9A68-5EAC363F6A36}"/>
              </a:ext>
            </a:extLst>
          </p:cNvPr>
          <p:cNvCxnSpPr/>
          <p:nvPr/>
        </p:nvCxnSpPr>
        <p:spPr>
          <a:xfrm flipV="1">
            <a:off x="3623729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78BB83C-8A70-4656-A48E-3E6C228161E9}"/>
              </a:ext>
            </a:extLst>
          </p:cNvPr>
          <p:cNvCxnSpPr/>
          <p:nvPr/>
        </p:nvCxnSpPr>
        <p:spPr>
          <a:xfrm flipV="1">
            <a:off x="3847177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633F441-2CD7-4A95-B161-70C6CADDB0C0}"/>
              </a:ext>
            </a:extLst>
          </p:cNvPr>
          <p:cNvCxnSpPr/>
          <p:nvPr/>
        </p:nvCxnSpPr>
        <p:spPr>
          <a:xfrm flipV="1">
            <a:off x="4087557" y="2008169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913DE8-5842-4DFE-9A11-C670A451B7D0}"/>
              </a:ext>
            </a:extLst>
          </p:cNvPr>
          <p:cNvCxnSpPr/>
          <p:nvPr/>
        </p:nvCxnSpPr>
        <p:spPr>
          <a:xfrm flipV="1">
            <a:off x="4335358" y="2008168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D440757-BFE8-4877-8E95-BF96DBB25C2A}"/>
              </a:ext>
            </a:extLst>
          </p:cNvPr>
          <p:cNvCxnSpPr/>
          <p:nvPr/>
        </p:nvCxnSpPr>
        <p:spPr>
          <a:xfrm flipV="1">
            <a:off x="4610681" y="2008167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02657AC-5BBB-4E07-9C0A-07F70659CEFB}"/>
              </a:ext>
            </a:extLst>
          </p:cNvPr>
          <p:cNvCxnSpPr/>
          <p:nvPr/>
        </p:nvCxnSpPr>
        <p:spPr>
          <a:xfrm flipV="1">
            <a:off x="4835699" y="2008166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3543979-2D19-4B75-9889-ADAC2752FCA4}"/>
              </a:ext>
            </a:extLst>
          </p:cNvPr>
          <p:cNvCxnSpPr/>
          <p:nvPr/>
        </p:nvCxnSpPr>
        <p:spPr>
          <a:xfrm flipV="1">
            <a:off x="5083500" y="2008166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9822FE-A6CE-4FE0-B3C1-F66E8B61CE9F}"/>
              </a:ext>
            </a:extLst>
          </p:cNvPr>
          <p:cNvCxnSpPr/>
          <p:nvPr/>
        </p:nvCxnSpPr>
        <p:spPr>
          <a:xfrm flipV="1">
            <a:off x="5339157" y="2008165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DA3B3FF-FE99-4673-8DB1-1E0D87E68DE3}"/>
              </a:ext>
            </a:extLst>
          </p:cNvPr>
          <p:cNvCxnSpPr/>
          <p:nvPr/>
        </p:nvCxnSpPr>
        <p:spPr>
          <a:xfrm flipV="1">
            <a:off x="5586958" y="2008164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3DF0048-B119-4B8C-995E-6142D8799219}"/>
              </a:ext>
            </a:extLst>
          </p:cNvPr>
          <p:cNvGrpSpPr/>
          <p:nvPr/>
        </p:nvGrpSpPr>
        <p:grpSpPr>
          <a:xfrm>
            <a:off x="950253" y="3078356"/>
            <a:ext cx="759683" cy="462141"/>
            <a:chOff x="1828800" y="4430598"/>
            <a:chExt cx="1131216" cy="688157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722D897-B588-47CE-9CD5-DAF0C94C5C4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11F06A4-102A-47A8-A62C-917186F05E9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F223B28-1797-4154-9706-931CA7616A57}"/>
                  </a:ext>
                </a:extLst>
              </p:cNvPr>
              <p:cNvCxnSpPr>
                <a:stCxn id="15" idx="2"/>
                <a:endCxn id="1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21789BC-1148-45FA-BC7C-045AFB6EAD5D}"/>
                </a:ext>
              </a:extLst>
            </p:cNvPr>
            <p:cNvSpPr txBox="1"/>
            <p:nvPr/>
          </p:nvSpPr>
          <p:spPr>
            <a:xfrm>
              <a:off x="1860114" y="4520210"/>
              <a:ext cx="32092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6AD7E40-34BC-4DB5-9C5F-1A392CDABC60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4CA4CA7-A4C7-4C26-854C-CD5197E0995E}"/>
              </a:ext>
            </a:extLst>
          </p:cNvPr>
          <p:cNvGrpSpPr/>
          <p:nvPr/>
        </p:nvGrpSpPr>
        <p:grpSpPr>
          <a:xfrm>
            <a:off x="1853230" y="3078356"/>
            <a:ext cx="759683" cy="462141"/>
            <a:chOff x="1828800" y="4430598"/>
            <a:chExt cx="1131216" cy="688157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4158CC3-0F12-4508-88AD-4B4BB774A633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5" name="Rectangle : coins arrondis 74">
                <a:extLst>
                  <a:ext uri="{FF2B5EF4-FFF2-40B4-BE49-F238E27FC236}">
                    <a16:creationId xmlns:a16="http://schemas.microsoft.com/office/drawing/2014/main" id="{0E5A60BA-A9FD-45EC-AD54-91F41FAC73AC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4AF82145-48C8-4034-B6FE-4CF0D24A2D07}"/>
                  </a:ext>
                </a:extLst>
              </p:cNvPr>
              <p:cNvCxnSpPr>
                <a:stCxn id="75" idx="2"/>
                <a:endCxn id="7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6D14FC20-030A-427C-8C4E-52561577DC22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3AC92B95-0722-4D11-8FB0-4CF959F277D9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D205AE0-25E8-4A3A-A21C-8237D66BBCAC}"/>
              </a:ext>
            </a:extLst>
          </p:cNvPr>
          <p:cNvGrpSpPr/>
          <p:nvPr/>
        </p:nvGrpSpPr>
        <p:grpSpPr>
          <a:xfrm>
            <a:off x="2760399" y="3078356"/>
            <a:ext cx="759683" cy="462141"/>
            <a:chOff x="1828800" y="4430598"/>
            <a:chExt cx="1131216" cy="688157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DC50A02-2B65-48EB-8B31-F66BED6D9C7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81" name="Rectangle : coins arrondis 80">
                <a:extLst>
                  <a:ext uri="{FF2B5EF4-FFF2-40B4-BE49-F238E27FC236}">
                    <a16:creationId xmlns:a16="http://schemas.microsoft.com/office/drawing/2014/main" id="{ED60A7FE-C150-4A33-9C30-1030CBC81AF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0409265F-7994-42D9-B12F-3D96FB6B5103}"/>
                  </a:ext>
                </a:extLst>
              </p:cNvPr>
              <p:cNvCxnSpPr>
                <a:stCxn id="81" idx="2"/>
                <a:endCxn id="8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8E931644-E212-400D-88C6-6D666168EFE3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9C8C7856-A8E8-4BB9-AF47-E5CC005EDA9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D986555F-5379-4257-ACF9-F3FE50E355F4}"/>
              </a:ext>
            </a:extLst>
          </p:cNvPr>
          <p:cNvGrpSpPr/>
          <p:nvPr/>
        </p:nvGrpSpPr>
        <p:grpSpPr>
          <a:xfrm>
            <a:off x="3667568" y="3078356"/>
            <a:ext cx="759683" cy="462141"/>
            <a:chOff x="1828800" y="4430598"/>
            <a:chExt cx="1131216" cy="688157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1C33D5F4-2E6D-4480-BF18-B276A6E1637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A4236498-12A8-44D2-AF12-3A382E1236C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B69B498E-4EE1-4F73-9149-96BB180BA111}"/>
                  </a:ext>
                </a:extLst>
              </p:cNvPr>
              <p:cNvCxnSpPr>
                <a:stCxn id="87" idx="2"/>
                <a:endCxn id="8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B12459AF-C497-4C72-A59C-FE8F16BA97FC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  <a:endParaRPr lang="en-US" sz="1600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8AD132C4-A72D-4CB3-88B6-9A899D6B982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C330CC46-4F40-40D5-B3A7-7F5752351440}"/>
              </a:ext>
            </a:extLst>
          </p:cNvPr>
          <p:cNvGrpSpPr/>
          <p:nvPr/>
        </p:nvGrpSpPr>
        <p:grpSpPr>
          <a:xfrm>
            <a:off x="4574737" y="3076742"/>
            <a:ext cx="759683" cy="462141"/>
            <a:chOff x="1828800" y="4430598"/>
            <a:chExt cx="1131216" cy="688157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0D142C-DB58-4F35-B7DE-1E47C9FF3AF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3E795DA0-92C1-4EBA-B19B-C8FDFECC970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73ADB9A5-DBEB-49AD-B03E-08E7E1457546}"/>
                  </a:ext>
                </a:extLst>
              </p:cNvPr>
              <p:cNvCxnSpPr>
                <a:stCxn id="94" idx="2"/>
                <a:endCxn id="9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6803C736-52A4-4784-8084-9ACE23CF5A3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162EBE12-2E48-45A0-A6F5-182CDA267279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AB092C4D-D258-4AEA-B1A4-1F3BB10F717E}"/>
              </a:ext>
            </a:extLst>
          </p:cNvPr>
          <p:cNvGrpSpPr/>
          <p:nvPr/>
        </p:nvGrpSpPr>
        <p:grpSpPr>
          <a:xfrm>
            <a:off x="5477714" y="3076742"/>
            <a:ext cx="759683" cy="462141"/>
            <a:chOff x="1828800" y="4430598"/>
            <a:chExt cx="1131216" cy="688157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7A00D9C9-E754-47DF-850A-E54479335773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1" name="Rectangle : coins arrondis 100">
                <a:extLst>
                  <a:ext uri="{FF2B5EF4-FFF2-40B4-BE49-F238E27FC236}">
                    <a16:creationId xmlns:a16="http://schemas.microsoft.com/office/drawing/2014/main" id="{50DF3865-AD12-43C5-8B8F-98B92B0EADCC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C63C7393-B112-4DCB-B71A-689BC80A2229}"/>
                  </a:ext>
                </a:extLst>
              </p:cNvPr>
              <p:cNvCxnSpPr>
                <a:stCxn id="101" idx="2"/>
                <a:endCxn id="10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ABB9F73F-0728-49E4-AAFA-3C976C3AD32D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B816CC8-0388-42E0-8FC5-30108B8784A9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F07E505F-AD50-4D80-96EB-E6A4386D29D1}"/>
              </a:ext>
            </a:extLst>
          </p:cNvPr>
          <p:cNvGrpSpPr/>
          <p:nvPr/>
        </p:nvGrpSpPr>
        <p:grpSpPr>
          <a:xfrm>
            <a:off x="6389075" y="3076742"/>
            <a:ext cx="759683" cy="462141"/>
            <a:chOff x="1828800" y="4430598"/>
            <a:chExt cx="1131216" cy="688157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4C54ADFC-B93F-4E42-BD4F-EC47D012125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41AE6EE4-B724-4420-B842-17B4B24BC4C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3B7C299A-4E77-41EB-86AE-5CF535DE374C}"/>
                  </a:ext>
                </a:extLst>
              </p:cNvPr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E5E26320-3B0F-4A9C-8CB1-D4508DF70852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CDDB8998-0F3E-434E-9AA0-92CECD18F4E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E35C0E8A-E6E4-4207-B431-8304AB556AC1}"/>
              </a:ext>
            </a:extLst>
          </p:cNvPr>
          <p:cNvGrpSpPr/>
          <p:nvPr/>
        </p:nvGrpSpPr>
        <p:grpSpPr>
          <a:xfrm>
            <a:off x="7300436" y="3076742"/>
            <a:ext cx="759683" cy="462141"/>
            <a:chOff x="1828800" y="4430598"/>
            <a:chExt cx="1131216" cy="688157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D194BE0E-F4DE-4888-B287-C4220C16C54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3" name="Rectangle : coins arrondis 112">
                <a:extLst>
                  <a:ext uri="{FF2B5EF4-FFF2-40B4-BE49-F238E27FC236}">
                    <a16:creationId xmlns:a16="http://schemas.microsoft.com/office/drawing/2014/main" id="{0F066021-E25C-409C-91A4-E7546B66D5E9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AD880FC5-5CDA-40A2-AD1C-5B2830086D9A}"/>
                  </a:ext>
                </a:extLst>
              </p:cNvPr>
              <p:cNvCxnSpPr>
                <a:stCxn id="113" idx="2"/>
                <a:endCxn id="11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3CC3A577-0A0C-4F72-ADFA-12A18CF8056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628233C-648B-4935-9343-8F15CA197959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05C079FC-4464-4DCC-8B1F-14CDC626128B}"/>
              </a:ext>
            </a:extLst>
          </p:cNvPr>
          <p:cNvSpPr txBox="1"/>
          <p:nvPr/>
        </p:nvSpPr>
        <p:spPr>
          <a:xfrm>
            <a:off x="2490943" y="3934587"/>
            <a:ext cx="368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Ordre par fréquence puis par code ASCII :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950253" y="46857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853230" y="46857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760399" y="46857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667568" y="46857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574737" y="46841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477714" y="46841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389075" y="46841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300436" y="46841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8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1072173" y="55620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975150" y="55620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882319" y="55620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789488" y="55620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17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1072173" y="55620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975150" y="55620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882319" y="55620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789488" y="55620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1452015" y="493776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1996179" y="493776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1534176" y="4475619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2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1072173" y="55620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975150" y="55620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882319" y="55620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789488" y="55620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1452015" y="493776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1996179" y="493776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1534176" y="4475619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3241132" y="4947704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3785296" y="4947704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3323293" y="4485563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17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D161CA-87F6-4EA1-8D5D-D177315FD8F7}"/>
              </a:ext>
            </a:extLst>
          </p:cNvPr>
          <p:cNvGrpSpPr/>
          <p:nvPr/>
        </p:nvGrpSpPr>
        <p:grpSpPr>
          <a:xfrm>
            <a:off x="1072173" y="4475619"/>
            <a:ext cx="1662660" cy="1548619"/>
            <a:chOff x="1072173" y="4475619"/>
            <a:chExt cx="1662660" cy="1548619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1072173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1975150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1452015" y="4937760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1996179" y="4937760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1534176" y="4475619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C31C3EB-572D-491B-8FAC-5D524B0F7B4C}"/>
              </a:ext>
            </a:extLst>
          </p:cNvPr>
          <p:cNvGrpSpPr/>
          <p:nvPr/>
        </p:nvGrpSpPr>
        <p:grpSpPr>
          <a:xfrm>
            <a:off x="2882319" y="4485563"/>
            <a:ext cx="1666852" cy="1538675"/>
            <a:chOff x="2882319" y="4485563"/>
            <a:chExt cx="1666852" cy="153867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2882319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3789488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132" y="4947704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3785296" y="4947704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3323293" y="4485563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94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D161CA-87F6-4EA1-8D5D-D177315FD8F7}"/>
              </a:ext>
            </a:extLst>
          </p:cNvPr>
          <p:cNvGrpSpPr/>
          <p:nvPr/>
        </p:nvGrpSpPr>
        <p:grpSpPr>
          <a:xfrm>
            <a:off x="2885378" y="4480722"/>
            <a:ext cx="1662660" cy="1548619"/>
            <a:chOff x="1072173" y="4475619"/>
            <a:chExt cx="1662660" cy="1548619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1072173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1975150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1452015" y="4937760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1996179" y="4937760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1534176" y="4475619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C31C3EB-572D-491B-8FAC-5D524B0F7B4C}"/>
              </a:ext>
            </a:extLst>
          </p:cNvPr>
          <p:cNvGrpSpPr/>
          <p:nvPr/>
        </p:nvGrpSpPr>
        <p:grpSpPr>
          <a:xfrm>
            <a:off x="1065332" y="4492617"/>
            <a:ext cx="1666852" cy="1538675"/>
            <a:chOff x="2882319" y="4485563"/>
            <a:chExt cx="1666852" cy="153867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2882319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3789488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132" y="4947704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3785296" y="4947704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3323293" y="4485563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355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927</Words>
  <Application>Microsoft Office PowerPoint</Application>
  <PresentationFormat>Affichage à l'écran (4:3)</PresentationFormat>
  <Paragraphs>636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Source Sans Pro</vt:lpstr>
      <vt:lpstr>Benedick template</vt:lpstr>
      <vt:lpstr>Compression de données par codage de Huffman</vt:lpstr>
      <vt:lpstr>Compression d’un fichier texte</vt:lpstr>
      <vt:lpstr>Décompression d’un fichier compressé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de données par codage de Huffman</dc:title>
  <cp:lastModifiedBy>Evan Dadure</cp:lastModifiedBy>
  <cp:revision>24</cp:revision>
  <dcterms:modified xsi:type="dcterms:W3CDTF">2019-04-29T06:25:57Z</dcterms:modified>
</cp:coreProperties>
</file>