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6" r:id="rId9"/>
    <p:sldId id="265" r:id="rId10"/>
    <p:sldId id="262" r:id="rId11"/>
    <p:sldId id="264" r:id="rId12"/>
    <p:sldId id="269" r:id="rId13"/>
    <p:sldId id="268" r:id="rId14"/>
    <p:sldId id="267" r:id="rId15"/>
    <p:sldId id="270" r:id="rId16"/>
    <p:sldId id="271" r:id="rId17"/>
    <p:sldId id="275" r:id="rId18"/>
    <p:sldId id="276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3926-D432-0548-9EA5-0393B74509A8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1989-5612-B748-A7B7-18A29F8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5E1A-52CF-1A36-AD09-64466CE0B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3700" dirty="0"/>
              <a:t>PREDICTION OF STRUCTURAL ERROR FOR PROTEIN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35BA-14C6-033C-EE88-17E5A024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pPr marL="0" marR="114300">
              <a:spcBef>
                <a:spcPts val="0"/>
              </a:spcBef>
              <a:spcAft>
                <a:spcPts val="600"/>
              </a:spcAft>
            </a:pPr>
            <a:endParaRPr lang="en-US" sz="2000" cap="small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114300">
              <a:spcBef>
                <a:spcPts val="0"/>
              </a:spcBef>
              <a:spcAft>
                <a:spcPts val="600"/>
              </a:spcAft>
            </a:pPr>
            <a:r>
              <a:rPr lang="en-US" sz="2000" cap="small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Comparison of Random Forest, Carryforward, and GHDM Deep Neural Network Methods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39" y="46917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CALCULATION OF RMSD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/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𝑅𝑀𝑆𝐷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B4EB7AE-1C42-8BC0-0F22-E498ED149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0551"/>
              </p:ext>
            </p:extLst>
          </p:nvPr>
        </p:nvGraphicFramePr>
        <p:xfrm>
          <a:off x="1494193" y="593513"/>
          <a:ext cx="8381644" cy="576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3600" imgH="4089400" progId="Word.Document.12">
                  <p:embed/>
                </p:oleObj>
              </mc:Choice>
              <mc:Fallback>
                <p:oleObj name="Document" r:id="rId3" imgW="5943600" imgH="408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4193" y="593513"/>
                        <a:ext cx="8381644" cy="5766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1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42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4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7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CASP-5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45730 scored residue predictions from the 2002 CASP-5 competition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Root mean squared deviation in atomic position (RMSD) label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9 physiochemical features</a:t>
            </a:r>
          </a:p>
          <a:p>
            <a:endParaRPr lang="en-US" sz="1600" dirty="0">
              <a:solidFill>
                <a:srgbClr val="FFFFFE"/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ccessible surface area - Wikipedia">
            <a:extLst>
              <a:ext uri="{FF2B5EF4-FFF2-40B4-BE49-F238E27FC236}">
                <a16:creationId xmlns:a16="http://schemas.microsoft.com/office/drawing/2014/main" id="{245C8485-EE6B-602B-76AB-0E968AA4C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6652" y="989362"/>
            <a:ext cx="3990545" cy="4888418"/>
          </a:xfrm>
          <a:prstGeom prst="rect">
            <a:avLst/>
          </a:prstGeom>
          <a:noFill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C1AF26B-D996-BE72-F776-533B95D15E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89152" y="3208337"/>
            <a:ext cx="153960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surface area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081E29-7DAD-C760-5DB7-73C6DBD5E1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97557" y="208357"/>
            <a:ext cx="4177768" cy="5022456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D79DE9E8-791F-7CAB-8334-83C78F352749}"/>
              </a:ext>
            </a:extLst>
          </p:cNvPr>
          <p:cNvSpPr txBox="1">
            <a:spLocks/>
          </p:cNvSpPr>
          <p:nvPr/>
        </p:nvSpPr>
        <p:spPr>
          <a:xfrm>
            <a:off x="873540" y="2922678"/>
            <a:ext cx="5768442" cy="2262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E"/>
                </a:solidFill>
              </a:rPr>
              <a:t>Most of the data has no clear relationship with the label  or any structure</a:t>
            </a:r>
          </a:p>
          <a:p>
            <a:r>
              <a:rPr lang="en-US" sz="1600" dirty="0">
                <a:solidFill>
                  <a:srgbClr val="FFFFFE"/>
                </a:solidFill>
              </a:rPr>
              <a:t>Features pertaining to weight and distance are highly colinear</a:t>
            </a:r>
          </a:p>
          <a:p>
            <a:endParaRPr lang="en-US" sz="1600" dirty="0">
              <a:solidFill>
                <a:srgbClr val="FFFFFE"/>
              </a:solidFill>
            </a:endParaRPr>
          </a:p>
          <a:p>
            <a:r>
              <a:rPr lang="en-US" sz="1600" dirty="0">
                <a:solidFill>
                  <a:srgbClr val="FFFFF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61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100" name="Content Placeholder 9">
            <a:extLst>
              <a:ext uri="{FF2B5EF4-FFF2-40B4-BE49-F238E27FC236}">
                <a16:creationId xmlns:a16="http://schemas.microsoft.com/office/drawing/2014/main" id="{AEA40257-A75C-C6C0-F7D1-FDCD67CE6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840" y="2830657"/>
            <a:ext cx="5768442" cy="2262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Features related to non-polar areas and hydrogen bonding are most predictive of error</a:t>
            </a:r>
          </a:p>
          <a:p>
            <a:r>
              <a:rPr lang="en-US" sz="1600" dirty="0">
                <a:solidFill>
                  <a:srgbClr val="FFFFFE"/>
                </a:solidFill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F6C0EA0-8285-92CA-5A39-5B87E22C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179" y="1086314"/>
            <a:ext cx="3997781" cy="4689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Fractional area of exposed non-polar part of residue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RANDOM FOREST REGRESSION TREE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245" y="1891601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All features</a:t>
            </a:r>
          </a:p>
          <a:p>
            <a:r>
              <a:rPr lang="en-US" sz="1600" dirty="0" err="1"/>
              <a:t>nrounds</a:t>
            </a:r>
            <a:r>
              <a:rPr lang="en-US" sz="1600" dirty="0"/>
              <a:t> = 500</a:t>
            </a:r>
          </a:p>
          <a:p>
            <a:r>
              <a:rPr lang="en-US" sz="1600" dirty="0"/>
              <a:t>Over predicts lower RMSD</a:t>
            </a:r>
          </a:p>
          <a:p>
            <a:r>
              <a:rPr lang="en-US" sz="1600" dirty="0"/>
              <a:t>Underpredicts higher RMSD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564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CARRY FORWARD NEURAL NETWORKS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245" y="1891601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All features</a:t>
            </a:r>
          </a:p>
          <a:p>
            <a:r>
              <a:rPr lang="en-US" sz="1600" dirty="0" err="1"/>
              <a:t>nrounds</a:t>
            </a:r>
            <a:r>
              <a:rPr lang="en-US" sz="1600" dirty="0"/>
              <a:t> = 500</a:t>
            </a:r>
          </a:p>
          <a:p>
            <a:r>
              <a:rPr lang="en-US" sz="1600" dirty="0"/>
              <a:t>Over predicts lower RMSD</a:t>
            </a:r>
          </a:p>
          <a:p>
            <a:r>
              <a:rPr lang="en-US" sz="1600" dirty="0"/>
              <a:t>Underpredicts higher RMSD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843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695" y="552451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RANDOM FOREST REGRESSION MODEL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B466E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BE175-97AB-925A-EAF7-B91F1893B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2" b="1003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B466E9"/>
              </a:buClr>
            </a:pPr>
            <a:r>
              <a:rPr lang="en-US"/>
              <a:t>All features</a:t>
            </a:r>
          </a:p>
          <a:p>
            <a:pPr>
              <a:buClr>
                <a:srgbClr val="B466E9"/>
              </a:buClr>
            </a:pPr>
            <a:r>
              <a:rPr lang="en-US" err="1"/>
              <a:t>nrounds</a:t>
            </a:r>
            <a:r>
              <a:rPr lang="en-US"/>
              <a:t> = 500</a:t>
            </a:r>
          </a:p>
          <a:p>
            <a:pPr>
              <a:buClr>
                <a:srgbClr val="B466E9"/>
              </a:buClr>
            </a:pPr>
            <a:r>
              <a:rPr lang="en-US"/>
              <a:t>Over predicts lower RMSD</a:t>
            </a:r>
          </a:p>
          <a:p>
            <a:pPr>
              <a:buClr>
                <a:srgbClr val="B466E9"/>
              </a:buClr>
            </a:pPr>
            <a:r>
              <a:rPr lang="en-US"/>
              <a:t>Underpredicts higher RMSD</a:t>
            </a:r>
          </a:p>
        </p:txBody>
      </p:sp>
    </p:spTree>
    <p:extLst>
      <p:ext uri="{BB962C8B-B14F-4D97-AF65-F5344CB8AC3E}">
        <p14:creationId xmlns:p14="http://schemas.microsoft.com/office/powerpoint/2010/main" val="208362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72">
            <a:extLst>
              <a:ext uri="{FF2B5EF4-FFF2-40B4-BE49-F238E27FC236}">
                <a16:creationId xmlns:a16="http://schemas.microsoft.com/office/drawing/2014/main" id="{A2027178-7D50-45EC-B6F1-B308D927D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74">
            <a:extLst>
              <a:ext uri="{FF2B5EF4-FFF2-40B4-BE49-F238E27FC236}">
                <a16:creationId xmlns:a16="http://schemas.microsoft.com/office/drawing/2014/main" id="{FBFB0784-3787-467E-A6EE-25169A9E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6EFDEEA2-9104-45E6-AF84-02D4F2AF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6F06355B-DEC0-45C2-89B2-1A247E3B8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569C34B8-F819-4420-B1A9-64D1B5B4B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A5F616BE-1406-4447-A183-8EE3C7BD2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2A37FA47-1FC3-4334-AC18-5B6ED741A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7B04A83D-947D-46A6-8469-7BE0DF3D9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906C381D-DFD2-47A1-AA8D-815909213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A1433A25-4155-4825-B971-1D074BD07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E01A32C9-289C-421C-B41D-016905655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53463A9E-88CC-4811-BB2D-5778FA9C0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7F4D8BF6-631F-4175-9011-8D40AC236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EAE207AB-C806-428E-93DC-6B56AFA94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32DD6688-FAE4-4C88-A2D2-06E78EEC7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38F11FA6-F020-4212-9F82-3FD3620F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40C14816-DF20-412B-950D-FE7633961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0AC1E853-8099-443B-A67A-1E376A20B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028938CB-121E-4406-B8F9-BC7FF1B43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5ED914C0-4CD8-4F58-87E0-5D5F15CC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6D40C2DC-80E0-4AD7-87E2-18591B0AE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C037FE17-4C37-4F17-9CB2-07E73D211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89DA310C-435C-4F9B-B5A8-AD646724A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97">
            <a:extLst>
              <a:ext uri="{FF2B5EF4-FFF2-40B4-BE49-F238E27FC236}">
                <a16:creationId xmlns:a16="http://schemas.microsoft.com/office/drawing/2014/main" id="{EB198604-08D7-456B-AE20-46A30AD51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F1BE5B2-B6C9-4994-8846-E4B4DA3E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22">
              <a:extLst>
                <a:ext uri="{FF2B5EF4-FFF2-40B4-BE49-F238E27FC236}">
                  <a16:creationId xmlns:a16="http://schemas.microsoft.com/office/drawing/2014/main" id="{5157B8F2-712A-40CD-937A-F89CFA9F6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7B0AD3-0B85-4F09-91AF-61749A015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 fontScale="90000"/>
          </a:bodyPr>
          <a:lstStyle/>
          <a:p>
            <a:r>
              <a:rPr lang="en-US" dirty="0"/>
              <a:t>CARRYFORWARD</a:t>
            </a:r>
            <a:br>
              <a:rPr lang="en-US" dirty="0"/>
            </a:br>
            <a:r>
              <a:rPr lang="en-US" dirty="0"/>
              <a:t>NEURAL NETWORK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E0D1AF6-E0F4-E7BB-E59E-7CA690CCF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1" r="-5" b="-5"/>
          <a:stretch/>
        </p:blipFill>
        <p:spPr>
          <a:xfrm>
            <a:off x="5112331" y="807763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16D4C18-A369-8E1B-199E-732593FA8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1" r="-5" b="-5"/>
          <a:stretch/>
        </p:blipFill>
        <p:spPr>
          <a:xfrm>
            <a:off x="8330883" y="804036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891042"/>
            <a:ext cx="6281873" cy="21607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Multilayered Iterative (MIA) Group Method of Data Handling (GMDH) Neural Network 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The GMDH algorithm involves iteratively generating candidate models and selecting the best one based on some criterion to create a model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The MIA-GMDH algorithm is used, which generates candidate models and selects the best model based on the predicted residual error of sum squares (PRESS).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Nodes are pruned from each layer and the top k models are selected.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The output of one layer is used as input to the subsequent layer, resulting in a hierarchical stack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PRESS is used as the stopping criterion in the training process and can be thought about as ridge regression in that it adds a penalty for additional complexity to the model.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The algorithm continuously adds hidden layers until this stopping criterion is met.</a:t>
            </a:r>
          </a:p>
        </p:txBody>
      </p:sp>
    </p:spTree>
    <p:extLst>
      <p:ext uri="{BB962C8B-B14F-4D97-AF65-F5344CB8AC3E}">
        <p14:creationId xmlns:p14="http://schemas.microsoft.com/office/powerpoint/2010/main" val="246819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487" y="152400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GMDH NEURAL NETWORKS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A356D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75B0A8E-098A-C32B-7244-8378F7332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0" b="20265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339" y="2011364"/>
            <a:ext cx="4099607" cy="367823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Multilayered Iterative (MIA) Group Method of Data Handling (GMDH) Neural Network 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GMDH algorithm involves iteratively generating candidate models and selecting the best one based on some criterion to create a model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MIA-GMDH algorithm is used, which generates candidate models and selects the best model based on the predicted residual error of sum squares (PRESS).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Nodes are pruned from each layer and the top k models are selected.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output of one layer is used as input to the subsequent layer, resulting in a hierarchical stack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PRESS is used as the stopping criterion in the training process and can be thought about as ridge regression in that it adds a penalty for additional complexity to the model.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algorithm continuously adds hidden layers until this stopping criterion is met.</a:t>
            </a:r>
          </a:p>
        </p:txBody>
      </p:sp>
    </p:spTree>
    <p:extLst>
      <p:ext uri="{BB962C8B-B14F-4D97-AF65-F5344CB8AC3E}">
        <p14:creationId xmlns:p14="http://schemas.microsoft.com/office/powerpoint/2010/main" val="269936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GRADIENT BOOSTED TREE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F9BE-9C62-599F-DED7-121C629F1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0911" y="1715388"/>
                <a:ext cx="6123783" cy="380276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600" dirty="0"/>
                  <a:t>The model is built using successive decision trees, where each tree predicts the residuals from the previous tree.</a:t>
                </a:r>
              </a:p>
              <a:p>
                <a:r>
                  <a:rPr lang="en-US" sz="1600" dirty="0"/>
                  <a:t>This iterative process is repeated for n-rounds, and the final model is the ensemble of all trees.</a:t>
                </a:r>
              </a:p>
              <a:p>
                <a:r>
                  <a:rPr lang="en-US" sz="1600" dirty="0"/>
                  <a:t>The outputted prediction is the sum of the prediction from all n-trees in the model.</a:t>
                </a:r>
              </a:p>
              <a:p>
                <a:r>
                  <a:rPr lang="en-US" sz="1600" dirty="0"/>
                  <a:t>The mean absolute error is used as the objective function to minimize via gradient descent.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F9BE-9C62-599F-DED7-121C629F1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0911" y="1715388"/>
                <a:ext cx="6123783" cy="3802762"/>
              </a:xfrm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98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INTRODUCTION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791730"/>
            <a:ext cx="6811201" cy="4260078"/>
          </a:xfrm>
        </p:spPr>
        <p:txBody>
          <a:bodyPr anchor="t">
            <a:normAutofit fontScale="92500"/>
          </a:bodyPr>
          <a:lstStyle/>
          <a:p>
            <a:r>
              <a:rPr lang="en-US" sz="1600" dirty="0"/>
              <a:t>Proteins are crucial for human cell functions and perform various tasks</a:t>
            </a:r>
          </a:p>
          <a:p>
            <a:r>
              <a:rPr lang="en-US" sz="1600" dirty="0"/>
              <a:t>Typical human cells contain tens of thousands of unique proteins</a:t>
            </a:r>
          </a:p>
          <a:p>
            <a:r>
              <a:rPr lang="en-US" sz="1600" dirty="0"/>
              <a:t>Protein folding into functional shapes is critical for diverse roles</a:t>
            </a:r>
          </a:p>
          <a:p>
            <a:r>
              <a:rPr lang="en-US" sz="1600" dirty="0"/>
              <a:t>Predicting protein structure from amino acid sequences is challenging</a:t>
            </a:r>
          </a:p>
          <a:p>
            <a:r>
              <a:rPr lang="en-US" sz="1600" dirty="0"/>
              <a:t>Machine learning algorithms are successful in protein folding predictions</a:t>
            </a:r>
          </a:p>
          <a:p>
            <a:r>
              <a:rPr lang="en-US" sz="1600" dirty="0"/>
              <a:t>Incorrect models can lead to erroneous conclusions about protein function and drug function</a:t>
            </a:r>
          </a:p>
          <a:p>
            <a:r>
              <a:rPr lang="en-US" sz="1600" dirty="0"/>
              <a:t>Our aim is to construct a model to predict structural errors in protein folding models</a:t>
            </a:r>
          </a:p>
          <a:p>
            <a:r>
              <a:rPr lang="en-US" sz="1600" dirty="0"/>
              <a:t>Our focus is on the 2002 CASP-5 competition</a:t>
            </a:r>
          </a:p>
        </p:txBody>
      </p:sp>
    </p:spTree>
    <p:extLst>
      <p:ext uri="{BB962C8B-B14F-4D97-AF65-F5344CB8AC3E}">
        <p14:creationId xmlns:p14="http://schemas.microsoft.com/office/powerpoint/2010/main" val="29394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BEST MODEL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911" y="1715388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model is built using successive decision trees, where each tree predicts the residuals from the previous tree.</a:t>
            </a:r>
          </a:p>
          <a:p>
            <a:r>
              <a:rPr lang="en-US" sz="1600" dirty="0"/>
              <a:t>This iterative process is repeated for n-rounds, and the final model is the ensemble of all trees.</a:t>
            </a:r>
          </a:p>
          <a:p>
            <a:r>
              <a:rPr lang="en-US" sz="1600" dirty="0"/>
              <a:t>The outputted prediction is the sum of the prediction from all n-trees in the model.</a:t>
            </a:r>
          </a:p>
          <a:p>
            <a:r>
              <a:rPr lang="en-US" sz="1600" dirty="0"/>
              <a:t>The mean absolute error is used as the objective function to minimize via gradient descent.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235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DEPENDENCE PROBLEM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911" y="1715388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dataset does not contain information about the order of the prediction</a:t>
            </a:r>
          </a:p>
          <a:p>
            <a:r>
              <a:rPr lang="en-US" sz="1600" dirty="0"/>
              <a:t>The RMSD of one residue is dependent on the RMSD of preceding residues in the structure</a:t>
            </a:r>
          </a:p>
          <a:p>
            <a:r>
              <a:rPr lang="en-US" sz="1600" dirty="0"/>
              <a:t>Evidenced by exponential increase of RMSD in the dataset when sorted</a:t>
            </a:r>
          </a:p>
          <a:p>
            <a:r>
              <a:rPr lang="en-US" sz="1600" dirty="0"/>
              <a:t>GMDH NN would likely be best model with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318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AMINO ACIDS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78DBBC4-AB21-EACF-7C7E-FB1A3F9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9302" y="1234844"/>
            <a:ext cx="5710622" cy="40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8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AE261AD-26F4-55C7-72D1-5EB0D03A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" y="717427"/>
            <a:ext cx="11552981" cy="2686066"/>
          </a:xfrm>
          <a:prstGeom prst="rect">
            <a:avLst/>
          </a:prstGeom>
          <a:ln w="12700">
            <a:noFill/>
          </a:ln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51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PRIMARY STRUCTURE</a:t>
            </a:r>
          </a:p>
        </p:txBody>
      </p:sp>
    </p:spTree>
    <p:extLst>
      <p:ext uri="{BB962C8B-B14F-4D97-AF65-F5344CB8AC3E}">
        <p14:creationId xmlns:p14="http://schemas.microsoft.com/office/powerpoint/2010/main" val="38634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SECONDARY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Physical interactions of R-group and hydrogen bonds between amino acids influence bond angles</a:t>
            </a:r>
          </a:p>
          <a:p>
            <a:r>
              <a:rPr lang="en-US" sz="1600" dirty="0"/>
              <a:t>Primary structure contorts into helical or pleated sheet structure</a:t>
            </a:r>
          </a:p>
          <a:p>
            <a:r>
              <a:rPr lang="en-US" sz="1600" dirty="0"/>
              <a:t>Helical structure is called alpha helix</a:t>
            </a:r>
          </a:p>
          <a:p>
            <a:r>
              <a:rPr lang="en-US" sz="1600" dirty="0"/>
              <a:t>Pleated sheet structure is called beta sheet</a:t>
            </a:r>
          </a:p>
          <a:p>
            <a:r>
              <a:rPr lang="en-US" sz="1600" dirty="0"/>
              <a:t>Contorting of primary structure is referred to as secondary structure</a:t>
            </a:r>
          </a:p>
        </p:txBody>
      </p:sp>
    </p:spTree>
    <p:extLst>
      <p:ext uri="{BB962C8B-B14F-4D97-AF65-F5344CB8AC3E}">
        <p14:creationId xmlns:p14="http://schemas.microsoft.com/office/powerpoint/2010/main" val="6525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TERTIARY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Tertiary structure is determined by R-group interactions within polypeptide chain</a:t>
            </a:r>
          </a:p>
          <a:p>
            <a:r>
              <a:rPr lang="en-US" sz="1600" dirty="0"/>
              <a:t>Interactions include hydrogen bonding, ionic bonding, and hydrophobic interactions</a:t>
            </a:r>
          </a:p>
          <a:p>
            <a:r>
              <a:rPr lang="en-US" sz="1600" dirty="0"/>
              <a:t>Hydrophilic (polar) R-groups tend to be on protein surface, while hydrophobic (non-polar) R-groups are buried in interior</a:t>
            </a:r>
          </a:p>
          <a:p>
            <a:r>
              <a:rPr lang="en-US" sz="1600" dirty="0"/>
              <a:t>Physical interactions between R-groups determine protein's final three-dimensional shape</a:t>
            </a:r>
          </a:p>
          <a:p>
            <a:r>
              <a:rPr lang="en-US" sz="1600" dirty="0"/>
              <a:t>Tertiary structure is responsible for determining protein function</a:t>
            </a:r>
          </a:p>
        </p:txBody>
      </p:sp>
    </p:spTree>
    <p:extLst>
      <p:ext uri="{BB962C8B-B14F-4D97-AF65-F5344CB8AC3E}">
        <p14:creationId xmlns:p14="http://schemas.microsoft.com/office/powerpoint/2010/main" val="39844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FOLDED PROTEIN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98052B-6669-7E4A-69A4-FA1ED18AF5FF}"/>
              </a:ext>
            </a:extLst>
          </p:cNvPr>
          <p:cNvSpPr txBox="1"/>
          <p:nvPr/>
        </p:nvSpPr>
        <p:spPr>
          <a:xfrm>
            <a:off x="2308826" y="1163805"/>
            <a:ext cx="910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MWDLNDSPDQRWDDESEGCSSPVDGEDDKGKRVGSVSNSSSAVVIEDGYSDEEVGELRGGSRKRGTSTSRIFGFAVSAHNDDNCSSDQPPVTRQFFPVDESDMGVTSSGCCNEGASSGSGVPDLPRAPWVGVKFCQSEPLGGVLGKSTEVSQPLKKSRRGPRSRSQYRGVTFYRRTGRWESHIWDCGKQVYLGKWVLPKYCCFAQLLLLLPA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 descr="A picture containing map&#10;&#10;Description automatically generated">
            <a:extLst>
              <a:ext uri="{FF2B5EF4-FFF2-40B4-BE49-F238E27FC236}">
                <a16:creationId xmlns:a16="http://schemas.microsoft.com/office/drawing/2014/main" id="{E60A6F80-FDC9-7994-90E0-00BEEFC2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1104" y="2685790"/>
            <a:ext cx="5008156" cy="3718842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BE4CC753-D279-7947-6683-042A3D377A4D}"/>
              </a:ext>
            </a:extLst>
          </p:cNvPr>
          <p:cNvSpPr/>
          <p:nvPr/>
        </p:nvSpPr>
        <p:spPr>
          <a:xfrm>
            <a:off x="6336431" y="2196586"/>
            <a:ext cx="48463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85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AE23DF-543E-0010-06B3-49E80AF5B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3302" y="945687"/>
          <a:ext cx="9396955" cy="53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03600" progId="Word.Document.12">
                  <p:embed/>
                </p:oleObj>
              </mc:Choice>
              <mc:Fallback>
                <p:oleObj name="Document" r:id="rId2" imgW="5943600" imgH="3403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5AE23DF-543E-0010-06B3-49E80AF5B5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3302" y="945687"/>
                        <a:ext cx="9396955" cy="53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3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3CBA4E15-D9C9-B124-6F01-ED5EA79F4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34210"/>
              </p:ext>
            </p:extLst>
          </p:nvPr>
        </p:nvGraphicFramePr>
        <p:xfrm>
          <a:off x="1734344" y="1418981"/>
          <a:ext cx="8799473" cy="517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92500" progId="Word.Document.12">
                  <p:embed/>
                </p:oleObj>
              </mc:Choice>
              <mc:Fallback>
                <p:oleObj name="Document" r:id="rId2" imgW="5943600" imgH="3492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4344" y="1418981"/>
                        <a:ext cx="8799473" cy="517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832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3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C9CD5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{6DD0F1FF-5D70-D347-AB9B-122F5849DE59}tf16401369</Template>
  <TotalTime>221</TotalTime>
  <Words>871</Words>
  <Application>Microsoft Macintosh PowerPoint</Application>
  <PresentationFormat>Widescreen</PresentationFormat>
  <Paragraphs>94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Söhne</vt:lpstr>
      <vt:lpstr>Calibri</vt:lpstr>
      <vt:lpstr>Calibri Light</vt:lpstr>
      <vt:lpstr>Cambria Math</vt:lpstr>
      <vt:lpstr>Rockwell</vt:lpstr>
      <vt:lpstr>Wingdings</vt:lpstr>
      <vt:lpstr>Atlas</vt:lpstr>
      <vt:lpstr>Document</vt:lpstr>
      <vt:lpstr>PREDICTION OF STRUCTURAL ERROR FOR PROTEIN MODELS</vt:lpstr>
      <vt:lpstr>INTRODUCTION</vt:lpstr>
      <vt:lpstr>AMINO ACIDS</vt:lpstr>
      <vt:lpstr>PRIMARY STRUCTURE</vt:lpstr>
      <vt:lpstr>SECONDARY STRUCTURE</vt:lpstr>
      <vt:lpstr>TERTIARY STRUCTURE</vt:lpstr>
      <vt:lpstr>FOLDED PROTEIN</vt:lpstr>
      <vt:lpstr>STRUCTURAL ALIGNMENT &amp; VALIDATION</vt:lpstr>
      <vt:lpstr>STRUCTURAL ALIGNMENT &amp; VALIDATION</vt:lpstr>
      <vt:lpstr>CALCULATION OF RMSD</vt:lpstr>
      <vt:lpstr>CASP-5 DATASET</vt:lpstr>
      <vt:lpstr>SUMMARY OF DATA</vt:lpstr>
      <vt:lpstr>SUMMARY OF DATA</vt:lpstr>
      <vt:lpstr>RANDOM FOREST REGRESSION TREE</vt:lpstr>
      <vt:lpstr>CARRY FORWARD NEURAL NETWORKS</vt:lpstr>
      <vt:lpstr>RANDOM FOREST REGRESSION MODEL</vt:lpstr>
      <vt:lpstr>CARRYFORWARD NEURAL NETWORK</vt:lpstr>
      <vt:lpstr>GMDH NEURAL NETWORKS</vt:lpstr>
      <vt:lpstr>GRADIENT BOOSTED TREE</vt:lpstr>
      <vt:lpstr>BEST MODEL</vt:lpstr>
      <vt:lpstr>DEPENDENCE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domingos - 2023</dc:creator>
  <cp:lastModifiedBy>evan domingos - 2023</cp:lastModifiedBy>
  <cp:revision>5</cp:revision>
  <dcterms:created xsi:type="dcterms:W3CDTF">2023-05-05T13:07:53Z</dcterms:created>
  <dcterms:modified xsi:type="dcterms:W3CDTF">2023-05-08T13:01:28Z</dcterms:modified>
</cp:coreProperties>
</file>