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6" r:id="rId9"/>
    <p:sldId id="265" r:id="rId10"/>
    <p:sldId id="262" r:id="rId11"/>
    <p:sldId id="264" r:id="rId12"/>
    <p:sldId id="278" r:id="rId13"/>
    <p:sldId id="269" r:id="rId14"/>
    <p:sldId id="268" r:id="rId15"/>
    <p:sldId id="271" r:id="rId16"/>
    <p:sldId id="275" r:id="rId17"/>
    <p:sldId id="276" r:id="rId18"/>
    <p:sldId id="272" r:id="rId19"/>
    <p:sldId id="273" r:id="rId20"/>
    <p:sldId id="277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>
      <p:cViewPr>
        <p:scale>
          <a:sx n="108" d="100"/>
          <a:sy n="108" d="100"/>
        </p:scale>
        <p:origin x="-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r>
              <a:rPr lang="en-US"/>
              <a:t>Validation MAE by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MAE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Sheet1!$B$5:$F$5</c:f>
              <c:strCache>
                <c:ptCount val="5"/>
                <c:pt idx="0">
                  <c:v>RELU NN</c:v>
                </c:pt>
                <c:pt idx="1">
                  <c:v>GMDH NN</c:v>
                </c:pt>
                <c:pt idx="2">
                  <c:v>12 Layer RELU/ELU NN</c:v>
                </c:pt>
                <c:pt idx="3">
                  <c:v>Gradient Boosted Tree</c:v>
                </c:pt>
                <c:pt idx="4">
                  <c:v>Random Forest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4.5599999999999996</c:v>
                </c:pt>
                <c:pt idx="1">
                  <c:v>4.3598650000000001</c:v>
                </c:pt>
                <c:pt idx="2">
                  <c:v>2.98</c:v>
                </c:pt>
                <c:pt idx="3">
                  <c:v>2.9790000000000001</c:v>
                </c:pt>
                <c:pt idx="4">
                  <c:v>2.54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13-E046-AEE3-303128974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22419759"/>
        <c:axId val="722221103"/>
      </c:lineChart>
      <c:catAx>
        <c:axId val="72241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722221103"/>
        <c:crosses val="autoZero"/>
        <c:auto val="1"/>
        <c:lblAlgn val="ctr"/>
        <c:lblOffset val="100"/>
        <c:noMultiLvlLbl val="0"/>
      </c:catAx>
      <c:valAx>
        <c:axId val="722221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72241975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7C9CD5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Avenir Book" panose="02000503020000020003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BFC81-747D-41F1-BEF5-33F8F067319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C1542A-9CF9-4057-82B0-689FBDC236EE}">
      <dgm:prSet/>
      <dgm:spPr/>
      <dgm:t>
        <a:bodyPr/>
        <a:lstStyle/>
        <a:p>
          <a:r>
            <a:rPr lang="en-US"/>
            <a:t>F1 - Total surface area (Angstroms</a:t>
          </a:r>
        </a:p>
      </dgm:t>
    </dgm:pt>
    <dgm:pt modelId="{18C6B907-9736-463A-BCEC-E02CFD299FEE}" type="parTrans" cxnId="{37AEDDCA-D972-4560-91B1-830782278648}">
      <dgm:prSet/>
      <dgm:spPr/>
      <dgm:t>
        <a:bodyPr/>
        <a:lstStyle/>
        <a:p>
          <a:endParaRPr lang="en-US"/>
        </a:p>
      </dgm:t>
    </dgm:pt>
    <dgm:pt modelId="{C1628A07-A1B5-46FE-B5FF-C3A689BE8939}" type="sibTrans" cxnId="{37AEDDCA-D972-4560-91B1-830782278648}">
      <dgm:prSet/>
      <dgm:spPr/>
      <dgm:t>
        <a:bodyPr/>
        <a:lstStyle/>
        <a:p>
          <a:endParaRPr lang="en-US"/>
        </a:p>
      </dgm:t>
    </dgm:pt>
    <dgm:pt modelId="{D40FC4F9-6382-4A48-8F8E-B02A4DB9EF16}">
      <dgm:prSet/>
      <dgm:spPr/>
      <dgm:t>
        <a:bodyPr/>
        <a:lstStyle/>
        <a:p>
          <a:r>
            <a:rPr lang="en-US"/>
            <a:t>F2 - Non-polar exposed area </a:t>
          </a:r>
        </a:p>
      </dgm:t>
    </dgm:pt>
    <dgm:pt modelId="{4F85C302-0814-41A5-A930-6BC679BFD7A5}" type="parTrans" cxnId="{1E3F7063-B484-4DBE-AF43-C995F4710D3B}">
      <dgm:prSet/>
      <dgm:spPr/>
      <dgm:t>
        <a:bodyPr/>
        <a:lstStyle/>
        <a:p>
          <a:endParaRPr lang="en-US"/>
        </a:p>
      </dgm:t>
    </dgm:pt>
    <dgm:pt modelId="{8C5AB8EB-9A3F-4933-B1D2-A173CE92F1D5}" type="sibTrans" cxnId="{1E3F7063-B484-4DBE-AF43-C995F4710D3B}">
      <dgm:prSet/>
      <dgm:spPr/>
      <dgm:t>
        <a:bodyPr/>
        <a:lstStyle/>
        <a:p>
          <a:endParaRPr lang="en-US"/>
        </a:p>
      </dgm:t>
    </dgm:pt>
    <dgm:pt modelId="{B218C4F7-73E7-4791-A4D6-5C7A52D73A13}">
      <dgm:prSet/>
      <dgm:spPr/>
      <dgm:t>
        <a:bodyPr/>
        <a:lstStyle/>
        <a:p>
          <a:r>
            <a:rPr lang="en-US"/>
            <a:t>F3 - Fractional area of exposed non-polar residue.</a:t>
          </a:r>
        </a:p>
      </dgm:t>
    </dgm:pt>
    <dgm:pt modelId="{D72445FC-A9D7-4E6A-A175-17C98B6ACD6C}" type="parTrans" cxnId="{810BF4D3-65F0-4A70-ADBD-4CF08113D79A}">
      <dgm:prSet/>
      <dgm:spPr/>
      <dgm:t>
        <a:bodyPr/>
        <a:lstStyle/>
        <a:p>
          <a:endParaRPr lang="en-US"/>
        </a:p>
      </dgm:t>
    </dgm:pt>
    <dgm:pt modelId="{94A8E737-1DFD-4675-84ED-E0C055F56670}" type="sibTrans" cxnId="{810BF4D3-65F0-4A70-ADBD-4CF08113D79A}">
      <dgm:prSet/>
      <dgm:spPr/>
      <dgm:t>
        <a:bodyPr/>
        <a:lstStyle/>
        <a:p>
          <a:endParaRPr lang="en-US"/>
        </a:p>
      </dgm:t>
    </dgm:pt>
    <dgm:pt modelId="{5F842671-4020-4E33-91FB-89E01A2D53B6}">
      <dgm:prSet/>
      <dgm:spPr/>
      <dgm:t>
        <a:bodyPr/>
        <a:lstStyle/>
        <a:p>
          <a:r>
            <a:rPr lang="en-US"/>
            <a:t>F4 - Fractional area of exposed non-polar part of residue</a:t>
          </a:r>
        </a:p>
      </dgm:t>
    </dgm:pt>
    <dgm:pt modelId="{1CCA9D6F-7C9F-4754-8FF8-EB1D0ABD28B1}" type="parTrans" cxnId="{F4D27A90-F2D4-4A3D-95F0-A38F42F1CACA}">
      <dgm:prSet/>
      <dgm:spPr/>
      <dgm:t>
        <a:bodyPr/>
        <a:lstStyle/>
        <a:p>
          <a:endParaRPr lang="en-US"/>
        </a:p>
      </dgm:t>
    </dgm:pt>
    <dgm:pt modelId="{ABC839E7-28A8-4A8F-BE7B-A4C6DD17A2FD}" type="sibTrans" cxnId="{F4D27A90-F2D4-4A3D-95F0-A38F42F1CACA}">
      <dgm:prSet/>
      <dgm:spPr/>
      <dgm:t>
        <a:bodyPr/>
        <a:lstStyle/>
        <a:p>
          <a:endParaRPr lang="en-US"/>
        </a:p>
      </dgm:t>
    </dgm:pt>
    <dgm:pt modelId="{0CA52FC4-8790-498E-A6A4-113042556725}">
      <dgm:prSet/>
      <dgm:spPr/>
      <dgm:t>
        <a:bodyPr/>
        <a:lstStyle/>
        <a:p>
          <a:r>
            <a:rPr lang="en-US"/>
            <a:t>F5 - Molecular mass weighted exposed area.</a:t>
          </a:r>
        </a:p>
      </dgm:t>
    </dgm:pt>
    <dgm:pt modelId="{A6F87BC8-C1A1-4A6F-9F16-164C369CF77D}" type="parTrans" cxnId="{DD190834-9EFC-4606-9109-A02602C62EFA}">
      <dgm:prSet/>
      <dgm:spPr/>
      <dgm:t>
        <a:bodyPr/>
        <a:lstStyle/>
        <a:p>
          <a:endParaRPr lang="en-US"/>
        </a:p>
      </dgm:t>
    </dgm:pt>
    <dgm:pt modelId="{BF6EADCF-47D5-417C-9A27-821B967E5109}" type="sibTrans" cxnId="{DD190834-9EFC-4606-9109-A02602C62EFA}">
      <dgm:prSet/>
      <dgm:spPr/>
      <dgm:t>
        <a:bodyPr/>
        <a:lstStyle/>
        <a:p>
          <a:endParaRPr lang="en-US"/>
        </a:p>
      </dgm:t>
    </dgm:pt>
    <dgm:pt modelId="{8F654CCD-EBA1-4ADE-8FF7-D5613D288819}">
      <dgm:prSet/>
      <dgm:spPr/>
      <dgm:t>
        <a:bodyPr/>
        <a:lstStyle/>
        <a:p>
          <a:r>
            <a:rPr lang="en-US"/>
            <a:t>F6 - Average deviation from the standard exposed area of residue.</a:t>
          </a:r>
        </a:p>
      </dgm:t>
    </dgm:pt>
    <dgm:pt modelId="{0C436263-F7D9-4018-BFA5-9831A68D5456}" type="parTrans" cxnId="{A8B12A5F-AD3D-49A8-B7AC-EE26C39AABC6}">
      <dgm:prSet/>
      <dgm:spPr/>
      <dgm:t>
        <a:bodyPr/>
        <a:lstStyle/>
        <a:p>
          <a:endParaRPr lang="en-US"/>
        </a:p>
      </dgm:t>
    </dgm:pt>
    <dgm:pt modelId="{DB481F86-90AB-4CD2-8E85-C432C2346791}" type="sibTrans" cxnId="{A8B12A5F-AD3D-49A8-B7AC-EE26C39AABC6}">
      <dgm:prSet/>
      <dgm:spPr/>
      <dgm:t>
        <a:bodyPr/>
        <a:lstStyle/>
        <a:p>
          <a:endParaRPr lang="en-US"/>
        </a:p>
      </dgm:t>
    </dgm:pt>
    <dgm:pt modelId="{85734074-EC30-4C01-8F26-640B4F756BF3}">
      <dgm:prSet/>
      <dgm:spPr/>
      <dgm:t>
        <a:bodyPr/>
        <a:lstStyle/>
        <a:p>
          <a:r>
            <a:rPr lang="en-US"/>
            <a:t>F7 - Euclidean distance.</a:t>
          </a:r>
        </a:p>
      </dgm:t>
    </dgm:pt>
    <dgm:pt modelId="{FA5B06B9-1E8B-4DAC-AC73-B712B1730C0C}" type="parTrans" cxnId="{6E9EEBDA-A4FF-475F-A3F5-8A7778F90F7F}">
      <dgm:prSet/>
      <dgm:spPr/>
      <dgm:t>
        <a:bodyPr/>
        <a:lstStyle/>
        <a:p>
          <a:endParaRPr lang="en-US"/>
        </a:p>
      </dgm:t>
    </dgm:pt>
    <dgm:pt modelId="{14668503-9116-476C-9AE2-BC75F7BC4BBE}" type="sibTrans" cxnId="{6E9EEBDA-A4FF-475F-A3F5-8A7778F90F7F}">
      <dgm:prSet/>
      <dgm:spPr/>
      <dgm:t>
        <a:bodyPr/>
        <a:lstStyle/>
        <a:p>
          <a:endParaRPr lang="en-US"/>
        </a:p>
      </dgm:t>
    </dgm:pt>
    <dgm:pt modelId="{1D88E0A6-8079-4BA7-9811-91DE2F44A120}">
      <dgm:prSet/>
      <dgm:spPr/>
      <dgm:t>
        <a:bodyPr/>
        <a:lstStyle/>
        <a:p>
          <a:r>
            <a:rPr lang="en-US"/>
            <a:t>F8 - Secondary structure penalty.</a:t>
          </a:r>
        </a:p>
      </dgm:t>
    </dgm:pt>
    <dgm:pt modelId="{1262D859-CC21-4CCF-9731-140DE661DE8C}" type="parTrans" cxnId="{43C54DB5-2377-46E1-BC5E-5806DDAA3FCC}">
      <dgm:prSet/>
      <dgm:spPr/>
      <dgm:t>
        <a:bodyPr/>
        <a:lstStyle/>
        <a:p>
          <a:endParaRPr lang="en-US"/>
        </a:p>
      </dgm:t>
    </dgm:pt>
    <dgm:pt modelId="{6C813145-C561-477E-B581-6F6EFBC2EF7C}" type="sibTrans" cxnId="{43C54DB5-2377-46E1-BC5E-5806DDAA3FCC}">
      <dgm:prSet/>
      <dgm:spPr/>
      <dgm:t>
        <a:bodyPr/>
        <a:lstStyle/>
        <a:p>
          <a:endParaRPr lang="en-US"/>
        </a:p>
      </dgm:t>
    </dgm:pt>
    <dgm:pt modelId="{328D468A-AF5C-421F-8E28-E69904C89C6B}">
      <dgm:prSet/>
      <dgm:spPr/>
      <dgm:t>
        <a:bodyPr/>
        <a:lstStyle/>
        <a:p>
          <a:r>
            <a:rPr lang="en-US" dirty="0"/>
            <a:t>F9 - Spatial Distribution constraints (N,K Value).</a:t>
          </a:r>
        </a:p>
      </dgm:t>
    </dgm:pt>
    <dgm:pt modelId="{1FBC5F89-F95E-4DF7-9E3F-B31A3EE0EBE2}" type="parTrans" cxnId="{232A989C-F982-4CA8-A0BB-9C9136EB5908}">
      <dgm:prSet/>
      <dgm:spPr/>
      <dgm:t>
        <a:bodyPr/>
        <a:lstStyle/>
        <a:p>
          <a:endParaRPr lang="en-US"/>
        </a:p>
      </dgm:t>
    </dgm:pt>
    <dgm:pt modelId="{EB308355-8D60-4407-8678-FD62A5187D43}" type="sibTrans" cxnId="{232A989C-F982-4CA8-A0BB-9C9136EB5908}">
      <dgm:prSet/>
      <dgm:spPr/>
      <dgm:t>
        <a:bodyPr/>
        <a:lstStyle/>
        <a:p>
          <a:endParaRPr lang="en-US"/>
        </a:p>
      </dgm:t>
    </dgm:pt>
    <dgm:pt modelId="{67B29185-A975-2841-B42E-0A8ECA11903F}" type="pres">
      <dgm:prSet presAssocID="{51ABFC81-747D-41F1-BEF5-33F8F067319E}" presName="diagram" presStyleCnt="0">
        <dgm:presLayoutVars>
          <dgm:dir/>
          <dgm:resizeHandles val="exact"/>
        </dgm:presLayoutVars>
      </dgm:prSet>
      <dgm:spPr/>
    </dgm:pt>
    <dgm:pt modelId="{38A91072-F31D-7D4D-B4B9-621221571776}" type="pres">
      <dgm:prSet presAssocID="{CEC1542A-9CF9-4057-82B0-689FBDC236EE}" presName="node" presStyleLbl="node1" presStyleIdx="0" presStyleCnt="9">
        <dgm:presLayoutVars>
          <dgm:bulletEnabled val="1"/>
        </dgm:presLayoutVars>
      </dgm:prSet>
      <dgm:spPr/>
    </dgm:pt>
    <dgm:pt modelId="{CFD2BAEE-9910-EF46-B75C-82DD999C1C14}" type="pres">
      <dgm:prSet presAssocID="{C1628A07-A1B5-46FE-B5FF-C3A689BE8939}" presName="sibTrans" presStyleCnt="0"/>
      <dgm:spPr/>
    </dgm:pt>
    <dgm:pt modelId="{882A6801-12CA-4444-B309-4747DC142C64}" type="pres">
      <dgm:prSet presAssocID="{D40FC4F9-6382-4A48-8F8E-B02A4DB9EF16}" presName="node" presStyleLbl="node1" presStyleIdx="1" presStyleCnt="9">
        <dgm:presLayoutVars>
          <dgm:bulletEnabled val="1"/>
        </dgm:presLayoutVars>
      </dgm:prSet>
      <dgm:spPr/>
    </dgm:pt>
    <dgm:pt modelId="{19BF317E-9527-094D-B47F-CE2B6E949E33}" type="pres">
      <dgm:prSet presAssocID="{8C5AB8EB-9A3F-4933-B1D2-A173CE92F1D5}" presName="sibTrans" presStyleCnt="0"/>
      <dgm:spPr/>
    </dgm:pt>
    <dgm:pt modelId="{FD200033-F2A9-2140-B447-5734D5D8CFA3}" type="pres">
      <dgm:prSet presAssocID="{B218C4F7-73E7-4791-A4D6-5C7A52D73A13}" presName="node" presStyleLbl="node1" presStyleIdx="2" presStyleCnt="9">
        <dgm:presLayoutVars>
          <dgm:bulletEnabled val="1"/>
        </dgm:presLayoutVars>
      </dgm:prSet>
      <dgm:spPr/>
    </dgm:pt>
    <dgm:pt modelId="{492AC65A-ABDA-714E-9C19-3ABDCC711475}" type="pres">
      <dgm:prSet presAssocID="{94A8E737-1DFD-4675-84ED-E0C055F56670}" presName="sibTrans" presStyleCnt="0"/>
      <dgm:spPr/>
    </dgm:pt>
    <dgm:pt modelId="{BED769B2-FEA0-284E-BAC5-9AD798DCC739}" type="pres">
      <dgm:prSet presAssocID="{5F842671-4020-4E33-91FB-89E01A2D53B6}" presName="node" presStyleLbl="node1" presStyleIdx="3" presStyleCnt="9">
        <dgm:presLayoutVars>
          <dgm:bulletEnabled val="1"/>
        </dgm:presLayoutVars>
      </dgm:prSet>
      <dgm:spPr/>
    </dgm:pt>
    <dgm:pt modelId="{C4CB1B2F-643C-7746-8754-79DD6327D47A}" type="pres">
      <dgm:prSet presAssocID="{ABC839E7-28A8-4A8F-BE7B-A4C6DD17A2FD}" presName="sibTrans" presStyleCnt="0"/>
      <dgm:spPr/>
    </dgm:pt>
    <dgm:pt modelId="{CB8C0AE7-8172-D24D-AB96-6855C4210E0A}" type="pres">
      <dgm:prSet presAssocID="{0CA52FC4-8790-498E-A6A4-113042556725}" presName="node" presStyleLbl="node1" presStyleIdx="4" presStyleCnt="9">
        <dgm:presLayoutVars>
          <dgm:bulletEnabled val="1"/>
        </dgm:presLayoutVars>
      </dgm:prSet>
      <dgm:spPr/>
    </dgm:pt>
    <dgm:pt modelId="{8348884F-E7BD-B446-A9D8-D527C3DD19C6}" type="pres">
      <dgm:prSet presAssocID="{BF6EADCF-47D5-417C-9A27-821B967E5109}" presName="sibTrans" presStyleCnt="0"/>
      <dgm:spPr/>
    </dgm:pt>
    <dgm:pt modelId="{39E7F413-D3FA-D249-A687-561CD94E6E9F}" type="pres">
      <dgm:prSet presAssocID="{8F654CCD-EBA1-4ADE-8FF7-D5613D288819}" presName="node" presStyleLbl="node1" presStyleIdx="5" presStyleCnt="9">
        <dgm:presLayoutVars>
          <dgm:bulletEnabled val="1"/>
        </dgm:presLayoutVars>
      </dgm:prSet>
      <dgm:spPr/>
    </dgm:pt>
    <dgm:pt modelId="{0E36110E-4DB0-F848-A8A9-283B18DADD31}" type="pres">
      <dgm:prSet presAssocID="{DB481F86-90AB-4CD2-8E85-C432C2346791}" presName="sibTrans" presStyleCnt="0"/>
      <dgm:spPr/>
    </dgm:pt>
    <dgm:pt modelId="{5C99B15E-441C-EC48-9F0B-3201A27DDEDA}" type="pres">
      <dgm:prSet presAssocID="{85734074-EC30-4C01-8F26-640B4F756BF3}" presName="node" presStyleLbl="node1" presStyleIdx="6" presStyleCnt="9">
        <dgm:presLayoutVars>
          <dgm:bulletEnabled val="1"/>
        </dgm:presLayoutVars>
      </dgm:prSet>
      <dgm:spPr/>
    </dgm:pt>
    <dgm:pt modelId="{CA5E3F7E-AA19-0642-99B8-1784800E9DB4}" type="pres">
      <dgm:prSet presAssocID="{14668503-9116-476C-9AE2-BC75F7BC4BBE}" presName="sibTrans" presStyleCnt="0"/>
      <dgm:spPr/>
    </dgm:pt>
    <dgm:pt modelId="{1E3BDB02-B973-EC45-A3D6-FCE1D125EC8A}" type="pres">
      <dgm:prSet presAssocID="{1D88E0A6-8079-4BA7-9811-91DE2F44A120}" presName="node" presStyleLbl="node1" presStyleIdx="7" presStyleCnt="9">
        <dgm:presLayoutVars>
          <dgm:bulletEnabled val="1"/>
        </dgm:presLayoutVars>
      </dgm:prSet>
      <dgm:spPr/>
    </dgm:pt>
    <dgm:pt modelId="{10806611-F76A-D04A-8B20-CBC8324F5422}" type="pres">
      <dgm:prSet presAssocID="{6C813145-C561-477E-B581-6F6EFBC2EF7C}" presName="sibTrans" presStyleCnt="0"/>
      <dgm:spPr/>
    </dgm:pt>
    <dgm:pt modelId="{D72256FF-0423-E544-A00D-26B967FFFEE7}" type="pres">
      <dgm:prSet presAssocID="{328D468A-AF5C-421F-8E28-E69904C89C6B}" presName="node" presStyleLbl="node1" presStyleIdx="8" presStyleCnt="9">
        <dgm:presLayoutVars>
          <dgm:bulletEnabled val="1"/>
        </dgm:presLayoutVars>
      </dgm:prSet>
      <dgm:spPr/>
    </dgm:pt>
  </dgm:ptLst>
  <dgm:cxnLst>
    <dgm:cxn modelId="{F0D2A528-C845-404E-8AE7-14F3F576C4BE}" type="presOf" srcId="{CEC1542A-9CF9-4057-82B0-689FBDC236EE}" destId="{38A91072-F31D-7D4D-B4B9-621221571776}" srcOrd="0" destOrd="0" presId="urn:microsoft.com/office/officeart/2005/8/layout/default"/>
    <dgm:cxn modelId="{DD190834-9EFC-4606-9109-A02602C62EFA}" srcId="{51ABFC81-747D-41F1-BEF5-33F8F067319E}" destId="{0CA52FC4-8790-498E-A6A4-113042556725}" srcOrd="4" destOrd="0" parTransId="{A6F87BC8-C1A1-4A6F-9F16-164C369CF77D}" sibTransId="{BF6EADCF-47D5-417C-9A27-821B967E5109}"/>
    <dgm:cxn modelId="{F6D80B4A-B816-2C44-8DE4-81B5CDC0F4E6}" type="presOf" srcId="{D40FC4F9-6382-4A48-8F8E-B02A4DB9EF16}" destId="{882A6801-12CA-4444-B309-4747DC142C64}" srcOrd="0" destOrd="0" presId="urn:microsoft.com/office/officeart/2005/8/layout/default"/>
    <dgm:cxn modelId="{B802F94F-6D8E-074B-A895-33E501D2A7EE}" type="presOf" srcId="{0CA52FC4-8790-498E-A6A4-113042556725}" destId="{CB8C0AE7-8172-D24D-AB96-6855C4210E0A}" srcOrd="0" destOrd="0" presId="urn:microsoft.com/office/officeart/2005/8/layout/default"/>
    <dgm:cxn modelId="{EAD3125D-23F6-874D-B011-B1607DEF2001}" type="presOf" srcId="{1D88E0A6-8079-4BA7-9811-91DE2F44A120}" destId="{1E3BDB02-B973-EC45-A3D6-FCE1D125EC8A}" srcOrd="0" destOrd="0" presId="urn:microsoft.com/office/officeart/2005/8/layout/default"/>
    <dgm:cxn modelId="{A8B12A5F-AD3D-49A8-B7AC-EE26C39AABC6}" srcId="{51ABFC81-747D-41F1-BEF5-33F8F067319E}" destId="{8F654CCD-EBA1-4ADE-8FF7-D5613D288819}" srcOrd="5" destOrd="0" parTransId="{0C436263-F7D9-4018-BFA5-9831A68D5456}" sibTransId="{DB481F86-90AB-4CD2-8E85-C432C2346791}"/>
    <dgm:cxn modelId="{4C55A762-1E3E-3D45-BD47-77235296A5B7}" type="presOf" srcId="{5F842671-4020-4E33-91FB-89E01A2D53B6}" destId="{BED769B2-FEA0-284E-BAC5-9AD798DCC739}" srcOrd="0" destOrd="0" presId="urn:microsoft.com/office/officeart/2005/8/layout/default"/>
    <dgm:cxn modelId="{1E3F7063-B484-4DBE-AF43-C995F4710D3B}" srcId="{51ABFC81-747D-41F1-BEF5-33F8F067319E}" destId="{D40FC4F9-6382-4A48-8F8E-B02A4DB9EF16}" srcOrd="1" destOrd="0" parTransId="{4F85C302-0814-41A5-A930-6BC679BFD7A5}" sibTransId="{8C5AB8EB-9A3F-4933-B1D2-A173CE92F1D5}"/>
    <dgm:cxn modelId="{0A246167-D49A-0F49-AF5D-B749F7713843}" type="presOf" srcId="{85734074-EC30-4C01-8F26-640B4F756BF3}" destId="{5C99B15E-441C-EC48-9F0B-3201A27DDEDA}" srcOrd="0" destOrd="0" presId="urn:microsoft.com/office/officeart/2005/8/layout/default"/>
    <dgm:cxn modelId="{955E9382-2F4C-9C4E-A56B-A06FE5509F3A}" type="presOf" srcId="{328D468A-AF5C-421F-8E28-E69904C89C6B}" destId="{D72256FF-0423-E544-A00D-26B967FFFEE7}" srcOrd="0" destOrd="0" presId="urn:microsoft.com/office/officeart/2005/8/layout/default"/>
    <dgm:cxn modelId="{F4D27A90-F2D4-4A3D-95F0-A38F42F1CACA}" srcId="{51ABFC81-747D-41F1-BEF5-33F8F067319E}" destId="{5F842671-4020-4E33-91FB-89E01A2D53B6}" srcOrd="3" destOrd="0" parTransId="{1CCA9D6F-7C9F-4754-8FF8-EB1D0ABD28B1}" sibTransId="{ABC839E7-28A8-4A8F-BE7B-A4C6DD17A2FD}"/>
    <dgm:cxn modelId="{C33B2D98-0281-6D43-85D5-0587B67BBF6C}" type="presOf" srcId="{8F654CCD-EBA1-4ADE-8FF7-D5613D288819}" destId="{39E7F413-D3FA-D249-A687-561CD94E6E9F}" srcOrd="0" destOrd="0" presId="urn:microsoft.com/office/officeart/2005/8/layout/default"/>
    <dgm:cxn modelId="{232A989C-F982-4CA8-A0BB-9C9136EB5908}" srcId="{51ABFC81-747D-41F1-BEF5-33F8F067319E}" destId="{328D468A-AF5C-421F-8E28-E69904C89C6B}" srcOrd="8" destOrd="0" parTransId="{1FBC5F89-F95E-4DF7-9E3F-B31A3EE0EBE2}" sibTransId="{EB308355-8D60-4407-8678-FD62A5187D43}"/>
    <dgm:cxn modelId="{43C54DB5-2377-46E1-BC5E-5806DDAA3FCC}" srcId="{51ABFC81-747D-41F1-BEF5-33F8F067319E}" destId="{1D88E0A6-8079-4BA7-9811-91DE2F44A120}" srcOrd="7" destOrd="0" parTransId="{1262D859-CC21-4CCF-9731-140DE661DE8C}" sibTransId="{6C813145-C561-477E-B581-6F6EFBC2EF7C}"/>
    <dgm:cxn modelId="{37AEDDCA-D972-4560-91B1-830782278648}" srcId="{51ABFC81-747D-41F1-BEF5-33F8F067319E}" destId="{CEC1542A-9CF9-4057-82B0-689FBDC236EE}" srcOrd="0" destOrd="0" parTransId="{18C6B907-9736-463A-BCEC-E02CFD299FEE}" sibTransId="{C1628A07-A1B5-46FE-B5FF-C3A689BE8939}"/>
    <dgm:cxn modelId="{08C5C4D0-808A-6344-B7CF-93F45E1EF1F7}" type="presOf" srcId="{51ABFC81-747D-41F1-BEF5-33F8F067319E}" destId="{67B29185-A975-2841-B42E-0A8ECA11903F}" srcOrd="0" destOrd="0" presId="urn:microsoft.com/office/officeart/2005/8/layout/default"/>
    <dgm:cxn modelId="{810BF4D3-65F0-4A70-ADBD-4CF08113D79A}" srcId="{51ABFC81-747D-41F1-BEF5-33F8F067319E}" destId="{B218C4F7-73E7-4791-A4D6-5C7A52D73A13}" srcOrd="2" destOrd="0" parTransId="{D72445FC-A9D7-4E6A-A175-17C98B6ACD6C}" sibTransId="{94A8E737-1DFD-4675-84ED-E0C055F56670}"/>
    <dgm:cxn modelId="{6E9EEBDA-A4FF-475F-A3F5-8A7778F90F7F}" srcId="{51ABFC81-747D-41F1-BEF5-33F8F067319E}" destId="{85734074-EC30-4C01-8F26-640B4F756BF3}" srcOrd="6" destOrd="0" parTransId="{FA5B06B9-1E8B-4DAC-AC73-B712B1730C0C}" sibTransId="{14668503-9116-476C-9AE2-BC75F7BC4BBE}"/>
    <dgm:cxn modelId="{DE0FBFF1-6B0D-3848-9EEF-778D9663C10C}" type="presOf" srcId="{B218C4F7-73E7-4791-A4D6-5C7A52D73A13}" destId="{FD200033-F2A9-2140-B447-5734D5D8CFA3}" srcOrd="0" destOrd="0" presId="urn:microsoft.com/office/officeart/2005/8/layout/default"/>
    <dgm:cxn modelId="{8941426D-BAAD-4747-8666-926DF84EC9FF}" type="presParOf" srcId="{67B29185-A975-2841-B42E-0A8ECA11903F}" destId="{38A91072-F31D-7D4D-B4B9-621221571776}" srcOrd="0" destOrd="0" presId="urn:microsoft.com/office/officeart/2005/8/layout/default"/>
    <dgm:cxn modelId="{93E2FDC1-0E5F-2F46-A106-CCE4AD1BC542}" type="presParOf" srcId="{67B29185-A975-2841-B42E-0A8ECA11903F}" destId="{CFD2BAEE-9910-EF46-B75C-82DD999C1C14}" srcOrd="1" destOrd="0" presId="urn:microsoft.com/office/officeart/2005/8/layout/default"/>
    <dgm:cxn modelId="{6372529A-C634-9342-BD70-88CA54A4D439}" type="presParOf" srcId="{67B29185-A975-2841-B42E-0A8ECA11903F}" destId="{882A6801-12CA-4444-B309-4747DC142C64}" srcOrd="2" destOrd="0" presId="urn:microsoft.com/office/officeart/2005/8/layout/default"/>
    <dgm:cxn modelId="{F478942E-1098-6949-A791-89575E0A2CB1}" type="presParOf" srcId="{67B29185-A975-2841-B42E-0A8ECA11903F}" destId="{19BF317E-9527-094D-B47F-CE2B6E949E33}" srcOrd="3" destOrd="0" presId="urn:microsoft.com/office/officeart/2005/8/layout/default"/>
    <dgm:cxn modelId="{FF5F0D7E-A2CC-B942-9AC7-7786806B99CE}" type="presParOf" srcId="{67B29185-A975-2841-B42E-0A8ECA11903F}" destId="{FD200033-F2A9-2140-B447-5734D5D8CFA3}" srcOrd="4" destOrd="0" presId="urn:microsoft.com/office/officeart/2005/8/layout/default"/>
    <dgm:cxn modelId="{78D6E16A-D4E5-2F41-9A76-FCC1E0C4E88E}" type="presParOf" srcId="{67B29185-A975-2841-B42E-0A8ECA11903F}" destId="{492AC65A-ABDA-714E-9C19-3ABDCC711475}" srcOrd="5" destOrd="0" presId="urn:microsoft.com/office/officeart/2005/8/layout/default"/>
    <dgm:cxn modelId="{FD35BD23-1B62-6F4B-9B0B-F39E40CDB4BD}" type="presParOf" srcId="{67B29185-A975-2841-B42E-0A8ECA11903F}" destId="{BED769B2-FEA0-284E-BAC5-9AD798DCC739}" srcOrd="6" destOrd="0" presId="urn:microsoft.com/office/officeart/2005/8/layout/default"/>
    <dgm:cxn modelId="{D0688978-8D80-3D46-AD03-2945D8787D06}" type="presParOf" srcId="{67B29185-A975-2841-B42E-0A8ECA11903F}" destId="{C4CB1B2F-643C-7746-8754-79DD6327D47A}" srcOrd="7" destOrd="0" presId="urn:microsoft.com/office/officeart/2005/8/layout/default"/>
    <dgm:cxn modelId="{44E50C92-2193-6E44-A494-671607006600}" type="presParOf" srcId="{67B29185-A975-2841-B42E-0A8ECA11903F}" destId="{CB8C0AE7-8172-D24D-AB96-6855C4210E0A}" srcOrd="8" destOrd="0" presId="urn:microsoft.com/office/officeart/2005/8/layout/default"/>
    <dgm:cxn modelId="{1CFC63E7-91CB-DC40-9592-853EAA50AC4B}" type="presParOf" srcId="{67B29185-A975-2841-B42E-0A8ECA11903F}" destId="{8348884F-E7BD-B446-A9D8-D527C3DD19C6}" srcOrd="9" destOrd="0" presId="urn:microsoft.com/office/officeart/2005/8/layout/default"/>
    <dgm:cxn modelId="{466C3722-7551-8B4F-85AB-EA3072FD7A42}" type="presParOf" srcId="{67B29185-A975-2841-B42E-0A8ECA11903F}" destId="{39E7F413-D3FA-D249-A687-561CD94E6E9F}" srcOrd="10" destOrd="0" presId="urn:microsoft.com/office/officeart/2005/8/layout/default"/>
    <dgm:cxn modelId="{4278D576-CE2F-FB4E-AC76-2B573530458C}" type="presParOf" srcId="{67B29185-A975-2841-B42E-0A8ECA11903F}" destId="{0E36110E-4DB0-F848-A8A9-283B18DADD31}" srcOrd="11" destOrd="0" presId="urn:microsoft.com/office/officeart/2005/8/layout/default"/>
    <dgm:cxn modelId="{F9833B25-3FA1-C840-853C-3D78AB516460}" type="presParOf" srcId="{67B29185-A975-2841-B42E-0A8ECA11903F}" destId="{5C99B15E-441C-EC48-9F0B-3201A27DDEDA}" srcOrd="12" destOrd="0" presId="urn:microsoft.com/office/officeart/2005/8/layout/default"/>
    <dgm:cxn modelId="{539EB8E7-C435-5F48-88A1-2CA847369521}" type="presParOf" srcId="{67B29185-A975-2841-B42E-0A8ECA11903F}" destId="{CA5E3F7E-AA19-0642-99B8-1784800E9DB4}" srcOrd="13" destOrd="0" presId="urn:microsoft.com/office/officeart/2005/8/layout/default"/>
    <dgm:cxn modelId="{46CA37C0-73F2-7747-AC6F-E14EFA0D0E8F}" type="presParOf" srcId="{67B29185-A975-2841-B42E-0A8ECA11903F}" destId="{1E3BDB02-B973-EC45-A3D6-FCE1D125EC8A}" srcOrd="14" destOrd="0" presId="urn:microsoft.com/office/officeart/2005/8/layout/default"/>
    <dgm:cxn modelId="{D4A39DEE-C39B-FA43-A633-66917D945563}" type="presParOf" srcId="{67B29185-A975-2841-B42E-0A8ECA11903F}" destId="{10806611-F76A-D04A-8B20-CBC8324F5422}" srcOrd="15" destOrd="0" presId="urn:microsoft.com/office/officeart/2005/8/layout/default"/>
    <dgm:cxn modelId="{280DF889-C4FA-6449-BDFB-B4C510EBF58A}" type="presParOf" srcId="{67B29185-A975-2841-B42E-0A8ECA11903F}" destId="{D72256FF-0423-E544-A00D-26B967FFFEE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91072-F31D-7D4D-B4B9-621221571776}">
      <dsp:nvSpPr>
        <dsp:cNvPr id="0" name=""/>
        <dsp:cNvSpPr/>
      </dsp:nvSpPr>
      <dsp:spPr>
        <a:xfrm>
          <a:off x="802537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F1 - Total surface area (Angstroms</a:t>
          </a:r>
        </a:p>
      </dsp:txBody>
      <dsp:txXfrm>
        <a:off x="802537" y="1342"/>
        <a:ext cx="2086391" cy="1251834"/>
      </dsp:txXfrm>
    </dsp:sp>
    <dsp:sp modelId="{882A6801-12CA-4444-B309-4747DC142C64}">
      <dsp:nvSpPr>
        <dsp:cNvPr id="0" name=""/>
        <dsp:cNvSpPr/>
      </dsp:nvSpPr>
      <dsp:spPr>
        <a:xfrm>
          <a:off x="3097568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F2 - Non-polar exposed area </a:t>
          </a:r>
        </a:p>
      </dsp:txBody>
      <dsp:txXfrm>
        <a:off x="3097568" y="1342"/>
        <a:ext cx="2086391" cy="1251834"/>
      </dsp:txXfrm>
    </dsp:sp>
    <dsp:sp modelId="{FD200033-F2A9-2140-B447-5734D5D8CFA3}">
      <dsp:nvSpPr>
        <dsp:cNvPr id="0" name=""/>
        <dsp:cNvSpPr/>
      </dsp:nvSpPr>
      <dsp:spPr>
        <a:xfrm>
          <a:off x="5392598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F3 - Fractional area of exposed non-polar residue.</a:t>
          </a:r>
        </a:p>
      </dsp:txBody>
      <dsp:txXfrm>
        <a:off x="5392598" y="1342"/>
        <a:ext cx="2086391" cy="1251834"/>
      </dsp:txXfrm>
    </dsp:sp>
    <dsp:sp modelId="{BED769B2-FEA0-284E-BAC5-9AD798DCC739}">
      <dsp:nvSpPr>
        <dsp:cNvPr id="0" name=""/>
        <dsp:cNvSpPr/>
      </dsp:nvSpPr>
      <dsp:spPr>
        <a:xfrm>
          <a:off x="7687629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F4 - Fractional area of exposed non-polar part of residue</a:t>
          </a:r>
        </a:p>
      </dsp:txBody>
      <dsp:txXfrm>
        <a:off x="7687629" y="1342"/>
        <a:ext cx="2086391" cy="1251834"/>
      </dsp:txXfrm>
    </dsp:sp>
    <dsp:sp modelId="{CB8C0AE7-8172-D24D-AB96-6855C4210E0A}">
      <dsp:nvSpPr>
        <dsp:cNvPr id="0" name=""/>
        <dsp:cNvSpPr/>
      </dsp:nvSpPr>
      <dsp:spPr>
        <a:xfrm>
          <a:off x="802537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F5 - Molecular mass weighted exposed area.</a:t>
          </a:r>
        </a:p>
      </dsp:txBody>
      <dsp:txXfrm>
        <a:off x="802537" y="1461816"/>
        <a:ext cx="2086391" cy="1251834"/>
      </dsp:txXfrm>
    </dsp:sp>
    <dsp:sp modelId="{39E7F413-D3FA-D249-A687-561CD94E6E9F}">
      <dsp:nvSpPr>
        <dsp:cNvPr id="0" name=""/>
        <dsp:cNvSpPr/>
      </dsp:nvSpPr>
      <dsp:spPr>
        <a:xfrm>
          <a:off x="3097568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F6 - Average deviation from the standard exposed area of residue.</a:t>
          </a:r>
        </a:p>
      </dsp:txBody>
      <dsp:txXfrm>
        <a:off x="3097568" y="1461816"/>
        <a:ext cx="2086391" cy="1251834"/>
      </dsp:txXfrm>
    </dsp:sp>
    <dsp:sp modelId="{5C99B15E-441C-EC48-9F0B-3201A27DDEDA}">
      <dsp:nvSpPr>
        <dsp:cNvPr id="0" name=""/>
        <dsp:cNvSpPr/>
      </dsp:nvSpPr>
      <dsp:spPr>
        <a:xfrm>
          <a:off x="5392598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F7 - Euclidean distance.</a:t>
          </a:r>
        </a:p>
      </dsp:txBody>
      <dsp:txXfrm>
        <a:off x="5392598" y="1461816"/>
        <a:ext cx="2086391" cy="1251834"/>
      </dsp:txXfrm>
    </dsp:sp>
    <dsp:sp modelId="{1E3BDB02-B973-EC45-A3D6-FCE1D125EC8A}">
      <dsp:nvSpPr>
        <dsp:cNvPr id="0" name=""/>
        <dsp:cNvSpPr/>
      </dsp:nvSpPr>
      <dsp:spPr>
        <a:xfrm>
          <a:off x="7687629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F8 - Secondary structure penalty.</a:t>
          </a:r>
        </a:p>
      </dsp:txBody>
      <dsp:txXfrm>
        <a:off x="7687629" y="1461816"/>
        <a:ext cx="2086391" cy="1251834"/>
      </dsp:txXfrm>
    </dsp:sp>
    <dsp:sp modelId="{D72256FF-0423-E544-A00D-26B967FFFEE7}">
      <dsp:nvSpPr>
        <dsp:cNvPr id="0" name=""/>
        <dsp:cNvSpPr/>
      </dsp:nvSpPr>
      <dsp:spPr>
        <a:xfrm>
          <a:off x="4245083" y="2922290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F9 - Spatial Distribution constraints (N,K Value).</a:t>
          </a:r>
        </a:p>
      </dsp:txBody>
      <dsp:txXfrm>
        <a:off x="4245083" y="2922290"/>
        <a:ext cx="2086391" cy="125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3926-D432-0548-9EA5-0393B74509A8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1989-5612-B748-A7B7-18A29F8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3700" dirty="0"/>
              <a:t>PREDICTION OF STRUCTURAL ERROR FOR PROTEIN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 marL="0" marR="114300">
              <a:spcBef>
                <a:spcPts val="0"/>
              </a:spcBef>
              <a:spcAft>
                <a:spcPts val="600"/>
              </a:spcAft>
            </a:pPr>
            <a:endParaRPr lang="en-US" sz="2000" cap="small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114300">
              <a:spcBef>
                <a:spcPts val="0"/>
              </a:spcBef>
              <a:spcAft>
                <a:spcPts val="600"/>
              </a:spcAft>
            </a:pPr>
            <a:r>
              <a:rPr lang="en-US" sz="2000" cap="small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Random Forest, Carryforward, and GHDM Deep Neural Network Methods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CALCULATION OF RMSD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0551"/>
              </p:ext>
            </p:extLst>
          </p:nvPr>
        </p:nvGraphicFramePr>
        <p:xfrm>
          <a:off x="1494193" y="593513"/>
          <a:ext cx="8381644" cy="576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4089400" progId="Word.Document.12">
                  <p:embed/>
                </p:oleObj>
              </mc:Choice>
              <mc:Fallback>
                <p:oleObj name="Document" r:id="rId3" imgW="59436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93" y="593513"/>
                        <a:ext cx="8381644" cy="576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1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2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7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CASP-5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45730 scored residue predictions from the 2002 CASP-5 competition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Root mean squared deviation in atomic position (RMSD) label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9 physiochemical features</a:t>
            </a:r>
          </a:p>
          <a:p>
            <a:endParaRPr lang="en-US" sz="1600" dirty="0">
              <a:solidFill>
                <a:srgbClr val="FFFFFE"/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ccessible surface area - Wikipedia">
            <a:extLst>
              <a:ext uri="{FF2B5EF4-FFF2-40B4-BE49-F238E27FC236}">
                <a16:creationId xmlns:a16="http://schemas.microsoft.com/office/drawing/2014/main" id="{245C8485-EE6B-602B-76AB-0E968AA4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6652" y="989362"/>
            <a:ext cx="3990545" cy="4888418"/>
          </a:xfrm>
          <a:prstGeom prst="rect">
            <a:avLst/>
          </a:prstGeo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CASP-5 DATASET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E8811C4E-D71F-683C-B5B6-0AB06D14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27091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50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surface area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81E29-7DAD-C760-5DB7-73C6DBD5E1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7557" y="208357"/>
            <a:ext cx="4177768" cy="5022456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79DE9E8-791F-7CAB-8334-83C78F352749}"/>
              </a:ext>
            </a:extLst>
          </p:cNvPr>
          <p:cNvSpPr txBox="1">
            <a:spLocks/>
          </p:cNvSpPr>
          <p:nvPr/>
        </p:nvSpPr>
        <p:spPr>
          <a:xfrm>
            <a:off x="873540" y="2922678"/>
            <a:ext cx="5768442" cy="2262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E"/>
                </a:solidFill>
              </a:rPr>
              <a:t>Most of the data has no clear relationship with the label  or any structure</a:t>
            </a:r>
          </a:p>
          <a:p>
            <a:r>
              <a:rPr lang="en-US" sz="1600" dirty="0">
                <a:solidFill>
                  <a:srgbClr val="FFFFFE"/>
                </a:solidFill>
              </a:rPr>
              <a:t>Features pertaining to weight and distance are highly colinear</a:t>
            </a:r>
          </a:p>
          <a:p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61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100" name="Content Placeholder 9">
            <a:extLst>
              <a:ext uri="{FF2B5EF4-FFF2-40B4-BE49-F238E27FC236}">
                <a16:creationId xmlns:a16="http://schemas.microsoft.com/office/drawing/2014/main" id="{AEA40257-A75C-C6C0-F7D1-FDCD67CE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840" y="2830657"/>
            <a:ext cx="5768442" cy="2262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Features related to non-polar areas and hydrogen bonding are most predictive of error</a:t>
            </a: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6C0EA0-8285-92CA-5A39-5B87E22C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69" y="442913"/>
            <a:ext cx="3997781" cy="468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Fractional area of exposed non-polar part of residue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695" y="55245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RANDOM FOREST REGRESSION MODEL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B466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E175-97AB-925A-EAF7-B91F1893B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2" b="1003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B466E9"/>
              </a:buClr>
            </a:pPr>
            <a:r>
              <a:rPr lang="en-US" dirty="0"/>
              <a:t>All features</a:t>
            </a:r>
          </a:p>
          <a:p>
            <a:pPr>
              <a:buClr>
                <a:srgbClr val="B466E9"/>
              </a:buClr>
            </a:pPr>
            <a:r>
              <a:rPr lang="en-US" dirty="0" err="1"/>
              <a:t>nrounds</a:t>
            </a:r>
            <a:r>
              <a:rPr lang="en-US" dirty="0"/>
              <a:t> = 500</a:t>
            </a:r>
          </a:p>
          <a:p>
            <a:pPr>
              <a:buClr>
                <a:srgbClr val="B466E9"/>
              </a:buClr>
            </a:pPr>
            <a:r>
              <a:rPr lang="en-US" dirty="0"/>
              <a:t>Over predicts lower RMSD</a:t>
            </a:r>
          </a:p>
          <a:p>
            <a:pPr>
              <a:buClr>
                <a:srgbClr val="B466E9"/>
              </a:buClr>
            </a:pPr>
            <a:r>
              <a:rPr lang="en-US" dirty="0"/>
              <a:t>Underpredicts higher RMSD</a:t>
            </a:r>
          </a:p>
          <a:p>
            <a:pPr>
              <a:buClr>
                <a:srgbClr val="B466E9"/>
              </a:buClr>
            </a:pPr>
            <a:r>
              <a:rPr lang="en-US" dirty="0"/>
              <a:t>MAE of 2.55 Angstrom</a:t>
            </a:r>
          </a:p>
        </p:txBody>
      </p:sp>
    </p:spTree>
    <p:extLst>
      <p:ext uri="{BB962C8B-B14F-4D97-AF65-F5344CB8AC3E}">
        <p14:creationId xmlns:p14="http://schemas.microsoft.com/office/powerpoint/2010/main" val="208362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2">
            <a:extLst>
              <a:ext uri="{FF2B5EF4-FFF2-40B4-BE49-F238E27FC236}">
                <a16:creationId xmlns:a16="http://schemas.microsoft.com/office/drawing/2014/main" id="{A2027178-7D50-45EC-B6F1-B308D927D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FBFB0784-3787-467E-A6EE-25169A9E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6EFDEEA2-9104-45E6-AF84-02D4F2AF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6F06355B-DEC0-45C2-89B2-1A247E3B8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569C34B8-F819-4420-B1A9-64D1B5B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5F616BE-1406-4447-A183-8EE3C7BD2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A37FA47-1FC3-4334-AC18-5B6ED741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7B04A83D-947D-46A6-8469-7BE0DF3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906C381D-DFD2-47A1-AA8D-8159092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1433A25-4155-4825-B971-1D074BD0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E01A32C9-289C-421C-B41D-01690565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3463A9E-88CC-4811-BB2D-5778FA9C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7F4D8BF6-631F-4175-9011-8D40AC236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EAE207AB-C806-428E-93DC-6B56AFA9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32DD6688-FAE4-4C88-A2D2-06E78EEC7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38F11FA6-F020-4212-9F82-3FD3620F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40C14816-DF20-412B-950D-FE7633961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0AC1E853-8099-443B-A67A-1E376A20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028938CB-121E-4406-B8F9-BC7FF1B4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5ED914C0-4CD8-4F58-87E0-5D5F15CC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6D40C2DC-80E0-4AD7-87E2-18591B0AE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C037FE17-4C37-4F17-9CB2-07E73D211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9DA310C-435C-4F9B-B5A8-AD646724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97">
            <a:extLst>
              <a:ext uri="{FF2B5EF4-FFF2-40B4-BE49-F238E27FC236}">
                <a16:creationId xmlns:a16="http://schemas.microsoft.com/office/drawing/2014/main" id="{EB198604-08D7-456B-AE20-46A30AD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1BE5B2-B6C9-4994-8846-E4B4DA3E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5157B8F2-712A-40CD-937A-F89CFA9F6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7B0AD3-0B85-4F09-91AF-61749A015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 fontScale="90000"/>
          </a:bodyPr>
          <a:lstStyle/>
          <a:p>
            <a:r>
              <a:rPr lang="en-US" dirty="0"/>
              <a:t>CARRYFORWARD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E0D1AF6-E0F4-E7BB-E59E-7CA690CC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1" r="-5" b="-5"/>
          <a:stretch/>
        </p:blipFill>
        <p:spPr>
          <a:xfrm>
            <a:off x="8272266" y="874147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6D4C18-A369-8E1B-199E-732593FA8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1" r="-5" b="-5"/>
          <a:stretch/>
        </p:blipFill>
        <p:spPr>
          <a:xfrm>
            <a:off x="5212680" y="874147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428" y="4160613"/>
            <a:ext cx="6281873" cy="27321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Input data for all neural networks was scaled and the intercept removed</a:t>
            </a:r>
          </a:p>
          <a:p>
            <a:pPr marL="0" indent="0">
              <a:lnSpc>
                <a:spcPct val="110000"/>
              </a:lnSpc>
              <a:buClr>
                <a:srgbClr val="A356D7"/>
              </a:buClr>
              <a:buNone/>
            </a:pPr>
            <a:r>
              <a:rPr lang="en-US" sz="800" b="1" dirty="0" err="1"/>
              <a:t>modNN</a:t>
            </a:r>
            <a:endParaRPr lang="en-US" sz="800" b="1" dirty="0"/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Simple architecture of a single hidden layer with 50 neurons and </a:t>
            </a:r>
            <a:r>
              <a:rPr lang="en-US" sz="800" dirty="0" err="1"/>
              <a:t>ReLU</a:t>
            </a:r>
            <a:r>
              <a:rPr lang="en-US" sz="800" dirty="0"/>
              <a:t> activation function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Poor learner and failed to advance MAE meaningfully with further training time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Training MAE: 3.89 Angstroms, Validation MAE: 4.56 Angstroms</a:t>
            </a:r>
          </a:p>
          <a:p>
            <a:pPr marL="0" indent="0">
              <a:lnSpc>
                <a:spcPct val="110000"/>
              </a:lnSpc>
              <a:buClr>
                <a:srgbClr val="A356D7"/>
              </a:buClr>
              <a:buNone/>
            </a:pPr>
            <a:r>
              <a:rPr lang="en-US" sz="800" b="1" dirty="0"/>
              <a:t>modNN5: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A neural network with twelve hidden layers, alternating in </a:t>
            </a:r>
            <a:r>
              <a:rPr lang="en-US" sz="800" dirty="0" err="1"/>
              <a:t>ReLU</a:t>
            </a:r>
            <a:r>
              <a:rPr lang="en-US" sz="800" dirty="0"/>
              <a:t> and ELU activation functions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Trained using the MSE loss function, the RMSprop optimizer for optimization, and the MAE as the evaluation metric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The dropout rates for the hidden layers are set to 0.5 for all layers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Trained with a dropout rate of 0.4-0.5 resulted in optimal convergence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Training MAE: 2.68 Angstrom, Validation MAE: 2.98 Angstrom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356D7"/>
              </a:buClr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819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487" y="152400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GMDH NEURAL NETWORKS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A356D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75B0A8E-098A-C32B-7244-8378F733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0" b="2026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339" y="2011364"/>
            <a:ext cx="4099607" cy="367823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MIA-GMDH algorithm is used, which generates candidate models and selects the best model based on the predicted residual error of sum squares (PRESS).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Nodes are pruned from each layer and the top k models are selected.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output of one layer is used as input to the subsequent layer, resulting in a hierarchical stack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PRESS is used as the stopping criterion in the training process and can be thought about as ridge regression in that it adds a penalty for additional complexity to the model.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algorithm continuously adds hidden layers until this stopping criterion is met.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Validation MAE of </a:t>
            </a:r>
            <a:r>
              <a:rPr lang="en-US" sz="1200" dirty="0">
                <a:effectLst/>
              </a:rPr>
              <a:t>4.36 Angstrom</a:t>
            </a:r>
          </a:p>
        </p:txBody>
      </p:sp>
    </p:spTree>
    <p:extLst>
      <p:ext uri="{BB962C8B-B14F-4D97-AF65-F5344CB8AC3E}">
        <p14:creationId xmlns:p14="http://schemas.microsoft.com/office/powerpoint/2010/main" val="269936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F1AB5B0-263B-4251-A882-934C776F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8ABF88-46E8-4029-AB46-E4771F47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593930E-DC99-4A6F-8D1B-FCB4393EC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9F599E6-CA6D-46B2-AA6A-CB51C9674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12B52D1-9634-439A-BF00-9A83528A2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DC62A16-3789-4407-98CB-FE9204C07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5B3E90E5-D147-40EE-A247-7E7FA76D9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B6FABF9-7C96-401D-B639-971F46EFF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17ABAB0-8B6B-4191-9022-B4387F6B6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D27EFFC-691E-43D3-A8B0-072BD810E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556C61FB-950E-48E2-9BA3-C08FB7277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EE5CF75-7832-472F-9A10-C6940AE7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B25CB582-3404-4E8B-88DF-C913EA233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BD3AE87A-86BB-4608-98F3-F97A5FB3D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3C04704-0E90-43BD-8C48-CB17683BF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0590DBF-511F-42DE-8D80-9DA44D4C4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2D85413-70BF-48F7-BA51-5CA843FD3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C4BC7756-F570-451B-A402-3667C0BB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BDAC7596-8288-4C88-849A-1AAD5FFD5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DBDDB9B0-48C6-4884-AE49-0CDC0770C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FE44F16A-C4EC-43CB-A4B0-05825FDB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B1D66A51-8EB2-47CB-8909-5879319D8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5A9A04F-DABB-442E-BFF9-C2A735C63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GRADIENT BOOSTED TREE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AF62E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D9CB5C4-0832-DE8A-D434-EA70F44C0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9" r="4" b="22120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0703" y="2228850"/>
                <a:ext cx="5028928" cy="369966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The model is built using successive decision trees, where each tree predicts the residuals from the previous tree.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This iterative process is repeated for n-rounds, and the final model is the ensemble of all trees.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The outputted prediction is the sum of the prediction from all n-trees in the model.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The mean absolute error is used as the objective function to minimize via gradient descent.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endParaRPr lang="en-US" sz="1500" dirty="0"/>
              </a:p>
              <a:p>
                <a:pPr marL="0" indent="0">
                  <a:lnSpc>
                    <a:spcPct val="110000"/>
                  </a:lnSpc>
                  <a:buClr>
                    <a:srgbClr val="AF62E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5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5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endParaRPr lang="en-US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0703" y="2228850"/>
                <a:ext cx="5028928" cy="3699669"/>
              </a:xfrm>
              <a:blipFill>
                <a:blip r:embed="rId3"/>
                <a:stretch>
                  <a:fillRect l="-504" t="-683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8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BEST MODEL</a:t>
            </a: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Tree methods performed best in terms of both accuracy and speed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Neural network methods likely suffered from high signal to noise and time constraints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GMDH model is worth exploring further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None of the models are of any practical use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effectLst/>
                <a:latin typeface="Avenir Book" panose="02000503020000020003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wrong?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83941A-4322-019B-37A9-54F34FDC0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88439"/>
              </p:ext>
            </p:extLst>
          </p:nvPr>
        </p:nvGraphicFramePr>
        <p:xfrm>
          <a:off x="5273260" y="964051"/>
          <a:ext cx="5953177" cy="265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23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INTRODUCTION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791730"/>
            <a:ext cx="6811201" cy="4260078"/>
          </a:xfrm>
        </p:spPr>
        <p:txBody>
          <a:bodyPr anchor="t">
            <a:normAutofit fontScale="92500"/>
          </a:bodyPr>
          <a:lstStyle/>
          <a:p>
            <a:r>
              <a:rPr lang="en-US" sz="1600" dirty="0"/>
              <a:t>Proteins are crucial for human cell functions and perform various tasks</a:t>
            </a:r>
          </a:p>
          <a:p>
            <a:r>
              <a:rPr lang="en-US" sz="1600" dirty="0"/>
              <a:t>Typical human cells contain tens of thousands of unique proteins</a:t>
            </a:r>
          </a:p>
          <a:p>
            <a:r>
              <a:rPr lang="en-US" sz="1600" dirty="0"/>
              <a:t>Protein folding into functional shapes is critical for diverse roles</a:t>
            </a:r>
          </a:p>
          <a:p>
            <a:r>
              <a:rPr lang="en-US" sz="1600" dirty="0"/>
              <a:t>Predicting protein structure from amino acid sequences is challenging</a:t>
            </a:r>
          </a:p>
          <a:p>
            <a:r>
              <a:rPr lang="en-US" sz="1600" dirty="0"/>
              <a:t>Machine learning algorithms are successful in protein folding predictions</a:t>
            </a:r>
          </a:p>
          <a:p>
            <a:r>
              <a:rPr lang="en-US" sz="1600" dirty="0"/>
              <a:t>Incorrect models can lead to erroneous conclusions about protein function and drug function</a:t>
            </a:r>
          </a:p>
          <a:p>
            <a:r>
              <a:rPr lang="en-US" sz="1600" dirty="0"/>
              <a:t>Our aim is to construct a model to predict structural errors in protein folding models</a:t>
            </a:r>
          </a:p>
          <a:p>
            <a:r>
              <a:rPr lang="en-US" sz="1600" dirty="0"/>
              <a:t>Our focus is on the 2002 CASP-5 competition</a:t>
            </a:r>
          </a:p>
        </p:txBody>
      </p:sp>
    </p:spTree>
    <p:extLst>
      <p:ext uri="{BB962C8B-B14F-4D97-AF65-F5344CB8AC3E}">
        <p14:creationId xmlns:p14="http://schemas.microsoft.com/office/powerpoint/2010/main" val="29394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3657561" y="625997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residue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dependent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RMSD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preceeding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residues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61" y="625997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r="-2937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55765"/>
              </p:ext>
            </p:extLst>
          </p:nvPr>
        </p:nvGraphicFramePr>
        <p:xfrm>
          <a:off x="4863715" y="988155"/>
          <a:ext cx="838200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3911600" progId="Word.Document.12">
                  <p:embed/>
                </p:oleObj>
              </mc:Choice>
              <mc:Fallback>
                <p:oleObj name="Document" r:id="rId3" imgW="5943600" imgH="3911600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B4EB7AE-1C42-8BC0-0F22-E498ED149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3715" y="988155"/>
                        <a:ext cx="8382000" cy="551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ORDER OF PREDICTION INDEPENDENCE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3E70CD-A5F5-0E76-C2A1-03645FB6D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108"/>
              </p:ext>
            </p:extLst>
          </p:nvPr>
        </p:nvGraphicFramePr>
        <p:xfrm>
          <a:off x="400444" y="1478264"/>
          <a:ext cx="8564169" cy="477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43600" imgH="3314700" progId="Word.Document.12">
                  <p:embed/>
                </p:oleObj>
              </mc:Choice>
              <mc:Fallback>
                <p:oleObj name="Document" r:id="rId5" imgW="5943600" imgH="3314700" progId="Word.Document.12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3CBA4E15-D9C9-B124-6F01-ED5EA79F4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444" y="1478264"/>
                        <a:ext cx="8564169" cy="477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15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DEPENDENCE PROBLEM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911" y="1715388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dataset does not contain information about the order of the prediction</a:t>
            </a:r>
          </a:p>
          <a:p>
            <a:r>
              <a:rPr lang="en-US" sz="1600" dirty="0"/>
              <a:t>The RMSD of one residue is dependent on the RMSD of preceding residues in the structure</a:t>
            </a:r>
          </a:p>
          <a:p>
            <a:r>
              <a:rPr lang="en-US" sz="1600" dirty="0"/>
              <a:t>Evidenced by the exponential increase of RMSD in the dataset when sorted</a:t>
            </a:r>
          </a:p>
          <a:p>
            <a:r>
              <a:rPr lang="en-US" sz="1600" dirty="0"/>
              <a:t>GMDH NN would likely be the best model with data for order of prediction or distance from the centroid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18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51" y="96430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Works Cited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47CEF-A349-E4DC-7B11-0CD389EC4CAB}"/>
              </a:ext>
            </a:extLst>
          </p:cNvPr>
          <p:cNvSpPr txBox="1"/>
          <p:nvPr/>
        </p:nvSpPr>
        <p:spPr>
          <a:xfrm>
            <a:off x="2008188" y="1064380"/>
            <a:ext cx="99171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Admin. (2014, January 9). Protein Folding: The Good, the Bad, and the Ugly - Science in the 	News. Science in the News.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sitn.hms.harvard.edu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/flash/2010/issue65/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Bank, R. P. D. (n.d.). Pairwise Structure Alignment.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www.rcsb.org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/docs/tools/pairwise-	structure-alignment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DECOYSETS2019. (n.d.).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predictioncenter.org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/decoysets2019/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description.cgi?casp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=CASP5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Gloyd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J. (2023). Protein Folding.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ChemTalk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chemistrytalk.org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/protein-folding/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Kabsch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W. (1976). A solution for the best rotation to relate two sets of vectors. Acta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Cryst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A32, 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922–923.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Ribeiro, J., Ríos-Vera, C., Melo, F. S.,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Schüller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 (2019). Calculation of accurate interatomic 	contact surface areas for the quantitative analysis of non-bonded molecular 	interactions.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Bioinformatics, 35(18), 3499–3501.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/10.1093/bioinformatics/btz062		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Stepashko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V.,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Bulgakova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O., &amp; International Research and Training Centre for Information Technologies and Systems of the NAS and MES of Ukraine. (2013).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Generalized Iterative Algorithm GIA GMDH. International Conference in Inductive Modelling  ICIM’.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Tilve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V. (2021a, July 5).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R Package for GMDH Regression.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cran.r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	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project.org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/web/packages/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/vignettes/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GMDHreg.html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Tilve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V. (2021b).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Regression using GMDH Algorithms.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rdrr.io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rdrr.io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cran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UCI Machine Learning Repository: Protein Data Data Set. (n.d.).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archive.ics.uci.edu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/ml/datasets/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Protein+Data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Yasuda, S.,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Yoshidome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T.,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Oshima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H., Kodama, R.,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Harano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Y., &amp; Kinoshita, M. (2010). Effects of 	side-chain packing on the formation of secondary structures in protein folding. Journal 	of Chemical Physics, 132(6), 065105.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/10.1063/1.3319509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AMINO ACIDS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78DBBC4-AB21-EACF-7C7E-FB1A3F9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9302" y="1234844"/>
            <a:ext cx="5710622" cy="4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AE261AD-26F4-55C7-72D1-5EB0D03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717427"/>
            <a:ext cx="11552981" cy="2686066"/>
          </a:xfrm>
          <a:prstGeom prst="rect">
            <a:avLst/>
          </a:prstGeom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PRIMARY STRUCTURE</a:t>
            </a:r>
          </a:p>
        </p:txBody>
      </p:sp>
    </p:spTree>
    <p:extLst>
      <p:ext uri="{BB962C8B-B14F-4D97-AF65-F5344CB8AC3E}">
        <p14:creationId xmlns:p14="http://schemas.microsoft.com/office/powerpoint/2010/main" val="3863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SECONDARY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Physical interactions of R-group and hydrogen bonds between amino acids influence bond angles</a:t>
            </a:r>
          </a:p>
          <a:p>
            <a:r>
              <a:rPr lang="en-US" sz="1600" dirty="0"/>
              <a:t>Primary structure contorts into helical or pleated sheet structure</a:t>
            </a:r>
          </a:p>
          <a:p>
            <a:r>
              <a:rPr lang="en-US" sz="1600" dirty="0"/>
              <a:t>Helical structure is called alpha helix</a:t>
            </a:r>
          </a:p>
          <a:p>
            <a:r>
              <a:rPr lang="en-US" sz="1600" dirty="0"/>
              <a:t>Pleated sheet structure is called beta sheet</a:t>
            </a:r>
          </a:p>
          <a:p>
            <a:r>
              <a:rPr lang="en-US" sz="1600" dirty="0"/>
              <a:t>Contorting of primary structure is referred to as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6525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TERTIARY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Tertiary structure is determined by R-group interactions within polypeptide chain</a:t>
            </a:r>
          </a:p>
          <a:p>
            <a:r>
              <a:rPr lang="en-US" sz="1600" dirty="0"/>
              <a:t>Interactions include hydrogen bonding, ionic bonding, and hydrophobic interactions</a:t>
            </a:r>
          </a:p>
          <a:p>
            <a:r>
              <a:rPr lang="en-US" sz="1600" dirty="0"/>
              <a:t>Hydrophilic (polar) R-groups tend to be on protein surface, while hydrophobic (non-polar) R-groups are buried in interior</a:t>
            </a:r>
          </a:p>
          <a:p>
            <a:r>
              <a:rPr lang="en-US" sz="1600" dirty="0"/>
              <a:t>Physical interactions between R-groups determine protein's final three-dimensional shape</a:t>
            </a:r>
          </a:p>
          <a:p>
            <a:r>
              <a:rPr lang="en-US" sz="1600" dirty="0"/>
              <a:t>Tertiary structure is responsible for determining protein function</a:t>
            </a:r>
          </a:p>
        </p:txBody>
      </p:sp>
    </p:spTree>
    <p:extLst>
      <p:ext uri="{BB962C8B-B14F-4D97-AF65-F5344CB8AC3E}">
        <p14:creationId xmlns:p14="http://schemas.microsoft.com/office/powerpoint/2010/main" val="39844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FOLDED PROTEIN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8052B-6669-7E4A-69A4-FA1ED18AF5FF}"/>
              </a:ext>
            </a:extLst>
          </p:cNvPr>
          <p:cNvSpPr txBox="1"/>
          <p:nvPr/>
        </p:nvSpPr>
        <p:spPr>
          <a:xfrm>
            <a:off x="2308826" y="1163805"/>
            <a:ext cx="910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MWDLNDSPDQRWDDESEGCSSPVDGEDDKGKRVGSVSNSSSAVVIEDGYSDEEVGELRGGSRKRGTSTSRIFGFAVSAHNDDNCSSDQPPVTRQFFPVDESDMGVTSSGCCNEGASSGSGVPDLPRAPWVGVKFCQSEPLGGVLGKSTEVSQPLKKSRRGPRSRSQYRGVTFYRRTGRWESHIWDCGKQVYLGKWVLPKYCCFAQLLLLLPA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 descr="A picture containing map&#10;&#10;Description automatically generated">
            <a:extLst>
              <a:ext uri="{FF2B5EF4-FFF2-40B4-BE49-F238E27FC236}">
                <a16:creationId xmlns:a16="http://schemas.microsoft.com/office/drawing/2014/main" id="{E60A6F80-FDC9-7994-90E0-00BEEFC2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11" y="2087134"/>
            <a:ext cx="6622928" cy="4917901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BE4CC753-D279-7947-6683-042A3D377A4D}"/>
              </a:ext>
            </a:extLst>
          </p:cNvPr>
          <p:cNvSpPr/>
          <p:nvPr/>
        </p:nvSpPr>
        <p:spPr>
          <a:xfrm>
            <a:off x="6336431" y="2196586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8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AE23DF-543E-0010-06B3-49E80AF5B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3302" y="945687"/>
          <a:ext cx="9396955" cy="53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03600" progId="Word.Document.12">
                  <p:embed/>
                </p:oleObj>
              </mc:Choice>
              <mc:Fallback>
                <p:oleObj name="Document" r:id="rId2" imgW="5943600" imgH="3403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AE23DF-543E-0010-06B3-49E80AF5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302" y="945687"/>
                        <a:ext cx="9396955" cy="53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3CBA4E15-D9C9-B124-6F01-ED5EA79F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34210"/>
              </p:ext>
            </p:extLst>
          </p:nvPr>
        </p:nvGraphicFramePr>
        <p:xfrm>
          <a:off x="1734344" y="1418981"/>
          <a:ext cx="8799473" cy="51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92500" progId="Word.Document.12">
                  <p:embed/>
                </p:oleObj>
              </mc:Choice>
              <mc:Fallback>
                <p:oleObj name="Document" r:id="rId2" imgW="5943600" imgH="349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344" y="1418981"/>
                        <a:ext cx="8799473" cy="51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832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269</TotalTime>
  <Words>1337</Words>
  <Application>Microsoft Macintosh PowerPoint</Application>
  <PresentationFormat>Widescreen</PresentationFormat>
  <Paragraphs>129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Söhne</vt:lpstr>
      <vt:lpstr>Avenir Book</vt:lpstr>
      <vt:lpstr>Calibri</vt:lpstr>
      <vt:lpstr>Calibri Light</vt:lpstr>
      <vt:lpstr>Cambria Math</vt:lpstr>
      <vt:lpstr>Rockwell</vt:lpstr>
      <vt:lpstr>Wingdings</vt:lpstr>
      <vt:lpstr>Atlas</vt:lpstr>
      <vt:lpstr>Document</vt:lpstr>
      <vt:lpstr>Microsoft Word Document</vt:lpstr>
      <vt:lpstr>PREDICTION OF STRUCTURAL ERROR FOR PROTEIN MODELS</vt:lpstr>
      <vt:lpstr>INTRODUCTION</vt:lpstr>
      <vt:lpstr>AMINO ACIDS</vt:lpstr>
      <vt:lpstr>PRIMARY STRUCTURE</vt:lpstr>
      <vt:lpstr>SECONDARY STRUCTURE</vt:lpstr>
      <vt:lpstr>TERTIARY STRUCTURE</vt:lpstr>
      <vt:lpstr>FOLDED PROTEIN</vt:lpstr>
      <vt:lpstr>STRUCTURAL ALIGNMENT &amp; VALIDATION</vt:lpstr>
      <vt:lpstr>STRUCTURAL ALIGNMENT &amp; VALIDATION</vt:lpstr>
      <vt:lpstr>CALCULATION OF RMSD</vt:lpstr>
      <vt:lpstr>CASP-5 DATASET</vt:lpstr>
      <vt:lpstr>CASP-5 DATASET</vt:lpstr>
      <vt:lpstr>SUMMARY OF DATA</vt:lpstr>
      <vt:lpstr>SUMMARY OF DATA</vt:lpstr>
      <vt:lpstr>RANDOM FOREST REGRESSION MODEL</vt:lpstr>
      <vt:lpstr>CARRYFORWARD NEURAL NETWORK</vt:lpstr>
      <vt:lpstr>GMDH NEURAL NETWORKS</vt:lpstr>
      <vt:lpstr>GRADIENT BOOSTED TREE</vt:lpstr>
      <vt:lpstr>BEST MODEL</vt:lpstr>
      <vt:lpstr>ORDER OF PREDICTION INDEPENDENCE</vt:lpstr>
      <vt:lpstr>DEPENDENCE PROBLEM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8</cp:revision>
  <dcterms:created xsi:type="dcterms:W3CDTF">2023-05-05T13:07:53Z</dcterms:created>
  <dcterms:modified xsi:type="dcterms:W3CDTF">2023-05-08T15:28:53Z</dcterms:modified>
</cp:coreProperties>
</file>