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6" r:id="rId9"/>
    <p:sldId id="265" r:id="rId10"/>
    <p:sldId id="262" r:id="rId11"/>
    <p:sldId id="264" r:id="rId12"/>
    <p:sldId id="278" r:id="rId13"/>
    <p:sldId id="269" r:id="rId14"/>
    <p:sldId id="268" r:id="rId15"/>
    <p:sldId id="271" r:id="rId16"/>
    <p:sldId id="275" r:id="rId17"/>
    <p:sldId id="276" r:id="rId18"/>
    <p:sldId id="272" r:id="rId19"/>
    <p:sldId id="273" r:id="rId20"/>
    <p:sldId id="277" r:id="rId21"/>
    <p:sldId id="274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Avenir Book" panose="02000503020000020003" pitchFamily="2" charset="0"/>
                <a:ea typeface="+mn-ea"/>
                <a:cs typeface="+mn-cs"/>
              </a:defRPr>
            </a:pPr>
            <a:r>
              <a:rPr lang="en-US"/>
              <a:t>Validation MAE by Model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Avenir Book" panose="02000503020000020003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MAE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strRef>
              <c:f>Sheet1!$B$5:$F$5</c:f>
              <c:strCache>
                <c:ptCount val="5"/>
                <c:pt idx="0">
                  <c:v>RELU NN</c:v>
                </c:pt>
                <c:pt idx="1">
                  <c:v>GMDH NN</c:v>
                </c:pt>
                <c:pt idx="2">
                  <c:v>12 Layer RELU/ELU NN</c:v>
                </c:pt>
                <c:pt idx="3">
                  <c:v>Gradient Boosted Tree</c:v>
                </c:pt>
                <c:pt idx="4">
                  <c:v>Random Forest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4.5599999999999996</c:v>
                </c:pt>
                <c:pt idx="1">
                  <c:v>4.3598650000000001</c:v>
                </c:pt>
                <c:pt idx="2">
                  <c:v>2.98</c:v>
                </c:pt>
                <c:pt idx="3">
                  <c:v>2.9790000000000001</c:v>
                </c:pt>
                <c:pt idx="4">
                  <c:v>2.54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13-E046-AEE3-3031289742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22419759"/>
        <c:axId val="722221103"/>
      </c:lineChart>
      <c:catAx>
        <c:axId val="722419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Avenir Book" panose="02000503020000020003" pitchFamily="2" charset="0"/>
                <a:ea typeface="+mn-ea"/>
                <a:cs typeface="+mn-cs"/>
              </a:defRPr>
            </a:pPr>
            <a:endParaRPr lang="en-US"/>
          </a:p>
        </c:txPr>
        <c:crossAx val="722221103"/>
        <c:crosses val="autoZero"/>
        <c:auto val="1"/>
        <c:lblAlgn val="ctr"/>
        <c:lblOffset val="100"/>
        <c:noMultiLvlLbl val="0"/>
      </c:catAx>
      <c:valAx>
        <c:axId val="722221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Avenir Book" panose="02000503020000020003" pitchFamily="2" charset="0"/>
                <a:ea typeface="+mn-ea"/>
                <a:cs typeface="+mn-cs"/>
              </a:defRPr>
            </a:pPr>
            <a:endParaRPr lang="en-US"/>
          </a:p>
        </c:txPr>
        <c:crossAx val="722419759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7C9CD5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latin typeface="Avenir Book" panose="02000503020000020003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BFC81-747D-41F1-BEF5-33F8F067319E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C1542A-9CF9-4057-82B0-689FBDC236EE}">
      <dgm:prSet/>
      <dgm:spPr/>
      <dgm:t>
        <a:bodyPr/>
        <a:lstStyle/>
        <a:p>
          <a:r>
            <a:rPr lang="en-US"/>
            <a:t>F1 - Total surface area (Angstroms</a:t>
          </a:r>
        </a:p>
      </dgm:t>
    </dgm:pt>
    <dgm:pt modelId="{18C6B907-9736-463A-BCEC-E02CFD299FEE}" type="parTrans" cxnId="{37AEDDCA-D972-4560-91B1-830782278648}">
      <dgm:prSet/>
      <dgm:spPr/>
      <dgm:t>
        <a:bodyPr/>
        <a:lstStyle/>
        <a:p>
          <a:endParaRPr lang="en-US"/>
        </a:p>
      </dgm:t>
    </dgm:pt>
    <dgm:pt modelId="{C1628A07-A1B5-46FE-B5FF-C3A689BE8939}" type="sibTrans" cxnId="{37AEDDCA-D972-4560-91B1-830782278648}">
      <dgm:prSet/>
      <dgm:spPr/>
      <dgm:t>
        <a:bodyPr/>
        <a:lstStyle/>
        <a:p>
          <a:endParaRPr lang="en-US"/>
        </a:p>
      </dgm:t>
    </dgm:pt>
    <dgm:pt modelId="{D40FC4F9-6382-4A48-8F8E-B02A4DB9EF16}">
      <dgm:prSet/>
      <dgm:spPr/>
      <dgm:t>
        <a:bodyPr/>
        <a:lstStyle/>
        <a:p>
          <a:r>
            <a:rPr lang="en-US"/>
            <a:t>F2 - Non-polar exposed area </a:t>
          </a:r>
        </a:p>
      </dgm:t>
    </dgm:pt>
    <dgm:pt modelId="{4F85C302-0814-41A5-A930-6BC679BFD7A5}" type="parTrans" cxnId="{1E3F7063-B484-4DBE-AF43-C995F4710D3B}">
      <dgm:prSet/>
      <dgm:spPr/>
      <dgm:t>
        <a:bodyPr/>
        <a:lstStyle/>
        <a:p>
          <a:endParaRPr lang="en-US"/>
        </a:p>
      </dgm:t>
    </dgm:pt>
    <dgm:pt modelId="{8C5AB8EB-9A3F-4933-B1D2-A173CE92F1D5}" type="sibTrans" cxnId="{1E3F7063-B484-4DBE-AF43-C995F4710D3B}">
      <dgm:prSet/>
      <dgm:spPr/>
      <dgm:t>
        <a:bodyPr/>
        <a:lstStyle/>
        <a:p>
          <a:endParaRPr lang="en-US"/>
        </a:p>
      </dgm:t>
    </dgm:pt>
    <dgm:pt modelId="{B218C4F7-73E7-4791-A4D6-5C7A52D73A13}">
      <dgm:prSet/>
      <dgm:spPr/>
      <dgm:t>
        <a:bodyPr/>
        <a:lstStyle/>
        <a:p>
          <a:r>
            <a:rPr lang="en-US"/>
            <a:t>F3 - Fractional area of exposed non-polar residue.</a:t>
          </a:r>
        </a:p>
      </dgm:t>
    </dgm:pt>
    <dgm:pt modelId="{D72445FC-A9D7-4E6A-A175-17C98B6ACD6C}" type="parTrans" cxnId="{810BF4D3-65F0-4A70-ADBD-4CF08113D79A}">
      <dgm:prSet/>
      <dgm:spPr/>
      <dgm:t>
        <a:bodyPr/>
        <a:lstStyle/>
        <a:p>
          <a:endParaRPr lang="en-US"/>
        </a:p>
      </dgm:t>
    </dgm:pt>
    <dgm:pt modelId="{94A8E737-1DFD-4675-84ED-E0C055F56670}" type="sibTrans" cxnId="{810BF4D3-65F0-4A70-ADBD-4CF08113D79A}">
      <dgm:prSet/>
      <dgm:spPr/>
      <dgm:t>
        <a:bodyPr/>
        <a:lstStyle/>
        <a:p>
          <a:endParaRPr lang="en-US"/>
        </a:p>
      </dgm:t>
    </dgm:pt>
    <dgm:pt modelId="{5F842671-4020-4E33-91FB-89E01A2D53B6}">
      <dgm:prSet/>
      <dgm:spPr/>
      <dgm:t>
        <a:bodyPr/>
        <a:lstStyle/>
        <a:p>
          <a:r>
            <a:rPr lang="en-US"/>
            <a:t>F4 - Fractional area of exposed non-polar part of residue</a:t>
          </a:r>
        </a:p>
      </dgm:t>
    </dgm:pt>
    <dgm:pt modelId="{1CCA9D6F-7C9F-4754-8FF8-EB1D0ABD28B1}" type="parTrans" cxnId="{F4D27A90-F2D4-4A3D-95F0-A38F42F1CACA}">
      <dgm:prSet/>
      <dgm:spPr/>
      <dgm:t>
        <a:bodyPr/>
        <a:lstStyle/>
        <a:p>
          <a:endParaRPr lang="en-US"/>
        </a:p>
      </dgm:t>
    </dgm:pt>
    <dgm:pt modelId="{ABC839E7-28A8-4A8F-BE7B-A4C6DD17A2FD}" type="sibTrans" cxnId="{F4D27A90-F2D4-4A3D-95F0-A38F42F1CACA}">
      <dgm:prSet/>
      <dgm:spPr/>
      <dgm:t>
        <a:bodyPr/>
        <a:lstStyle/>
        <a:p>
          <a:endParaRPr lang="en-US"/>
        </a:p>
      </dgm:t>
    </dgm:pt>
    <dgm:pt modelId="{0CA52FC4-8790-498E-A6A4-113042556725}">
      <dgm:prSet/>
      <dgm:spPr/>
      <dgm:t>
        <a:bodyPr/>
        <a:lstStyle/>
        <a:p>
          <a:r>
            <a:rPr lang="en-US"/>
            <a:t>F5 - Molecular mass weighted exposed area.</a:t>
          </a:r>
        </a:p>
      </dgm:t>
    </dgm:pt>
    <dgm:pt modelId="{A6F87BC8-C1A1-4A6F-9F16-164C369CF77D}" type="parTrans" cxnId="{DD190834-9EFC-4606-9109-A02602C62EFA}">
      <dgm:prSet/>
      <dgm:spPr/>
      <dgm:t>
        <a:bodyPr/>
        <a:lstStyle/>
        <a:p>
          <a:endParaRPr lang="en-US"/>
        </a:p>
      </dgm:t>
    </dgm:pt>
    <dgm:pt modelId="{BF6EADCF-47D5-417C-9A27-821B967E5109}" type="sibTrans" cxnId="{DD190834-9EFC-4606-9109-A02602C62EFA}">
      <dgm:prSet/>
      <dgm:spPr/>
      <dgm:t>
        <a:bodyPr/>
        <a:lstStyle/>
        <a:p>
          <a:endParaRPr lang="en-US"/>
        </a:p>
      </dgm:t>
    </dgm:pt>
    <dgm:pt modelId="{8F654CCD-EBA1-4ADE-8FF7-D5613D288819}">
      <dgm:prSet/>
      <dgm:spPr/>
      <dgm:t>
        <a:bodyPr/>
        <a:lstStyle/>
        <a:p>
          <a:r>
            <a:rPr lang="en-US"/>
            <a:t>F6 - Average deviation from the standard exposed area of residue.</a:t>
          </a:r>
        </a:p>
      </dgm:t>
    </dgm:pt>
    <dgm:pt modelId="{0C436263-F7D9-4018-BFA5-9831A68D5456}" type="parTrans" cxnId="{A8B12A5F-AD3D-49A8-B7AC-EE26C39AABC6}">
      <dgm:prSet/>
      <dgm:spPr/>
      <dgm:t>
        <a:bodyPr/>
        <a:lstStyle/>
        <a:p>
          <a:endParaRPr lang="en-US"/>
        </a:p>
      </dgm:t>
    </dgm:pt>
    <dgm:pt modelId="{DB481F86-90AB-4CD2-8E85-C432C2346791}" type="sibTrans" cxnId="{A8B12A5F-AD3D-49A8-B7AC-EE26C39AABC6}">
      <dgm:prSet/>
      <dgm:spPr/>
      <dgm:t>
        <a:bodyPr/>
        <a:lstStyle/>
        <a:p>
          <a:endParaRPr lang="en-US"/>
        </a:p>
      </dgm:t>
    </dgm:pt>
    <dgm:pt modelId="{85734074-EC30-4C01-8F26-640B4F756BF3}">
      <dgm:prSet/>
      <dgm:spPr/>
      <dgm:t>
        <a:bodyPr/>
        <a:lstStyle/>
        <a:p>
          <a:r>
            <a:rPr lang="en-US"/>
            <a:t>F7 - Euclidean distance.</a:t>
          </a:r>
        </a:p>
      </dgm:t>
    </dgm:pt>
    <dgm:pt modelId="{FA5B06B9-1E8B-4DAC-AC73-B712B1730C0C}" type="parTrans" cxnId="{6E9EEBDA-A4FF-475F-A3F5-8A7778F90F7F}">
      <dgm:prSet/>
      <dgm:spPr/>
      <dgm:t>
        <a:bodyPr/>
        <a:lstStyle/>
        <a:p>
          <a:endParaRPr lang="en-US"/>
        </a:p>
      </dgm:t>
    </dgm:pt>
    <dgm:pt modelId="{14668503-9116-476C-9AE2-BC75F7BC4BBE}" type="sibTrans" cxnId="{6E9EEBDA-A4FF-475F-A3F5-8A7778F90F7F}">
      <dgm:prSet/>
      <dgm:spPr/>
      <dgm:t>
        <a:bodyPr/>
        <a:lstStyle/>
        <a:p>
          <a:endParaRPr lang="en-US"/>
        </a:p>
      </dgm:t>
    </dgm:pt>
    <dgm:pt modelId="{1D88E0A6-8079-4BA7-9811-91DE2F44A120}">
      <dgm:prSet/>
      <dgm:spPr/>
      <dgm:t>
        <a:bodyPr/>
        <a:lstStyle/>
        <a:p>
          <a:r>
            <a:rPr lang="en-US"/>
            <a:t>F8 - Secondary structure penalty.</a:t>
          </a:r>
        </a:p>
      </dgm:t>
    </dgm:pt>
    <dgm:pt modelId="{1262D859-CC21-4CCF-9731-140DE661DE8C}" type="parTrans" cxnId="{43C54DB5-2377-46E1-BC5E-5806DDAA3FCC}">
      <dgm:prSet/>
      <dgm:spPr/>
      <dgm:t>
        <a:bodyPr/>
        <a:lstStyle/>
        <a:p>
          <a:endParaRPr lang="en-US"/>
        </a:p>
      </dgm:t>
    </dgm:pt>
    <dgm:pt modelId="{6C813145-C561-477E-B581-6F6EFBC2EF7C}" type="sibTrans" cxnId="{43C54DB5-2377-46E1-BC5E-5806DDAA3FCC}">
      <dgm:prSet/>
      <dgm:spPr/>
      <dgm:t>
        <a:bodyPr/>
        <a:lstStyle/>
        <a:p>
          <a:endParaRPr lang="en-US"/>
        </a:p>
      </dgm:t>
    </dgm:pt>
    <dgm:pt modelId="{328D468A-AF5C-421F-8E28-E69904C89C6B}">
      <dgm:prSet/>
      <dgm:spPr/>
      <dgm:t>
        <a:bodyPr/>
        <a:lstStyle/>
        <a:p>
          <a:r>
            <a:rPr lang="en-US" dirty="0"/>
            <a:t>F9 - Spatial Distribution constraints (N,K Value).</a:t>
          </a:r>
        </a:p>
      </dgm:t>
    </dgm:pt>
    <dgm:pt modelId="{1FBC5F89-F95E-4DF7-9E3F-B31A3EE0EBE2}" type="parTrans" cxnId="{232A989C-F982-4CA8-A0BB-9C9136EB5908}">
      <dgm:prSet/>
      <dgm:spPr/>
      <dgm:t>
        <a:bodyPr/>
        <a:lstStyle/>
        <a:p>
          <a:endParaRPr lang="en-US"/>
        </a:p>
      </dgm:t>
    </dgm:pt>
    <dgm:pt modelId="{EB308355-8D60-4407-8678-FD62A5187D43}" type="sibTrans" cxnId="{232A989C-F982-4CA8-A0BB-9C9136EB5908}">
      <dgm:prSet/>
      <dgm:spPr/>
      <dgm:t>
        <a:bodyPr/>
        <a:lstStyle/>
        <a:p>
          <a:endParaRPr lang="en-US"/>
        </a:p>
      </dgm:t>
    </dgm:pt>
    <dgm:pt modelId="{67B29185-A975-2841-B42E-0A8ECA11903F}" type="pres">
      <dgm:prSet presAssocID="{51ABFC81-747D-41F1-BEF5-33F8F067319E}" presName="diagram" presStyleCnt="0">
        <dgm:presLayoutVars>
          <dgm:dir/>
          <dgm:resizeHandles val="exact"/>
        </dgm:presLayoutVars>
      </dgm:prSet>
      <dgm:spPr/>
    </dgm:pt>
    <dgm:pt modelId="{38A91072-F31D-7D4D-B4B9-621221571776}" type="pres">
      <dgm:prSet presAssocID="{CEC1542A-9CF9-4057-82B0-689FBDC236EE}" presName="node" presStyleLbl="node1" presStyleIdx="0" presStyleCnt="9">
        <dgm:presLayoutVars>
          <dgm:bulletEnabled val="1"/>
        </dgm:presLayoutVars>
      </dgm:prSet>
      <dgm:spPr/>
    </dgm:pt>
    <dgm:pt modelId="{CFD2BAEE-9910-EF46-B75C-82DD999C1C14}" type="pres">
      <dgm:prSet presAssocID="{C1628A07-A1B5-46FE-B5FF-C3A689BE8939}" presName="sibTrans" presStyleCnt="0"/>
      <dgm:spPr/>
    </dgm:pt>
    <dgm:pt modelId="{882A6801-12CA-4444-B309-4747DC142C64}" type="pres">
      <dgm:prSet presAssocID="{D40FC4F9-6382-4A48-8F8E-B02A4DB9EF16}" presName="node" presStyleLbl="node1" presStyleIdx="1" presStyleCnt="9">
        <dgm:presLayoutVars>
          <dgm:bulletEnabled val="1"/>
        </dgm:presLayoutVars>
      </dgm:prSet>
      <dgm:spPr/>
    </dgm:pt>
    <dgm:pt modelId="{19BF317E-9527-094D-B47F-CE2B6E949E33}" type="pres">
      <dgm:prSet presAssocID="{8C5AB8EB-9A3F-4933-B1D2-A173CE92F1D5}" presName="sibTrans" presStyleCnt="0"/>
      <dgm:spPr/>
    </dgm:pt>
    <dgm:pt modelId="{FD200033-F2A9-2140-B447-5734D5D8CFA3}" type="pres">
      <dgm:prSet presAssocID="{B218C4F7-73E7-4791-A4D6-5C7A52D73A13}" presName="node" presStyleLbl="node1" presStyleIdx="2" presStyleCnt="9">
        <dgm:presLayoutVars>
          <dgm:bulletEnabled val="1"/>
        </dgm:presLayoutVars>
      </dgm:prSet>
      <dgm:spPr/>
    </dgm:pt>
    <dgm:pt modelId="{492AC65A-ABDA-714E-9C19-3ABDCC711475}" type="pres">
      <dgm:prSet presAssocID="{94A8E737-1DFD-4675-84ED-E0C055F56670}" presName="sibTrans" presStyleCnt="0"/>
      <dgm:spPr/>
    </dgm:pt>
    <dgm:pt modelId="{BED769B2-FEA0-284E-BAC5-9AD798DCC739}" type="pres">
      <dgm:prSet presAssocID="{5F842671-4020-4E33-91FB-89E01A2D53B6}" presName="node" presStyleLbl="node1" presStyleIdx="3" presStyleCnt="9">
        <dgm:presLayoutVars>
          <dgm:bulletEnabled val="1"/>
        </dgm:presLayoutVars>
      </dgm:prSet>
      <dgm:spPr/>
    </dgm:pt>
    <dgm:pt modelId="{C4CB1B2F-643C-7746-8754-79DD6327D47A}" type="pres">
      <dgm:prSet presAssocID="{ABC839E7-28A8-4A8F-BE7B-A4C6DD17A2FD}" presName="sibTrans" presStyleCnt="0"/>
      <dgm:spPr/>
    </dgm:pt>
    <dgm:pt modelId="{CB8C0AE7-8172-D24D-AB96-6855C4210E0A}" type="pres">
      <dgm:prSet presAssocID="{0CA52FC4-8790-498E-A6A4-113042556725}" presName="node" presStyleLbl="node1" presStyleIdx="4" presStyleCnt="9">
        <dgm:presLayoutVars>
          <dgm:bulletEnabled val="1"/>
        </dgm:presLayoutVars>
      </dgm:prSet>
      <dgm:spPr/>
    </dgm:pt>
    <dgm:pt modelId="{8348884F-E7BD-B446-A9D8-D527C3DD19C6}" type="pres">
      <dgm:prSet presAssocID="{BF6EADCF-47D5-417C-9A27-821B967E5109}" presName="sibTrans" presStyleCnt="0"/>
      <dgm:spPr/>
    </dgm:pt>
    <dgm:pt modelId="{39E7F413-D3FA-D249-A687-561CD94E6E9F}" type="pres">
      <dgm:prSet presAssocID="{8F654CCD-EBA1-4ADE-8FF7-D5613D288819}" presName="node" presStyleLbl="node1" presStyleIdx="5" presStyleCnt="9">
        <dgm:presLayoutVars>
          <dgm:bulletEnabled val="1"/>
        </dgm:presLayoutVars>
      </dgm:prSet>
      <dgm:spPr/>
    </dgm:pt>
    <dgm:pt modelId="{0E36110E-4DB0-F848-A8A9-283B18DADD31}" type="pres">
      <dgm:prSet presAssocID="{DB481F86-90AB-4CD2-8E85-C432C2346791}" presName="sibTrans" presStyleCnt="0"/>
      <dgm:spPr/>
    </dgm:pt>
    <dgm:pt modelId="{5C99B15E-441C-EC48-9F0B-3201A27DDEDA}" type="pres">
      <dgm:prSet presAssocID="{85734074-EC30-4C01-8F26-640B4F756BF3}" presName="node" presStyleLbl="node1" presStyleIdx="6" presStyleCnt="9">
        <dgm:presLayoutVars>
          <dgm:bulletEnabled val="1"/>
        </dgm:presLayoutVars>
      </dgm:prSet>
      <dgm:spPr/>
    </dgm:pt>
    <dgm:pt modelId="{CA5E3F7E-AA19-0642-99B8-1784800E9DB4}" type="pres">
      <dgm:prSet presAssocID="{14668503-9116-476C-9AE2-BC75F7BC4BBE}" presName="sibTrans" presStyleCnt="0"/>
      <dgm:spPr/>
    </dgm:pt>
    <dgm:pt modelId="{1E3BDB02-B973-EC45-A3D6-FCE1D125EC8A}" type="pres">
      <dgm:prSet presAssocID="{1D88E0A6-8079-4BA7-9811-91DE2F44A120}" presName="node" presStyleLbl="node1" presStyleIdx="7" presStyleCnt="9">
        <dgm:presLayoutVars>
          <dgm:bulletEnabled val="1"/>
        </dgm:presLayoutVars>
      </dgm:prSet>
      <dgm:spPr/>
    </dgm:pt>
    <dgm:pt modelId="{10806611-F76A-D04A-8B20-CBC8324F5422}" type="pres">
      <dgm:prSet presAssocID="{6C813145-C561-477E-B581-6F6EFBC2EF7C}" presName="sibTrans" presStyleCnt="0"/>
      <dgm:spPr/>
    </dgm:pt>
    <dgm:pt modelId="{D72256FF-0423-E544-A00D-26B967FFFEE7}" type="pres">
      <dgm:prSet presAssocID="{328D468A-AF5C-421F-8E28-E69904C89C6B}" presName="node" presStyleLbl="node1" presStyleIdx="8" presStyleCnt="9">
        <dgm:presLayoutVars>
          <dgm:bulletEnabled val="1"/>
        </dgm:presLayoutVars>
      </dgm:prSet>
      <dgm:spPr/>
    </dgm:pt>
  </dgm:ptLst>
  <dgm:cxnLst>
    <dgm:cxn modelId="{F0D2A528-C845-404E-8AE7-14F3F576C4BE}" type="presOf" srcId="{CEC1542A-9CF9-4057-82B0-689FBDC236EE}" destId="{38A91072-F31D-7D4D-B4B9-621221571776}" srcOrd="0" destOrd="0" presId="urn:microsoft.com/office/officeart/2005/8/layout/default"/>
    <dgm:cxn modelId="{DD190834-9EFC-4606-9109-A02602C62EFA}" srcId="{51ABFC81-747D-41F1-BEF5-33F8F067319E}" destId="{0CA52FC4-8790-498E-A6A4-113042556725}" srcOrd="4" destOrd="0" parTransId="{A6F87BC8-C1A1-4A6F-9F16-164C369CF77D}" sibTransId="{BF6EADCF-47D5-417C-9A27-821B967E5109}"/>
    <dgm:cxn modelId="{F6D80B4A-B816-2C44-8DE4-81B5CDC0F4E6}" type="presOf" srcId="{D40FC4F9-6382-4A48-8F8E-B02A4DB9EF16}" destId="{882A6801-12CA-4444-B309-4747DC142C64}" srcOrd="0" destOrd="0" presId="urn:microsoft.com/office/officeart/2005/8/layout/default"/>
    <dgm:cxn modelId="{B802F94F-6D8E-074B-A895-33E501D2A7EE}" type="presOf" srcId="{0CA52FC4-8790-498E-A6A4-113042556725}" destId="{CB8C0AE7-8172-D24D-AB96-6855C4210E0A}" srcOrd="0" destOrd="0" presId="urn:microsoft.com/office/officeart/2005/8/layout/default"/>
    <dgm:cxn modelId="{EAD3125D-23F6-874D-B011-B1607DEF2001}" type="presOf" srcId="{1D88E0A6-8079-4BA7-9811-91DE2F44A120}" destId="{1E3BDB02-B973-EC45-A3D6-FCE1D125EC8A}" srcOrd="0" destOrd="0" presId="urn:microsoft.com/office/officeart/2005/8/layout/default"/>
    <dgm:cxn modelId="{A8B12A5F-AD3D-49A8-B7AC-EE26C39AABC6}" srcId="{51ABFC81-747D-41F1-BEF5-33F8F067319E}" destId="{8F654CCD-EBA1-4ADE-8FF7-D5613D288819}" srcOrd="5" destOrd="0" parTransId="{0C436263-F7D9-4018-BFA5-9831A68D5456}" sibTransId="{DB481F86-90AB-4CD2-8E85-C432C2346791}"/>
    <dgm:cxn modelId="{4C55A762-1E3E-3D45-BD47-77235296A5B7}" type="presOf" srcId="{5F842671-4020-4E33-91FB-89E01A2D53B6}" destId="{BED769B2-FEA0-284E-BAC5-9AD798DCC739}" srcOrd="0" destOrd="0" presId="urn:microsoft.com/office/officeart/2005/8/layout/default"/>
    <dgm:cxn modelId="{1E3F7063-B484-4DBE-AF43-C995F4710D3B}" srcId="{51ABFC81-747D-41F1-BEF5-33F8F067319E}" destId="{D40FC4F9-6382-4A48-8F8E-B02A4DB9EF16}" srcOrd="1" destOrd="0" parTransId="{4F85C302-0814-41A5-A930-6BC679BFD7A5}" sibTransId="{8C5AB8EB-9A3F-4933-B1D2-A173CE92F1D5}"/>
    <dgm:cxn modelId="{0A246167-D49A-0F49-AF5D-B749F7713843}" type="presOf" srcId="{85734074-EC30-4C01-8F26-640B4F756BF3}" destId="{5C99B15E-441C-EC48-9F0B-3201A27DDEDA}" srcOrd="0" destOrd="0" presId="urn:microsoft.com/office/officeart/2005/8/layout/default"/>
    <dgm:cxn modelId="{955E9382-2F4C-9C4E-A56B-A06FE5509F3A}" type="presOf" srcId="{328D468A-AF5C-421F-8E28-E69904C89C6B}" destId="{D72256FF-0423-E544-A00D-26B967FFFEE7}" srcOrd="0" destOrd="0" presId="urn:microsoft.com/office/officeart/2005/8/layout/default"/>
    <dgm:cxn modelId="{F4D27A90-F2D4-4A3D-95F0-A38F42F1CACA}" srcId="{51ABFC81-747D-41F1-BEF5-33F8F067319E}" destId="{5F842671-4020-4E33-91FB-89E01A2D53B6}" srcOrd="3" destOrd="0" parTransId="{1CCA9D6F-7C9F-4754-8FF8-EB1D0ABD28B1}" sibTransId="{ABC839E7-28A8-4A8F-BE7B-A4C6DD17A2FD}"/>
    <dgm:cxn modelId="{C33B2D98-0281-6D43-85D5-0587B67BBF6C}" type="presOf" srcId="{8F654CCD-EBA1-4ADE-8FF7-D5613D288819}" destId="{39E7F413-D3FA-D249-A687-561CD94E6E9F}" srcOrd="0" destOrd="0" presId="urn:microsoft.com/office/officeart/2005/8/layout/default"/>
    <dgm:cxn modelId="{232A989C-F982-4CA8-A0BB-9C9136EB5908}" srcId="{51ABFC81-747D-41F1-BEF5-33F8F067319E}" destId="{328D468A-AF5C-421F-8E28-E69904C89C6B}" srcOrd="8" destOrd="0" parTransId="{1FBC5F89-F95E-4DF7-9E3F-B31A3EE0EBE2}" sibTransId="{EB308355-8D60-4407-8678-FD62A5187D43}"/>
    <dgm:cxn modelId="{43C54DB5-2377-46E1-BC5E-5806DDAA3FCC}" srcId="{51ABFC81-747D-41F1-BEF5-33F8F067319E}" destId="{1D88E0A6-8079-4BA7-9811-91DE2F44A120}" srcOrd="7" destOrd="0" parTransId="{1262D859-CC21-4CCF-9731-140DE661DE8C}" sibTransId="{6C813145-C561-477E-B581-6F6EFBC2EF7C}"/>
    <dgm:cxn modelId="{37AEDDCA-D972-4560-91B1-830782278648}" srcId="{51ABFC81-747D-41F1-BEF5-33F8F067319E}" destId="{CEC1542A-9CF9-4057-82B0-689FBDC236EE}" srcOrd="0" destOrd="0" parTransId="{18C6B907-9736-463A-BCEC-E02CFD299FEE}" sibTransId="{C1628A07-A1B5-46FE-B5FF-C3A689BE8939}"/>
    <dgm:cxn modelId="{08C5C4D0-808A-6344-B7CF-93F45E1EF1F7}" type="presOf" srcId="{51ABFC81-747D-41F1-BEF5-33F8F067319E}" destId="{67B29185-A975-2841-B42E-0A8ECA11903F}" srcOrd="0" destOrd="0" presId="urn:microsoft.com/office/officeart/2005/8/layout/default"/>
    <dgm:cxn modelId="{810BF4D3-65F0-4A70-ADBD-4CF08113D79A}" srcId="{51ABFC81-747D-41F1-BEF5-33F8F067319E}" destId="{B218C4F7-73E7-4791-A4D6-5C7A52D73A13}" srcOrd="2" destOrd="0" parTransId="{D72445FC-A9D7-4E6A-A175-17C98B6ACD6C}" sibTransId="{94A8E737-1DFD-4675-84ED-E0C055F56670}"/>
    <dgm:cxn modelId="{6E9EEBDA-A4FF-475F-A3F5-8A7778F90F7F}" srcId="{51ABFC81-747D-41F1-BEF5-33F8F067319E}" destId="{85734074-EC30-4C01-8F26-640B4F756BF3}" srcOrd="6" destOrd="0" parTransId="{FA5B06B9-1E8B-4DAC-AC73-B712B1730C0C}" sibTransId="{14668503-9116-476C-9AE2-BC75F7BC4BBE}"/>
    <dgm:cxn modelId="{DE0FBFF1-6B0D-3848-9EEF-778D9663C10C}" type="presOf" srcId="{B218C4F7-73E7-4791-A4D6-5C7A52D73A13}" destId="{FD200033-F2A9-2140-B447-5734D5D8CFA3}" srcOrd="0" destOrd="0" presId="urn:microsoft.com/office/officeart/2005/8/layout/default"/>
    <dgm:cxn modelId="{8941426D-BAAD-4747-8666-926DF84EC9FF}" type="presParOf" srcId="{67B29185-A975-2841-B42E-0A8ECA11903F}" destId="{38A91072-F31D-7D4D-B4B9-621221571776}" srcOrd="0" destOrd="0" presId="urn:microsoft.com/office/officeart/2005/8/layout/default"/>
    <dgm:cxn modelId="{93E2FDC1-0E5F-2F46-A106-CCE4AD1BC542}" type="presParOf" srcId="{67B29185-A975-2841-B42E-0A8ECA11903F}" destId="{CFD2BAEE-9910-EF46-B75C-82DD999C1C14}" srcOrd="1" destOrd="0" presId="urn:microsoft.com/office/officeart/2005/8/layout/default"/>
    <dgm:cxn modelId="{6372529A-C634-9342-BD70-88CA54A4D439}" type="presParOf" srcId="{67B29185-A975-2841-B42E-0A8ECA11903F}" destId="{882A6801-12CA-4444-B309-4747DC142C64}" srcOrd="2" destOrd="0" presId="urn:microsoft.com/office/officeart/2005/8/layout/default"/>
    <dgm:cxn modelId="{F478942E-1098-6949-A791-89575E0A2CB1}" type="presParOf" srcId="{67B29185-A975-2841-B42E-0A8ECA11903F}" destId="{19BF317E-9527-094D-B47F-CE2B6E949E33}" srcOrd="3" destOrd="0" presId="urn:microsoft.com/office/officeart/2005/8/layout/default"/>
    <dgm:cxn modelId="{FF5F0D7E-A2CC-B942-9AC7-7786806B99CE}" type="presParOf" srcId="{67B29185-A975-2841-B42E-0A8ECA11903F}" destId="{FD200033-F2A9-2140-B447-5734D5D8CFA3}" srcOrd="4" destOrd="0" presId="urn:microsoft.com/office/officeart/2005/8/layout/default"/>
    <dgm:cxn modelId="{78D6E16A-D4E5-2F41-9A76-FCC1E0C4E88E}" type="presParOf" srcId="{67B29185-A975-2841-B42E-0A8ECA11903F}" destId="{492AC65A-ABDA-714E-9C19-3ABDCC711475}" srcOrd="5" destOrd="0" presId="urn:microsoft.com/office/officeart/2005/8/layout/default"/>
    <dgm:cxn modelId="{FD35BD23-1B62-6F4B-9B0B-F39E40CDB4BD}" type="presParOf" srcId="{67B29185-A975-2841-B42E-0A8ECA11903F}" destId="{BED769B2-FEA0-284E-BAC5-9AD798DCC739}" srcOrd="6" destOrd="0" presId="urn:microsoft.com/office/officeart/2005/8/layout/default"/>
    <dgm:cxn modelId="{D0688978-8D80-3D46-AD03-2945D8787D06}" type="presParOf" srcId="{67B29185-A975-2841-B42E-0A8ECA11903F}" destId="{C4CB1B2F-643C-7746-8754-79DD6327D47A}" srcOrd="7" destOrd="0" presId="urn:microsoft.com/office/officeart/2005/8/layout/default"/>
    <dgm:cxn modelId="{44E50C92-2193-6E44-A494-671607006600}" type="presParOf" srcId="{67B29185-A975-2841-B42E-0A8ECA11903F}" destId="{CB8C0AE7-8172-D24D-AB96-6855C4210E0A}" srcOrd="8" destOrd="0" presId="urn:microsoft.com/office/officeart/2005/8/layout/default"/>
    <dgm:cxn modelId="{1CFC63E7-91CB-DC40-9592-853EAA50AC4B}" type="presParOf" srcId="{67B29185-A975-2841-B42E-0A8ECA11903F}" destId="{8348884F-E7BD-B446-A9D8-D527C3DD19C6}" srcOrd="9" destOrd="0" presId="urn:microsoft.com/office/officeart/2005/8/layout/default"/>
    <dgm:cxn modelId="{466C3722-7551-8B4F-85AB-EA3072FD7A42}" type="presParOf" srcId="{67B29185-A975-2841-B42E-0A8ECA11903F}" destId="{39E7F413-D3FA-D249-A687-561CD94E6E9F}" srcOrd="10" destOrd="0" presId="urn:microsoft.com/office/officeart/2005/8/layout/default"/>
    <dgm:cxn modelId="{4278D576-CE2F-FB4E-AC76-2B573530458C}" type="presParOf" srcId="{67B29185-A975-2841-B42E-0A8ECA11903F}" destId="{0E36110E-4DB0-F848-A8A9-283B18DADD31}" srcOrd="11" destOrd="0" presId="urn:microsoft.com/office/officeart/2005/8/layout/default"/>
    <dgm:cxn modelId="{F9833B25-3FA1-C840-853C-3D78AB516460}" type="presParOf" srcId="{67B29185-A975-2841-B42E-0A8ECA11903F}" destId="{5C99B15E-441C-EC48-9F0B-3201A27DDEDA}" srcOrd="12" destOrd="0" presId="urn:microsoft.com/office/officeart/2005/8/layout/default"/>
    <dgm:cxn modelId="{539EB8E7-C435-5F48-88A1-2CA847369521}" type="presParOf" srcId="{67B29185-A975-2841-B42E-0A8ECA11903F}" destId="{CA5E3F7E-AA19-0642-99B8-1784800E9DB4}" srcOrd="13" destOrd="0" presId="urn:microsoft.com/office/officeart/2005/8/layout/default"/>
    <dgm:cxn modelId="{46CA37C0-73F2-7747-AC6F-E14EFA0D0E8F}" type="presParOf" srcId="{67B29185-A975-2841-B42E-0A8ECA11903F}" destId="{1E3BDB02-B973-EC45-A3D6-FCE1D125EC8A}" srcOrd="14" destOrd="0" presId="urn:microsoft.com/office/officeart/2005/8/layout/default"/>
    <dgm:cxn modelId="{D4A39DEE-C39B-FA43-A633-66917D945563}" type="presParOf" srcId="{67B29185-A975-2841-B42E-0A8ECA11903F}" destId="{10806611-F76A-D04A-8B20-CBC8324F5422}" srcOrd="15" destOrd="0" presId="urn:microsoft.com/office/officeart/2005/8/layout/default"/>
    <dgm:cxn modelId="{280DF889-C4FA-6449-BDFB-B4C510EBF58A}" type="presParOf" srcId="{67B29185-A975-2841-B42E-0A8ECA11903F}" destId="{D72256FF-0423-E544-A00D-26B967FFFEE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91072-F31D-7D4D-B4B9-621221571776}">
      <dsp:nvSpPr>
        <dsp:cNvPr id="0" name=""/>
        <dsp:cNvSpPr/>
      </dsp:nvSpPr>
      <dsp:spPr>
        <a:xfrm>
          <a:off x="802537" y="1342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F1 - Total surface area (Angstroms</a:t>
          </a:r>
        </a:p>
      </dsp:txBody>
      <dsp:txXfrm>
        <a:off x="802537" y="1342"/>
        <a:ext cx="2086391" cy="1251834"/>
      </dsp:txXfrm>
    </dsp:sp>
    <dsp:sp modelId="{882A6801-12CA-4444-B309-4747DC142C64}">
      <dsp:nvSpPr>
        <dsp:cNvPr id="0" name=""/>
        <dsp:cNvSpPr/>
      </dsp:nvSpPr>
      <dsp:spPr>
        <a:xfrm>
          <a:off x="3097568" y="1342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F2 - Non-polar exposed area </a:t>
          </a:r>
        </a:p>
      </dsp:txBody>
      <dsp:txXfrm>
        <a:off x="3097568" y="1342"/>
        <a:ext cx="2086391" cy="1251834"/>
      </dsp:txXfrm>
    </dsp:sp>
    <dsp:sp modelId="{FD200033-F2A9-2140-B447-5734D5D8CFA3}">
      <dsp:nvSpPr>
        <dsp:cNvPr id="0" name=""/>
        <dsp:cNvSpPr/>
      </dsp:nvSpPr>
      <dsp:spPr>
        <a:xfrm>
          <a:off x="5392598" y="1342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F3 - Fractional area of exposed non-polar residue.</a:t>
          </a:r>
        </a:p>
      </dsp:txBody>
      <dsp:txXfrm>
        <a:off x="5392598" y="1342"/>
        <a:ext cx="2086391" cy="1251834"/>
      </dsp:txXfrm>
    </dsp:sp>
    <dsp:sp modelId="{BED769B2-FEA0-284E-BAC5-9AD798DCC739}">
      <dsp:nvSpPr>
        <dsp:cNvPr id="0" name=""/>
        <dsp:cNvSpPr/>
      </dsp:nvSpPr>
      <dsp:spPr>
        <a:xfrm>
          <a:off x="7687629" y="1342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F4 - Fractional area of exposed non-polar part of residue</a:t>
          </a:r>
        </a:p>
      </dsp:txBody>
      <dsp:txXfrm>
        <a:off x="7687629" y="1342"/>
        <a:ext cx="2086391" cy="1251834"/>
      </dsp:txXfrm>
    </dsp:sp>
    <dsp:sp modelId="{CB8C0AE7-8172-D24D-AB96-6855C4210E0A}">
      <dsp:nvSpPr>
        <dsp:cNvPr id="0" name=""/>
        <dsp:cNvSpPr/>
      </dsp:nvSpPr>
      <dsp:spPr>
        <a:xfrm>
          <a:off x="802537" y="1461816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F5 - Molecular mass weighted exposed area.</a:t>
          </a:r>
        </a:p>
      </dsp:txBody>
      <dsp:txXfrm>
        <a:off x="802537" y="1461816"/>
        <a:ext cx="2086391" cy="1251834"/>
      </dsp:txXfrm>
    </dsp:sp>
    <dsp:sp modelId="{39E7F413-D3FA-D249-A687-561CD94E6E9F}">
      <dsp:nvSpPr>
        <dsp:cNvPr id="0" name=""/>
        <dsp:cNvSpPr/>
      </dsp:nvSpPr>
      <dsp:spPr>
        <a:xfrm>
          <a:off x="3097568" y="1461816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F6 - Average deviation from the standard exposed area of residue.</a:t>
          </a:r>
        </a:p>
      </dsp:txBody>
      <dsp:txXfrm>
        <a:off x="3097568" y="1461816"/>
        <a:ext cx="2086391" cy="1251834"/>
      </dsp:txXfrm>
    </dsp:sp>
    <dsp:sp modelId="{5C99B15E-441C-EC48-9F0B-3201A27DDEDA}">
      <dsp:nvSpPr>
        <dsp:cNvPr id="0" name=""/>
        <dsp:cNvSpPr/>
      </dsp:nvSpPr>
      <dsp:spPr>
        <a:xfrm>
          <a:off x="5392598" y="1461816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F7 - Euclidean distance.</a:t>
          </a:r>
        </a:p>
      </dsp:txBody>
      <dsp:txXfrm>
        <a:off x="5392598" y="1461816"/>
        <a:ext cx="2086391" cy="1251834"/>
      </dsp:txXfrm>
    </dsp:sp>
    <dsp:sp modelId="{1E3BDB02-B973-EC45-A3D6-FCE1D125EC8A}">
      <dsp:nvSpPr>
        <dsp:cNvPr id="0" name=""/>
        <dsp:cNvSpPr/>
      </dsp:nvSpPr>
      <dsp:spPr>
        <a:xfrm>
          <a:off x="7687629" y="1461816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F8 - Secondary structure penalty.</a:t>
          </a:r>
        </a:p>
      </dsp:txBody>
      <dsp:txXfrm>
        <a:off x="7687629" y="1461816"/>
        <a:ext cx="2086391" cy="1251834"/>
      </dsp:txXfrm>
    </dsp:sp>
    <dsp:sp modelId="{D72256FF-0423-E544-A00D-26B967FFFEE7}">
      <dsp:nvSpPr>
        <dsp:cNvPr id="0" name=""/>
        <dsp:cNvSpPr/>
      </dsp:nvSpPr>
      <dsp:spPr>
        <a:xfrm>
          <a:off x="4245083" y="2922290"/>
          <a:ext cx="2086391" cy="1251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F9 - Spatial Distribution constraints (N,K Value).</a:t>
          </a:r>
        </a:p>
      </dsp:txBody>
      <dsp:txXfrm>
        <a:off x="4245083" y="2922290"/>
        <a:ext cx="2086391" cy="1251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3926-D432-0548-9EA5-0393B74509A8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1989-5612-B748-A7B7-18A29F80D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8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4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4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4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5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5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2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05E1A-52CF-1A36-AD09-64466CE0B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3700" dirty="0"/>
              <a:t>PREDICTION OF STRUCTURAL ERROR FOR PROTEIN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535BA-14C6-033C-EE88-17E5A0244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pPr marL="0" marR="114300">
              <a:spcBef>
                <a:spcPts val="0"/>
              </a:spcBef>
              <a:spcAft>
                <a:spcPts val="600"/>
              </a:spcAft>
            </a:pPr>
            <a:endParaRPr lang="en-US" sz="2000" cap="small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114300">
              <a:spcBef>
                <a:spcPts val="0"/>
              </a:spcBef>
              <a:spcAft>
                <a:spcPts val="600"/>
              </a:spcAft>
            </a:pPr>
            <a:r>
              <a:rPr lang="en-US" sz="2000" cap="small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Comparison of Random Forest, Carryforward, and GHDM Deep Neural Network Methods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3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239" y="469172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CALCULATION OF RMSD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D6A08-169A-3656-1802-555F95F46EC1}"/>
                  </a:ext>
                </a:extLst>
              </p:cNvPr>
              <p:cNvSpPr txBox="1"/>
              <p:nvPr/>
            </p:nvSpPr>
            <p:spPr>
              <a:xfrm>
                <a:off x="5094287" y="5638253"/>
                <a:ext cx="6096000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𝑅𝑀𝑆𝐷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deg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D6A08-169A-3656-1802-555F95F46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287" y="5638253"/>
                <a:ext cx="6096000" cy="656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B4EB7AE-1C42-8BC0-0F22-E498ED149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80551"/>
              </p:ext>
            </p:extLst>
          </p:nvPr>
        </p:nvGraphicFramePr>
        <p:xfrm>
          <a:off x="1494193" y="593513"/>
          <a:ext cx="8381644" cy="5766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3600" imgH="4089400" progId="Word.Document.12">
                  <p:embed/>
                </p:oleObj>
              </mc:Choice>
              <mc:Fallback>
                <p:oleObj name="Document" r:id="rId3" imgW="5943600" imgH="4089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4193" y="593513"/>
                        <a:ext cx="8381644" cy="5766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1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42">
            <a:extLst>
              <a:ext uri="{FF2B5EF4-FFF2-40B4-BE49-F238E27FC236}">
                <a16:creationId xmlns:a16="http://schemas.microsoft.com/office/drawing/2014/main" id="{398E8958-A0BD-4366-8F61-3A496C51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44">
            <a:extLst>
              <a:ext uri="{FF2B5EF4-FFF2-40B4-BE49-F238E27FC236}">
                <a16:creationId xmlns:a16="http://schemas.microsoft.com/office/drawing/2014/main" id="{D445862C-E73D-4EFB-9DD5-8A5E3473E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67">
            <a:extLst>
              <a:ext uri="{FF2B5EF4-FFF2-40B4-BE49-F238E27FC236}">
                <a16:creationId xmlns:a16="http://schemas.microsoft.com/office/drawing/2014/main" id="{1429180E-866D-447C-A170-484000E48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77ACA7-E71A-4888-9EBD-074801D88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CASP-5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E"/>
                </a:solidFill>
                <a:latin typeface="+mj-lt"/>
              </a:rPr>
              <a:t>45730 scored residue predictions from the 2002 CASP-5 competition</a:t>
            </a:r>
          </a:p>
          <a:p>
            <a:r>
              <a:rPr lang="en-US" sz="1600" dirty="0">
                <a:solidFill>
                  <a:srgbClr val="FFFFFE"/>
                </a:solidFill>
                <a:latin typeface="+mj-lt"/>
              </a:rPr>
              <a:t>Root mean squared deviation in atomic position (RMSD) label</a:t>
            </a:r>
          </a:p>
          <a:p>
            <a:r>
              <a:rPr lang="en-US" sz="1600" dirty="0">
                <a:solidFill>
                  <a:srgbClr val="FFFFFE"/>
                </a:solidFill>
                <a:latin typeface="+mj-lt"/>
              </a:rPr>
              <a:t>9 physiochemical features</a:t>
            </a:r>
          </a:p>
          <a:p>
            <a:endParaRPr lang="en-US" sz="1600" dirty="0">
              <a:solidFill>
                <a:srgbClr val="FFFFFE"/>
              </a:solidFill>
              <a:latin typeface="+mj-l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2DF6337-9683-4A06-B3D5-CB22C7F4F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ccessible surface area - Wikipedia">
            <a:extLst>
              <a:ext uri="{FF2B5EF4-FFF2-40B4-BE49-F238E27FC236}">
                <a16:creationId xmlns:a16="http://schemas.microsoft.com/office/drawing/2014/main" id="{245C8485-EE6B-602B-76AB-0E968AA4C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6652" y="989362"/>
            <a:ext cx="3990545" cy="4888418"/>
          </a:xfrm>
          <a:prstGeom prst="rect">
            <a:avLst/>
          </a:prstGeom>
          <a:noFill/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C1AF26B-D996-BE72-F776-533B95D15EE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189152" y="3208337"/>
            <a:ext cx="153960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9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CASP-5 DATASET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1AF26B-D996-BE72-F776-533B95D15EE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189152" y="3208337"/>
            <a:ext cx="153960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1" name="Content Placeholder 2">
            <a:extLst>
              <a:ext uri="{FF2B5EF4-FFF2-40B4-BE49-F238E27FC236}">
                <a16:creationId xmlns:a16="http://schemas.microsoft.com/office/drawing/2014/main" id="{E8811C4E-D71F-683C-B5B6-0AB06D14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270917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50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2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4" name="Group 35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5" name="Rectangle 40">
            <a:extLst>
              <a:ext uri="{FF2B5EF4-FFF2-40B4-BE49-F238E27FC236}">
                <a16:creationId xmlns:a16="http://schemas.microsoft.com/office/drawing/2014/main" id="{68293B96-AC95-4F91-A6A1-F5B9EBA75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42">
            <a:extLst>
              <a:ext uri="{FF2B5EF4-FFF2-40B4-BE49-F238E27FC236}">
                <a16:creationId xmlns:a16="http://schemas.microsoft.com/office/drawing/2014/main" id="{44F5C13C-7597-47EF-A60E-E0483B591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9BF75460-CBE9-47D1-A638-668E31C80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AADD2883-3611-478E-BA1D-A2874E80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415929DF-E668-4987-A5DB-8177C217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A9A72BAB-7164-45E8-80CD-343F1AD8C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BAF56AD6-00FC-47BA-95C0-90E27317C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41F0B89B-257D-4443-ACEF-8C1783D0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3B2455CC-7ABE-4EAF-8BB0-7D9905627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BB5DADAE-B476-49FA-990B-8802F909D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E57DA134-04BF-4C60-BE60-01F00D59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F5EE93A9-4768-4F8D-94F1-F4F1C4663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333266E9-BA12-4E99-ACAB-DB4813C79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F1C16801-9C8C-455E-AE48-59BB6D0E1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71B2AF91-3099-47C7-8A14-63F4CBB0C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5584900C-32C2-49A7-874A-1F8D41C35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83523AEA-5A6D-45E4-ACC6-1CEFD80B1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CFA5C26B-057A-4D27-B6F5-4FD00FB17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F8EB124B-9970-4101-B6EE-51FBB23CC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F6B2C362-04E0-48FB-9BEF-685C965AC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3B4FF677-CB69-4C86-9DDC-4047690F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3EBE6D51-FA46-4AF0-8195-FD56F694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0C0539D-4193-466B-987B-D71FA6A82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65">
            <a:extLst>
              <a:ext uri="{FF2B5EF4-FFF2-40B4-BE49-F238E27FC236}">
                <a16:creationId xmlns:a16="http://schemas.microsoft.com/office/drawing/2014/main" id="{7D51DB48-98D5-49DE-AD5F-8A9734357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37768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22">
            <a:extLst>
              <a:ext uri="{FF2B5EF4-FFF2-40B4-BE49-F238E27FC236}">
                <a16:creationId xmlns:a16="http://schemas.microsoft.com/office/drawing/2014/main" id="{863FD0EB-DDF9-4169-BF2D-2A00FD515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223532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FC8BAE-02F8-41B1-A078-FC60092F7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961035"/>
            <a:ext cx="5935796" cy="3267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171F3-3B29-734C-3817-88D3879A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2039943"/>
            <a:ext cx="5767566" cy="83877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2800" dirty="0"/>
              <a:t>SUMMARY OF DATA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ABDF8E-2BF0-41B8-A658-ECB324D9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E18CE-AEB7-D836-13C1-CF989646462A}"/>
              </a:ext>
            </a:extLst>
          </p:cNvPr>
          <p:cNvSpPr txBox="1"/>
          <p:nvPr/>
        </p:nvSpPr>
        <p:spPr>
          <a:xfrm>
            <a:off x="7943934" y="5610090"/>
            <a:ext cx="25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surface area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8081E29-7DAD-C760-5DB7-73C6DBD5E1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97557" y="208357"/>
            <a:ext cx="4177768" cy="5022456"/>
          </a:xfrm>
          <a:prstGeom prst="rect">
            <a:avLst/>
          </a:prstGeom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D79DE9E8-791F-7CAB-8334-83C78F352749}"/>
              </a:ext>
            </a:extLst>
          </p:cNvPr>
          <p:cNvSpPr txBox="1">
            <a:spLocks/>
          </p:cNvSpPr>
          <p:nvPr/>
        </p:nvSpPr>
        <p:spPr>
          <a:xfrm>
            <a:off x="873540" y="2922678"/>
            <a:ext cx="5768442" cy="2262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E"/>
                </a:solidFill>
              </a:rPr>
              <a:t>Most of the data has no clear relationship with the label  or any structure</a:t>
            </a:r>
          </a:p>
          <a:p>
            <a:r>
              <a:rPr lang="en-US" sz="1600" dirty="0">
                <a:solidFill>
                  <a:srgbClr val="FFFFFE"/>
                </a:solidFill>
              </a:rPr>
              <a:t>Features pertaining to weight and distance are highly colinear</a:t>
            </a:r>
          </a:p>
          <a:p>
            <a:endParaRPr lang="en-US" sz="1600" dirty="0">
              <a:solidFill>
                <a:srgbClr val="FFFFFE"/>
              </a:solidFill>
            </a:endParaRPr>
          </a:p>
          <a:p>
            <a:r>
              <a:rPr lang="en-US" sz="1600" dirty="0">
                <a:solidFill>
                  <a:srgbClr val="FFFFF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161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2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4" name="Group 35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5" name="Rectangle 40">
            <a:extLst>
              <a:ext uri="{FF2B5EF4-FFF2-40B4-BE49-F238E27FC236}">
                <a16:creationId xmlns:a16="http://schemas.microsoft.com/office/drawing/2014/main" id="{68293B96-AC95-4F91-A6A1-F5B9EBA75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42">
            <a:extLst>
              <a:ext uri="{FF2B5EF4-FFF2-40B4-BE49-F238E27FC236}">
                <a16:creationId xmlns:a16="http://schemas.microsoft.com/office/drawing/2014/main" id="{44F5C13C-7597-47EF-A60E-E0483B591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9BF75460-CBE9-47D1-A638-668E31C80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AADD2883-3611-478E-BA1D-A2874E80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415929DF-E668-4987-A5DB-8177C217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A9A72BAB-7164-45E8-80CD-343F1AD8C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BAF56AD6-00FC-47BA-95C0-90E27317C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41F0B89B-257D-4443-ACEF-8C1783D0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3B2455CC-7ABE-4EAF-8BB0-7D9905627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BB5DADAE-B476-49FA-990B-8802F909D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E57DA134-04BF-4C60-BE60-01F00D59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F5EE93A9-4768-4F8D-94F1-F4F1C4663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333266E9-BA12-4E99-ACAB-DB4813C79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F1C16801-9C8C-455E-AE48-59BB6D0E1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71B2AF91-3099-47C7-8A14-63F4CBB0C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5584900C-32C2-49A7-874A-1F8D41C35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83523AEA-5A6D-45E4-ACC6-1CEFD80B1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CFA5C26B-057A-4D27-B6F5-4FD00FB17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F8EB124B-9970-4101-B6EE-51FBB23CC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F6B2C362-04E0-48FB-9BEF-685C965AC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3B4FF677-CB69-4C86-9DDC-4047690F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3EBE6D51-FA46-4AF0-8195-FD56F694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0C0539D-4193-466B-987B-D71FA6A82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65">
            <a:extLst>
              <a:ext uri="{FF2B5EF4-FFF2-40B4-BE49-F238E27FC236}">
                <a16:creationId xmlns:a16="http://schemas.microsoft.com/office/drawing/2014/main" id="{7D51DB48-98D5-49DE-AD5F-8A9734357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37768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22">
            <a:extLst>
              <a:ext uri="{FF2B5EF4-FFF2-40B4-BE49-F238E27FC236}">
                <a16:creationId xmlns:a16="http://schemas.microsoft.com/office/drawing/2014/main" id="{863FD0EB-DDF9-4169-BF2D-2A00FD515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223532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FC8BAE-02F8-41B1-A078-FC60092F7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961035"/>
            <a:ext cx="5935796" cy="3267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171F3-3B29-734C-3817-88D3879A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2039943"/>
            <a:ext cx="5767566" cy="83877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2800" dirty="0"/>
              <a:t>SUMMARY OF DATA</a:t>
            </a:r>
          </a:p>
        </p:txBody>
      </p:sp>
      <p:sp>
        <p:nvSpPr>
          <p:cNvPr id="100" name="Content Placeholder 9">
            <a:extLst>
              <a:ext uri="{FF2B5EF4-FFF2-40B4-BE49-F238E27FC236}">
                <a16:creationId xmlns:a16="http://schemas.microsoft.com/office/drawing/2014/main" id="{AEA40257-A75C-C6C0-F7D1-FDCD67CE6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840" y="2830657"/>
            <a:ext cx="5768442" cy="22620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FFFFFE"/>
                </a:solidFill>
              </a:rPr>
              <a:t>Features related to non-polar areas and hydrogen bonding are most predictive of error</a:t>
            </a:r>
          </a:p>
          <a:p>
            <a:r>
              <a:rPr lang="en-US" sz="1600" dirty="0">
                <a:solidFill>
                  <a:srgbClr val="FFFFFE"/>
                </a:solidFill>
              </a:rPr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ABDF8E-2BF0-41B8-A658-ECB324D9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F6C0EA0-8285-92CA-5A39-5B87E22C4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869" y="442913"/>
            <a:ext cx="3997781" cy="4689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E18CE-AEB7-D836-13C1-CF989646462A}"/>
              </a:ext>
            </a:extLst>
          </p:cNvPr>
          <p:cNvSpPr txBox="1"/>
          <p:nvPr/>
        </p:nvSpPr>
        <p:spPr>
          <a:xfrm>
            <a:off x="7943934" y="5610090"/>
            <a:ext cx="2593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Fractional area of exposed non-polar part of residue</a:t>
            </a:r>
            <a:r>
              <a:rPr lang="en-US">
                <a:effectLst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892DD75-0F21-4634-99B7-E84CA53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FF33740-2A83-42E8-A598-9AE61A3F0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6899C82F-20B6-4E2D-AB9D-1713FB3E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5D89ADB3-2D4B-4770-A268-498E3840E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5034FDD9-592C-44B5-BC27-2E924BF3B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4770B370-A883-43EB-9548-9F4DF8AFB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B4352703-BD5E-41FD-B464-679A4C6B7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030174A-A42D-4ECB-8A60-CF7D8732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28551ADF-F4C9-471C-B42F-D2D31E33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93A66B57-AB21-4F33-AA9A-B7EB77A1E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4A1B8DCE-9DBF-48EC-85D4-5FC835815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52FA78DE-98F5-44CD-B9E3-7A5ED0ABC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F3E719C3-D321-48DD-8374-FF3B01E3C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CA9A2902-2BBF-4AD3-BA2E-88A033E7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3052E19B-E780-4BD7-AAE5-F0087C6DE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26318BCD-2E45-42B7-81DD-3D91924DD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F32B7AC7-D1A6-46B1-91B3-36A119862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B04127CF-94AE-471B-AABC-7884E900E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0AB28A6D-6244-4B44-9B35-11BB6B8A1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220F393F-FEF8-4D1A-A959-F0EC20D65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F0CE6A4D-5C7D-460B-B2FD-8E85CD5AB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8A535C9C-6C1A-4BCF-BA51-CD74AA7E7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36530B88-C8C1-478A-B785-86E745DD5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695" y="552451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RANDOM FOREST REGRESSION MODEL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B466E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BE175-97AB-925A-EAF7-B91F1893B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32" b="10033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>
              <a:buClr>
                <a:srgbClr val="B466E9"/>
              </a:buClr>
            </a:pPr>
            <a:r>
              <a:rPr lang="en-US" dirty="0"/>
              <a:t>All features</a:t>
            </a:r>
          </a:p>
          <a:p>
            <a:pPr>
              <a:buClr>
                <a:srgbClr val="B466E9"/>
              </a:buClr>
            </a:pPr>
            <a:r>
              <a:rPr lang="en-US" dirty="0" err="1"/>
              <a:t>nrounds</a:t>
            </a:r>
            <a:r>
              <a:rPr lang="en-US" dirty="0"/>
              <a:t> = 500</a:t>
            </a:r>
          </a:p>
          <a:p>
            <a:pPr>
              <a:buClr>
                <a:srgbClr val="B466E9"/>
              </a:buClr>
            </a:pPr>
            <a:r>
              <a:rPr lang="en-US" dirty="0"/>
              <a:t>Over predicts lower RMSD</a:t>
            </a:r>
          </a:p>
          <a:p>
            <a:pPr>
              <a:buClr>
                <a:srgbClr val="B466E9"/>
              </a:buClr>
            </a:pPr>
            <a:r>
              <a:rPr lang="en-US" dirty="0"/>
              <a:t>Underpredicts higher RMSD</a:t>
            </a:r>
          </a:p>
          <a:p>
            <a:pPr>
              <a:buClr>
                <a:srgbClr val="B466E9"/>
              </a:buClr>
            </a:pPr>
            <a:r>
              <a:rPr lang="en-US" dirty="0"/>
              <a:t>MAE of 2.55 Angstrom</a:t>
            </a:r>
          </a:p>
        </p:txBody>
      </p:sp>
    </p:spTree>
    <p:extLst>
      <p:ext uri="{BB962C8B-B14F-4D97-AF65-F5344CB8AC3E}">
        <p14:creationId xmlns:p14="http://schemas.microsoft.com/office/powerpoint/2010/main" val="208362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72">
            <a:extLst>
              <a:ext uri="{FF2B5EF4-FFF2-40B4-BE49-F238E27FC236}">
                <a16:creationId xmlns:a16="http://schemas.microsoft.com/office/drawing/2014/main" id="{A2027178-7D50-45EC-B6F1-B308D927D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74">
            <a:extLst>
              <a:ext uri="{FF2B5EF4-FFF2-40B4-BE49-F238E27FC236}">
                <a16:creationId xmlns:a16="http://schemas.microsoft.com/office/drawing/2014/main" id="{FBFB0784-3787-467E-A6EE-25169A9E3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6EFDEEA2-9104-45E6-AF84-02D4F2AF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6F06355B-DEC0-45C2-89B2-1A247E3B8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569C34B8-F819-4420-B1A9-64D1B5B4B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A5F616BE-1406-4447-A183-8EE3C7BD2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2A37FA47-1FC3-4334-AC18-5B6ED741A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7B04A83D-947D-46A6-8469-7BE0DF3D9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906C381D-DFD2-47A1-AA8D-815909213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A1433A25-4155-4825-B971-1D074BD07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E01A32C9-289C-421C-B41D-016905655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53463A9E-88CC-4811-BB2D-5778FA9C0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7F4D8BF6-631F-4175-9011-8D40AC236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EAE207AB-C806-428E-93DC-6B56AFA94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32DD6688-FAE4-4C88-A2D2-06E78EEC7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8">
              <a:extLst>
                <a:ext uri="{FF2B5EF4-FFF2-40B4-BE49-F238E27FC236}">
                  <a16:creationId xmlns:a16="http://schemas.microsoft.com/office/drawing/2014/main" id="{38F11FA6-F020-4212-9F82-3FD3620F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40C14816-DF20-412B-950D-FE7633961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0AC1E853-8099-443B-A67A-1E376A20B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1">
              <a:extLst>
                <a:ext uri="{FF2B5EF4-FFF2-40B4-BE49-F238E27FC236}">
                  <a16:creationId xmlns:a16="http://schemas.microsoft.com/office/drawing/2014/main" id="{028938CB-121E-4406-B8F9-BC7FF1B43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5ED914C0-4CD8-4F58-87E0-5D5F15CC8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3">
              <a:extLst>
                <a:ext uri="{FF2B5EF4-FFF2-40B4-BE49-F238E27FC236}">
                  <a16:creationId xmlns:a16="http://schemas.microsoft.com/office/drawing/2014/main" id="{6D40C2DC-80E0-4AD7-87E2-18591B0AE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4">
              <a:extLst>
                <a:ext uri="{FF2B5EF4-FFF2-40B4-BE49-F238E27FC236}">
                  <a16:creationId xmlns:a16="http://schemas.microsoft.com/office/drawing/2014/main" id="{C037FE17-4C37-4F17-9CB2-07E73D211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89DA310C-435C-4F9B-B5A8-AD646724A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" name="Group 97">
            <a:extLst>
              <a:ext uri="{FF2B5EF4-FFF2-40B4-BE49-F238E27FC236}">
                <a16:creationId xmlns:a16="http://schemas.microsoft.com/office/drawing/2014/main" id="{EB198604-08D7-456B-AE20-46A30AD51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F1BE5B2-B6C9-4994-8846-E4B4DA3E4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22">
              <a:extLst>
                <a:ext uri="{FF2B5EF4-FFF2-40B4-BE49-F238E27FC236}">
                  <a16:creationId xmlns:a16="http://schemas.microsoft.com/office/drawing/2014/main" id="{5157B8F2-712A-40CD-937A-F89CFA9F6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D7B0AD3-0B85-4F09-91AF-61749A015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 fontScale="90000"/>
          </a:bodyPr>
          <a:lstStyle/>
          <a:p>
            <a:r>
              <a:rPr lang="en-US" dirty="0"/>
              <a:t>CARRYFORWARD</a:t>
            </a:r>
            <a:br>
              <a:rPr lang="en-US" dirty="0"/>
            </a:br>
            <a:r>
              <a:rPr lang="en-US" dirty="0"/>
              <a:t>NEURAL NETWORK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E0D1AF6-E0F4-E7BB-E59E-7CA690CCF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1" r="-5" b="-5"/>
          <a:stretch/>
        </p:blipFill>
        <p:spPr>
          <a:xfrm>
            <a:off x="8272266" y="874147"/>
            <a:ext cx="3059586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16D4C18-A369-8E1B-199E-732593FA8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1" r="-5" b="-5"/>
          <a:stretch/>
        </p:blipFill>
        <p:spPr>
          <a:xfrm>
            <a:off x="5212680" y="874147"/>
            <a:ext cx="3059586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428" y="4160613"/>
            <a:ext cx="6281873" cy="273218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Input data for all neural networks was scaled and the intercept removed</a:t>
            </a:r>
          </a:p>
          <a:p>
            <a:pPr marL="0" indent="0">
              <a:lnSpc>
                <a:spcPct val="110000"/>
              </a:lnSpc>
              <a:buClr>
                <a:srgbClr val="A356D7"/>
              </a:buClr>
              <a:buNone/>
            </a:pPr>
            <a:r>
              <a:rPr lang="en-US" sz="800" b="1" dirty="0" err="1"/>
              <a:t>modNN</a:t>
            </a:r>
            <a:endParaRPr lang="en-US" sz="800" b="1" dirty="0"/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Simple architecture of a single hidden layer with 50 neurons and </a:t>
            </a:r>
            <a:r>
              <a:rPr lang="en-US" sz="800" dirty="0" err="1"/>
              <a:t>ReLU</a:t>
            </a:r>
            <a:r>
              <a:rPr lang="en-US" sz="800" dirty="0"/>
              <a:t> activation function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Poor learner and failed to advance MAE meaningfully with further training time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Training MAE: 3.89 Angstroms, Validation MAE: 4.56 Angstroms</a:t>
            </a:r>
          </a:p>
          <a:p>
            <a:pPr marL="0" indent="0">
              <a:lnSpc>
                <a:spcPct val="110000"/>
              </a:lnSpc>
              <a:buClr>
                <a:srgbClr val="A356D7"/>
              </a:buClr>
              <a:buNone/>
            </a:pPr>
            <a:r>
              <a:rPr lang="en-US" sz="800" b="1" dirty="0"/>
              <a:t>modNN5: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A neural network with twelve hidden layers, alternating in </a:t>
            </a:r>
            <a:r>
              <a:rPr lang="en-US" sz="800" dirty="0" err="1"/>
              <a:t>ReLU</a:t>
            </a:r>
            <a:r>
              <a:rPr lang="en-US" sz="800" dirty="0"/>
              <a:t> and ELU activation functions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Trained using the MSE loss function, the RMSprop optimizer for optimization, and the MAE as the evaluation metric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The dropout rates for the hidden layers are set to 0.5 for all layers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Trained with a dropout rate of 0.4-0.5 resulted in optimal convergence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800" dirty="0"/>
              <a:t>Training MAE: 2.68 Angstrom, Validation MAE: 2.98 Angstrom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endParaRPr lang="en-US" sz="800" dirty="0"/>
          </a:p>
          <a:p>
            <a:pPr>
              <a:lnSpc>
                <a:spcPct val="110000"/>
              </a:lnSpc>
              <a:buClr>
                <a:srgbClr val="A356D7"/>
              </a:buClr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6819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892DD75-0F21-4634-99B7-E84CA53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F33740-2A83-42E8-A598-9AE61A3F0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6899C82F-20B6-4E2D-AB9D-1713FB3E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5D89ADB3-2D4B-4770-A268-498E3840E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5034FDD9-592C-44B5-BC27-2E924BF3B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4770B370-A883-43EB-9548-9F4DF8AFB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B4352703-BD5E-41FD-B464-679A4C6B7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5030174A-A42D-4ECB-8A60-CF7D8732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28551ADF-F4C9-471C-B42F-D2D31E33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3A66B57-AB21-4F33-AA9A-B7EB77A1E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4A1B8DCE-9DBF-48EC-85D4-5FC835815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52FA78DE-98F5-44CD-B9E3-7A5ED0ABC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F3E719C3-D321-48DD-8374-FF3B01E3C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CA9A2902-2BBF-4AD3-BA2E-88A033E7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3052E19B-E780-4BD7-AAE5-F0087C6DE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26318BCD-2E45-42B7-81DD-3D91924DD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F32B7AC7-D1A6-46B1-91B3-36A119862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B04127CF-94AE-471B-AABC-7884E900E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0AB28A6D-6244-4B44-9B35-11BB6B8A1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220F393F-FEF8-4D1A-A959-F0EC20D65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F0CE6A4D-5C7D-460B-B2FD-8E85CD5AB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8A535C9C-6C1A-4BCF-BA51-CD74AA7E7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36530B88-C8C1-478A-B785-86E745DD5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487" y="152400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GMDH NEURAL NETWORKS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A356D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75B0A8E-098A-C32B-7244-8378F7332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0" b="20265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339" y="2011364"/>
            <a:ext cx="4099607" cy="367823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Multilayered Iterative (MIA) Group Method of Data Handling (GMDH) Neural Network 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The GMDH algorithm involves iteratively generating candidate models and selecting the best one based on some criterion to create a model of models.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The MIA-GMDH algorithm is used, which generates candidate models and selects the best model based on the predicted residual error of sum squares (PRESS).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Nodes are pruned from each layer and the top k models are selected.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The output of one layer is used as input to the subsequent layer, resulting in a hierarchical stack of models.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PRESS is used as the stopping criterion in the training process and can be thought about as ridge regression in that it adds a penalty for additional complexity to the model.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The algorithm continuously adds hidden layers until this stopping criterion is met.</a:t>
            </a:r>
          </a:p>
          <a:p>
            <a:pPr>
              <a:lnSpc>
                <a:spcPct val="110000"/>
              </a:lnSpc>
              <a:buClr>
                <a:srgbClr val="A356D7"/>
              </a:buClr>
            </a:pPr>
            <a:r>
              <a:rPr lang="en-US" sz="1200" dirty="0"/>
              <a:t>Validation MAE of </a:t>
            </a:r>
            <a:r>
              <a:rPr lang="en-US" sz="1200" dirty="0">
                <a:effectLst/>
              </a:rPr>
              <a:t>4.36 Angstrom</a:t>
            </a:r>
          </a:p>
        </p:txBody>
      </p:sp>
    </p:spTree>
    <p:extLst>
      <p:ext uri="{BB962C8B-B14F-4D97-AF65-F5344CB8AC3E}">
        <p14:creationId xmlns:p14="http://schemas.microsoft.com/office/powerpoint/2010/main" val="269936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F1AB5B0-263B-4251-A882-934C776F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78ABF88-46E8-4029-AB46-E4771F473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593930E-DC99-4A6F-8D1B-FCB4393EC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A9F599E6-CA6D-46B2-AA6A-CB51C9674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A12B52D1-9634-439A-BF00-9A83528A2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BDC62A16-3789-4407-98CB-FE9204C07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5B3E90E5-D147-40EE-A247-7E7FA76D9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4B6FABF9-7C96-401D-B639-971F46EFF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17ABAB0-8B6B-4191-9022-B4387F6B6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4D27EFFC-691E-43D3-A8B0-072BD810E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556C61FB-950E-48E2-9BA3-C08FB7277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9EE5CF75-7832-472F-9A10-C6940AE7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B25CB582-3404-4E8B-88DF-C913EA233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BD3AE87A-86BB-4608-98F3-F97A5FB3D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D3C04704-0E90-43BD-8C48-CB17683BF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00590DBF-511F-42DE-8D80-9DA44D4C4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2D85413-70BF-48F7-BA51-5CA843FD3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C4BC7756-F570-451B-A402-3667C0BB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BDAC7596-8288-4C88-849A-1AAD5FFD5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DBDDB9B0-48C6-4884-AE49-0CDC0770C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FE44F16A-C4EC-43CB-A4B0-05825FDB6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B1D66A51-8EB2-47CB-8909-5879319D8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E5A9A04F-DABB-442E-BFF9-C2A735C63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GRADIENT BOOSTED TREE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AF62E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D9CB5C4-0832-DE8A-D434-EA70F44C04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9" r="4" b="22120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4F9BE-9C62-599F-DED7-121C629F1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0703" y="2228850"/>
                <a:ext cx="5028928" cy="369966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AF62E3"/>
                  </a:buClr>
                </a:pPr>
                <a:r>
                  <a:rPr lang="en-US" sz="1500" dirty="0"/>
                  <a:t>The model is built using successive decision trees, where each tree predicts the residuals from the previous tree.</a:t>
                </a:r>
              </a:p>
              <a:p>
                <a:pPr>
                  <a:lnSpc>
                    <a:spcPct val="110000"/>
                  </a:lnSpc>
                  <a:buClr>
                    <a:srgbClr val="AF62E3"/>
                  </a:buClr>
                </a:pPr>
                <a:r>
                  <a:rPr lang="en-US" sz="1500" dirty="0"/>
                  <a:t>This iterative process is repeated for n-rounds, and the final model is the ensemble of all trees.</a:t>
                </a:r>
              </a:p>
              <a:p>
                <a:pPr>
                  <a:lnSpc>
                    <a:spcPct val="110000"/>
                  </a:lnSpc>
                  <a:buClr>
                    <a:srgbClr val="AF62E3"/>
                  </a:buClr>
                </a:pPr>
                <a:r>
                  <a:rPr lang="en-US" sz="1500" dirty="0"/>
                  <a:t>The outputted prediction is the sum of the prediction from all n-trees in the model.</a:t>
                </a:r>
              </a:p>
              <a:p>
                <a:pPr>
                  <a:lnSpc>
                    <a:spcPct val="110000"/>
                  </a:lnSpc>
                  <a:buClr>
                    <a:srgbClr val="AF62E3"/>
                  </a:buClr>
                </a:pPr>
                <a:r>
                  <a:rPr lang="en-US" sz="1500" dirty="0"/>
                  <a:t>The mean absolute error is used as the objective function to minimize via gradient descent.</a:t>
                </a:r>
              </a:p>
              <a:p>
                <a:pPr>
                  <a:lnSpc>
                    <a:spcPct val="110000"/>
                  </a:lnSpc>
                  <a:buClr>
                    <a:srgbClr val="AF62E3"/>
                  </a:buClr>
                </a:pPr>
                <a:endParaRPr lang="en-US" sz="1500" dirty="0"/>
              </a:p>
              <a:p>
                <a:pPr marL="0" indent="0">
                  <a:lnSpc>
                    <a:spcPct val="110000"/>
                  </a:lnSpc>
                  <a:buClr>
                    <a:srgbClr val="AF62E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5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1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sz="1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sz="1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5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sz="15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5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Clr>
                    <a:srgbClr val="AF62E3"/>
                  </a:buClr>
                </a:pPr>
                <a:endParaRPr lang="en-US" sz="1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4F9BE-9C62-599F-DED7-121C629F1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0703" y="2228850"/>
                <a:ext cx="5028928" cy="3699669"/>
              </a:xfrm>
              <a:blipFill>
                <a:blip r:embed="rId3"/>
                <a:stretch>
                  <a:fillRect l="-504" t="-683" r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987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337C157-FA7C-44F7-8F26-8D60F1E4D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D1E6BDE-4282-4B03-AB6B-4B55BB5A5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85C833A-4CAA-4628-90AF-765B4D9CD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AB238B6B-BE4A-43D5-9BF4-F25E4B110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822A3114-5712-45A9-8D29-C017CBA9C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B92AC81A-C7E1-484B-8CE8-35C3B082F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1F04CC80-0868-47FF-81E3-284C107F9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7557CA5F-0383-45CC-ABD6-3F13DF5C1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90AA14ED-4772-4347-AB17-45AE5F24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E3A0F7B3-4CF0-4247-84C0-6588F359D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1084963C-5EA9-4967-9241-33487A7F9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4A92CEED-BBF5-4D27-BAEF-3CB7750A1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FE7A7AD6-5681-4FC3-8C0D-39608A2D1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5A1DD085-9573-46D7-96D8-FB79FAF0C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4A9B4107-3EEB-48E9-968B-A0A731458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8109B0A4-ED54-4DED-96E6-820DD6324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A8C6847A-91A4-4A9B-B064-11CF6443A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C85C9753-33A0-4817-9B8C-3E8A6CC4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9315F3C9-3634-4926-8C56-00168B1A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F28382E8-33D6-429A-B585-9579AA2E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21499034-1E36-46FE-AB69-42EBD104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78480B4D-FB9B-4DC7-BF42-94946CF13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83412C15-B417-4C20-A798-77F6B5BFD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C03EF63-B185-48A4-9905-A9BBA70F5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00FC753-51FF-49B1-AE2F-C9BAAFD0B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22">
              <a:extLst>
                <a:ext uri="{FF2B5EF4-FFF2-40B4-BE49-F238E27FC236}">
                  <a16:creationId xmlns:a16="http://schemas.microsoft.com/office/drawing/2014/main" id="{17B242DE-F1CC-479B-97B0-05C00AD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5338455-991A-4916-AD34-2C870B6DE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/>
              <a:t>BEST MODEL</a:t>
            </a: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00324C0-3F86-4ACD-945B-4AD842C9C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 dirty="0">
                <a:latin typeface="Avenir Book" panose="02000503020000020003" pitchFamily="2" charset="0"/>
              </a:rPr>
              <a:t>Tree methods performed best in terms of both accuracy and speed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Avenir Book" panose="02000503020000020003" pitchFamily="2" charset="0"/>
              </a:rPr>
              <a:t>Neural network methods likely suffered from high signal to noise and time constraints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Avenir Book" panose="02000503020000020003" pitchFamily="2" charset="0"/>
              </a:rPr>
              <a:t>GMDH model is worth exploring further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Avenir Book" panose="02000503020000020003" pitchFamily="2" charset="0"/>
              </a:rPr>
              <a:t>None of the models are of any practical use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effectLst/>
                <a:latin typeface="Avenir Book" panose="02000503020000020003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What is wrong?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83941A-4322-019B-37A9-54F34FDC0B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288439"/>
              </p:ext>
            </p:extLst>
          </p:nvPr>
        </p:nvGraphicFramePr>
        <p:xfrm>
          <a:off x="5273260" y="964051"/>
          <a:ext cx="5953177" cy="2653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235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</a:rPr>
              <a:t>INTRODUCTION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1791730"/>
            <a:ext cx="6811201" cy="4260078"/>
          </a:xfrm>
        </p:spPr>
        <p:txBody>
          <a:bodyPr anchor="t">
            <a:normAutofit fontScale="92500"/>
          </a:bodyPr>
          <a:lstStyle/>
          <a:p>
            <a:r>
              <a:rPr lang="en-US" sz="1600" dirty="0"/>
              <a:t>Proteins are crucial for human cell functions and perform various tasks</a:t>
            </a:r>
          </a:p>
          <a:p>
            <a:r>
              <a:rPr lang="en-US" sz="1600" dirty="0"/>
              <a:t>Typical human cells contain tens of thousands of unique proteins</a:t>
            </a:r>
          </a:p>
          <a:p>
            <a:r>
              <a:rPr lang="en-US" sz="1600" dirty="0"/>
              <a:t>Protein folding into functional shapes is critical for diverse roles</a:t>
            </a:r>
          </a:p>
          <a:p>
            <a:r>
              <a:rPr lang="en-US" sz="1600" dirty="0"/>
              <a:t>Predicting protein structure from amino acid sequences is challenging</a:t>
            </a:r>
          </a:p>
          <a:p>
            <a:r>
              <a:rPr lang="en-US" sz="1600" dirty="0"/>
              <a:t>Machine learning algorithms are successful in protein folding predictions</a:t>
            </a:r>
          </a:p>
          <a:p>
            <a:r>
              <a:rPr lang="en-US" sz="1600" dirty="0"/>
              <a:t>Incorrect models can lead to erroneous conclusions about protein function and drug function</a:t>
            </a:r>
          </a:p>
          <a:p>
            <a:r>
              <a:rPr lang="en-US" sz="1600" dirty="0"/>
              <a:t>Our aim is to construct a model to predict structural errors in protein folding models</a:t>
            </a:r>
          </a:p>
          <a:p>
            <a:r>
              <a:rPr lang="en-US" sz="1600" dirty="0"/>
              <a:t>Our focus is on the 2002 CASP-5 competition</a:t>
            </a:r>
          </a:p>
        </p:txBody>
      </p:sp>
    </p:spTree>
    <p:extLst>
      <p:ext uri="{BB962C8B-B14F-4D97-AF65-F5344CB8AC3E}">
        <p14:creationId xmlns:p14="http://schemas.microsoft.com/office/powerpoint/2010/main" val="293945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D6A08-169A-3656-1802-555F95F46EC1}"/>
                  </a:ext>
                </a:extLst>
              </p:cNvPr>
              <p:cNvSpPr txBox="1"/>
              <p:nvPr/>
            </p:nvSpPr>
            <p:spPr>
              <a:xfrm>
                <a:off x="3657561" y="625997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𝑅𝑀𝑆𝐷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given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residue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dependent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RMSD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preceeding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residues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D6A08-169A-3656-1802-555F95F46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61" y="6259977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r="-2937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B4EB7AE-1C42-8BC0-0F22-E498ED149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55765"/>
              </p:ext>
            </p:extLst>
          </p:nvPr>
        </p:nvGraphicFramePr>
        <p:xfrm>
          <a:off x="4863715" y="988155"/>
          <a:ext cx="8382000" cy="551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3600" imgH="3911600" progId="Word.Document.12">
                  <p:embed/>
                </p:oleObj>
              </mc:Choice>
              <mc:Fallback>
                <p:oleObj name="Document" r:id="rId3" imgW="5943600" imgH="3911600" progId="Word.Documen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B4EB7AE-1C42-8BC0-0F22-E498ED149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3715" y="988155"/>
                        <a:ext cx="8382000" cy="551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239" y="469172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ORDER OF PREDICTION INDEPENDENCE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C3E70CD-A5F5-0E76-C2A1-03645FB6D2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052108"/>
              </p:ext>
            </p:extLst>
          </p:nvPr>
        </p:nvGraphicFramePr>
        <p:xfrm>
          <a:off x="400444" y="1478264"/>
          <a:ext cx="8564169" cy="477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943600" imgH="3314700" progId="Word.Document.12">
                  <p:embed/>
                </p:oleObj>
              </mc:Choice>
              <mc:Fallback>
                <p:oleObj name="Document" r:id="rId5" imgW="5943600" imgH="3314700" progId="Word.Document.12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3CBA4E15-D9C9-B124-6F01-ED5EA79F4B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444" y="1478264"/>
                        <a:ext cx="8564169" cy="4777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154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DEPENDENCE PROBLEM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911" y="1715388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dataset does not contain information about the order of the prediction</a:t>
            </a:r>
          </a:p>
          <a:p>
            <a:r>
              <a:rPr lang="en-US" sz="1600" dirty="0"/>
              <a:t>The RMSD of one residue is dependent on the RMSD of preceding residues in the structure</a:t>
            </a:r>
          </a:p>
          <a:p>
            <a:r>
              <a:rPr lang="en-US" sz="1600" dirty="0"/>
              <a:t>Evidenced by the exponential increase of RMSD in the dataset when sorted</a:t>
            </a:r>
          </a:p>
          <a:p>
            <a:r>
              <a:rPr lang="en-US" sz="1600" dirty="0"/>
              <a:t>GMDH NN would likely be the best model with data for order of prediction or distance from the centroid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3180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51" y="96430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Works Cited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47CEF-A349-E4DC-7B11-0CD389EC4CAB}"/>
              </a:ext>
            </a:extLst>
          </p:cNvPr>
          <p:cNvSpPr txBox="1"/>
          <p:nvPr/>
        </p:nvSpPr>
        <p:spPr>
          <a:xfrm>
            <a:off x="2008188" y="1064380"/>
            <a:ext cx="991711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Admin. (2014, January 9). Protein Folding: The Good, the Bad, and the Ugly - Science in the 	News. Science in the News. 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sitn.hms.harvard.edu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/flash/2010/issue65/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Bank, R. P. D. (n.d.). Pairwise Structure Alignment. 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www.rcsb.org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/docs/tools/pairwise-	structure-alignment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 DECOYSETS2019. (n.d.). 	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predictioncenter.org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/decoysets2019/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description.cgi?casp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=CASP5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Gloyd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J. (2023). Protein Folding.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ChemTalk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chemistrytalk.org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/protein-folding/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Kabsch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W. (1976). A solution for the best rotation to relate two sets of vectors. Acta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Cryst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A32, </a:t>
            </a: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922–923.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Ribeiro, J., Ríos-Vera, C., Melo, F. S., &amp;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Schüller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A. (2019). Calculation of accurate interatomic 	contact surface areas for the quantitative analysis of non-bonded molecular 	interactions.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Bioinformatics, 35(18), 3499–3501. 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doi.org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/10.1093/bioinformatics/btz062		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Stepashko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V.,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Bulgakova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O., &amp; International Research and Training Centre for Information Technologies and Systems of the NAS and MES of Ukraine. (2013).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Generalized Iterative Algorithm GIA GMDH. International Conference in Inductive Modelling  ICIM’.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Tilve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M. V. (2021a, July 5).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GMDHreg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an R Package for GMDH Regression. 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cran.r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	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project.org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/web/packages/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GMDHreg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/vignettes/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GMDHreg.html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Tilve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M. V. (2021b).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GMDHreg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Regression using GMDH Algorithms.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rdrr.io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	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rdrr.io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cran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GMDHreg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UCI Machine Learning Repository: Protein Data Data Set. (n.d.). 	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archive.ics.uci.edu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/ml/datasets/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Protein+Data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Yasuda, S.,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Yoshidome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T.,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Oshima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H., Kodama, R.,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Harano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Y., &amp; Kinoshita, M. (2010). Effects of 	side-chain packing on the formation of secondary structures in protein folding. Journal 	of Chemical Physics, 132(6), 065105. https://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doi.org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/10.1063/1.3319509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AMINO ACIDS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78DBBC4-AB21-EACF-7C7E-FB1A3F980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8924" y="1234844"/>
            <a:ext cx="5710622" cy="4067394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A6FB422F-F450-A290-253D-CB54705CBA04}"/>
              </a:ext>
            </a:extLst>
          </p:cNvPr>
          <p:cNvSpPr/>
          <p:nvPr/>
        </p:nvSpPr>
        <p:spPr>
          <a:xfrm>
            <a:off x="4090989" y="2465413"/>
            <a:ext cx="1817301" cy="2279951"/>
          </a:xfrm>
          <a:prstGeom prst="frame">
            <a:avLst>
              <a:gd name="adj1" fmla="val 1612"/>
            </a:avLst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393AA672-50F7-DB99-6BA4-A58279E204CA}"/>
              </a:ext>
            </a:extLst>
          </p:cNvPr>
          <p:cNvSpPr/>
          <p:nvPr/>
        </p:nvSpPr>
        <p:spPr>
          <a:xfrm>
            <a:off x="7401734" y="1321904"/>
            <a:ext cx="2521485" cy="3691421"/>
          </a:xfrm>
          <a:prstGeom prst="frame">
            <a:avLst>
              <a:gd name="adj1" fmla="val 1612"/>
            </a:avLst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8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AE261AD-26F4-55C7-72D1-5EB0D03A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9" y="717427"/>
            <a:ext cx="11552981" cy="2686066"/>
          </a:xfrm>
          <a:prstGeom prst="rect">
            <a:avLst/>
          </a:prstGeom>
          <a:ln w="12700">
            <a:noFill/>
          </a:ln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51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PRIMARY STRUCTURE</a:t>
            </a:r>
          </a:p>
        </p:txBody>
      </p:sp>
    </p:spTree>
    <p:extLst>
      <p:ext uri="{BB962C8B-B14F-4D97-AF65-F5344CB8AC3E}">
        <p14:creationId xmlns:p14="http://schemas.microsoft.com/office/powerpoint/2010/main" val="38634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SECONDARY STRUCTURE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Physical interactions of R-group and hydrogen bonds between amino acids influence bond angles</a:t>
            </a:r>
          </a:p>
          <a:p>
            <a:r>
              <a:rPr lang="en-US" sz="1600" dirty="0"/>
              <a:t>Primary structure contorts into helical or pleated sheet structure</a:t>
            </a:r>
          </a:p>
          <a:p>
            <a:r>
              <a:rPr lang="en-US" sz="1600" dirty="0"/>
              <a:t>Helical structure is called alpha helix</a:t>
            </a:r>
          </a:p>
          <a:p>
            <a:r>
              <a:rPr lang="en-US" sz="1600" dirty="0"/>
              <a:t>Pleated sheet structure is called beta sheet</a:t>
            </a:r>
          </a:p>
          <a:p>
            <a:r>
              <a:rPr lang="en-US" sz="1600" dirty="0"/>
              <a:t>Contorting of primary structure is referred to as secondary structure</a:t>
            </a:r>
          </a:p>
        </p:txBody>
      </p:sp>
    </p:spTree>
    <p:extLst>
      <p:ext uri="{BB962C8B-B14F-4D97-AF65-F5344CB8AC3E}">
        <p14:creationId xmlns:p14="http://schemas.microsoft.com/office/powerpoint/2010/main" val="65250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TERTIARY STRUCTURE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F9BE-9C62-599F-DED7-121C629F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Tertiary structure is determined by R-group interactions within polypeptide chain</a:t>
            </a:r>
          </a:p>
          <a:p>
            <a:r>
              <a:rPr lang="en-US" sz="1600" dirty="0"/>
              <a:t>Interactions include hydrogen bonding, ionic bonding, and hydrophobic interactions</a:t>
            </a:r>
          </a:p>
          <a:p>
            <a:r>
              <a:rPr lang="en-US" sz="1600" dirty="0"/>
              <a:t>Hydrophilic (polar) R-groups tend to be on protein surface, while hydrophobic (non-polar) R-groups are buried in interior</a:t>
            </a:r>
          </a:p>
          <a:p>
            <a:r>
              <a:rPr lang="en-US" sz="1600" dirty="0"/>
              <a:t>Physical interactions between R-groups determine protein's final three-dimensional shape</a:t>
            </a:r>
          </a:p>
          <a:p>
            <a:r>
              <a:rPr lang="en-US" sz="1600" dirty="0"/>
              <a:t>Tertiary structure is responsible for determining protein function</a:t>
            </a:r>
          </a:p>
        </p:txBody>
      </p:sp>
    </p:spTree>
    <p:extLst>
      <p:ext uri="{BB962C8B-B14F-4D97-AF65-F5344CB8AC3E}">
        <p14:creationId xmlns:p14="http://schemas.microsoft.com/office/powerpoint/2010/main" val="398442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02" y="138112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FOLDED PROTEIN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98052B-6669-7E4A-69A4-FA1ED18AF5FF}"/>
              </a:ext>
            </a:extLst>
          </p:cNvPr>
          <p:cNvSpPr txBox="1"/>
          <p:nvPr/>
        </p:nvSpPr>
        <p:spPr>
          <a:xfrm>
            <a:off x="2308826" y="1163805"/>
            <a:ext cx="910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MWDLNDSPDQRWDDESEGCSSPVDGEDDKGKRVGSVSNSSSAVVIEDGYSDEEVGELRGGSRKRGTSTSRIFGFAVSAHNDDNCSSDQPPVTRQFFPVDESDMGVTSSGCCNEGASSGSGVPDLPRAPWVGVKFCQSEPLGGVLGKSTEVSQPLKKSRRGPRSRSQYRGVTFYRRTGRWESHIWDCGKQVYLGKWVLPKYCCFAQLLLLLPA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 descr="A picture containing map&#10;&#10;Description automatically generated">
            <a:extLst>
              <a:ext uri="{FF2B5EF4-FFF2-40B4-BE49-F238E27FC236}">
                <a16:creationId xmlns:a16="http://schemas.microsoft.com/office/drawing/2014/main" id="{E60A6F80-FDC9-7994-90E0-00BEEFC226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411" y="2087134"/>
            <a:ext cx="6622928" cy="4917901"/>
          </a:xfrm>
          <a:prstGeom prst="rect">
            <a:avLst/>
          </a:prstGeom>
        </p:spPr>
      </p:pic>
      <p:sp>
        <p:nvSpPr>
          <p:cNvPr id="53" name="Down Arrow 52">
            <a:extLst>
              <a:ext uri="{FF2B5EF4-FFF2-40B4-BE49-F238E27FC236}">
                <a16:creationId xmlns:a16="http://schemas.microsoft.com/office/drawing/2014/main" id="{BE4CC753-D279-7947-6683-042A3D377A4D}"/>
              </a:ext>
            </a:extLst>
          </p:cNvPr>
          <p:cNvSpPr/>
          <p:nvPr/>
        </p:nvSpPr>
        <p:spPr>
          <a:xfrm>
            <a:off x="6336431" y="2196586"/>
            <a:ext cx="484632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285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02" y="138112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STRUCTURAL ALIGNMENT &amp; VALIDATION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5AE23DF-543E-0010-06B3-49E80AF5B5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3302" y="945687"/>
          <a:ext cx="9396955" cy="53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3403600" progId="Word.Document.12">
                  <p:embed/>
                </p:oleObj>
              </mc:Choice>
              <mc:Fallback>
                <p:oleObj name="Document" r:id="rId2" imgW="5943600" imgH="34036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5AE23DF-543E-0010-06B3-49E80AF5B5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3302" y="945687"/>
                        <a:ext cx="9396955" cy="538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35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A537-35CD-A49B-32A8-1110CF1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02" y="138112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STRUCTURAL ALIGNMENT &amp; VALIDATION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3CBA4E15-D9C9-B124-6F01-ED5EA79F4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934210"/>
              </p:ext>
            </p:extLst>
          </p:nvPr>
        </p:nvGraphicFramePr>
        <p:xfrm>
          <a:off x="1734344" y="1418981"/>
          <a:ext cx="8799473" cy="517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3492500" progId="Word.Document.12">
                  <p:embed/>
                </p:oleObj>
              </mc:Choice>
              <mc:Fallback>
                <p:oleObj name="Document" r:id="rId2" imgW="5943600" imgH="3492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4344" y="1418981"/>
                        <a:ext cx="8799473" cy="5170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8323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3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7C9CD5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{6DD0F1FF-5D70-D347-AB9B-122F5849DE59}tf16401369</Template>
  <TotalTime>273</TotalTime>
  <Words>1337</Words>
  <Application>Microsoft Macintosh PowerPoint</Application>
  <PresentationFormat>Widescreen</PresentationFormat>
  <Paragraphs>129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Söhne</vt:lpstr>
      <vt:lpstr>Avenir Book</vt:lpstr>
      <vt:lpstr>Calibri</vt:lpstr>
      <vt:lpstr>Calibri Light</vt:lpstr>
      <vt:lpstr>Cambria Math</vt:lpstr>
      <vt:lpstr>Rockwell</vt:lpstr>
      <vt:lpstr>Wingdings</vt:lpstr>
      <vt:lpstr>Atlas</vt:lpstr>
      <vt:lpstr>Document</vt:lpstr>
      <vt:lpstr>PREDICTION OF STRUCTURAL ERROR FOR PROTEIN MODELS</vt:lpstr>
      <vt:lpstr>INTRODUCTION</vt:lpstr>
      <vt:lpstr>AMINO ACIDS</vt:lpstr>
      <vt:lpstr>PRIMARY STRUCTURE</vt:lpstr>
      <vt:lpstr>SECONDARY STRUCTURE</vt:lpstr>
      <vt:lpstr>TERTIARY STRUCTURE</vt:lpstr>
      <vt:lpstr>FOLDED PROTEIN</vt:lpstr>
      <vt:lpstr>STRUCTURAL ALIGNMENT &amp; VALIDATION</vt:lpstr>
      <vt:lpstr>STRUCTURAL ALIGNMENT &amp; VALIDATION</vt:lpstr>
      <vt:lpstr>CALCULATION OF RMSD</vt:lpstr>
      <vt:lpstr>CASP-5 DATASET</vt:lpstr>
      <vt:lpstr>CASP-5 DATASET</vt:lpstr>
      <vt:lpstr>SUMMARY OF DATA</vt:lpstr>
      <vt:lpstr>SUMMARY OF DATA</vt:lpstr>
      <vt:lpstr>RANDOM FOREST REGRESSION MODEL</vt:lpstr>
      <vt:lpstr>CARRYFORWARD NEURAL NETWORK</vt:lpstr>
      <vt:lpstr>GMDH NEURAL NETWORKS</vt:lpstr>
      <vt:lpstr>GRADIENT BOOSTED TREE</vt:lpstr>
      <vt:lpstr>BEST MODEL</vt:lpstr>
      <vt:lpstr>ORDER OF PREDICTION INDEPENDENCE</vt:lpstr>
      <vt:lpstr>DEPENDENCE PROBLEM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domingos - 2023</dc:creator>
  <cp:lastModifiedBy>evan domingos - 2023</cp:lastModifiedBy>
  <cp:revision>9</cp:revision>
  <dcterms:created xsi:type="dcterms:W3CDTF">2023-05-05T13:07:53Z</dcterms:created>
  <dcterms:modified xsi:type="dcterms:W3CDTF">2023-05-08T17:26:34Z</dcterms:modified>
</cp:coreProperties>
</file>