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43891200" cy="32918400"/>
  <p:notesSz cx="5800725" cy="9094788"/>
  <p:embeddedFontLst>
    <p:embeddedFont>
      <p:font typeface="Amaranth" panose="02000503050000020004" pitchFamily="2" charset="77"/>
      <p:regular r:id="rId3"/>
    </p:embeddedFont>
    <p:embeddedFont>
      <p:font typeface="Titillium Web" pitchFamily="2" charset="77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29" d="100"/>
          <a:sy n="29" d="100"/>
        </p:scale>
        <p:origin x="2536" y="-6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9E44D62-E9B9-4A1F-9D60-78A1B8BD2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74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A277C51-0625-40F0-8A02-D153CC2D7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90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76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C9A1A37-7051-412A-8F35-8483CD8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772C493-C7EB-4BEF-9EB3-C72AA1A17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239EF23-2AC5-4B50-8C9E-5F8D49668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58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BBD8762-0F6F-41F2-8E1E-C5EF6CE7F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245EB89-E1F0-4213-BFCF-D6A06A13C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66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9249905-9305-4041-8B60-8DE0824E8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1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7C76933-D99D-4DC1-BD09-1072CC92B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3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F6A5529-8465-4E7D-9DB8-D374C51CD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1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C022C6C-C3BF-4CE1-8842-0AC59701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5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2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702175">
              <a:defRPr sz="7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6762"/>
            <a:ext cx="13900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702175">
              <a:defRPr sz="7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6762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702175">
              <a:defRPr sz="7200" smtClean="0">
                <a:latin typeface="Arial" pitchFamily="34" charset="0"/>
              </a:defRPr>
            </a:lvl1pPr>
          </a:lstStyle>
          <a:p>
            <a:pPr>
              <a:defRPr/>
            </a:pPr>
            <a:fld id="{25043CB6-A91D-4176-912B-555F54C38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conceptualizingcobalt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763713" indent="-1763713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1113" indent="-1470025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6338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78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50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22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094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1E0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-48493" y="-35762"/>
            <a:ext cx="44017752" cy="6450823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31520" y="7125252"/>
            <a:ext cx="10058400" cy="10831132"/>
          </a:xfrm>
          <a:prstGeom prst="roundRect">
            <a:avLst>
              <a:gd name="adj" fmla="val 1380"/>
            </a:avLst>
          </a:prstGeom>
          <a:solidFill>
            <a:srgbClr val="B4D3E2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/>
            </a:defPPr>
          </a:lstStyle>
          <a:p>
            <a:pPr defTabSz="4703763"/>
            <a:endParaRPr lang="en-US" sz="3600">
              <a:noFill/>
              <a:latin typeface="Amaranth" panose="02000503050000020004" pitchFamily="2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1062257" y="8265705"/>
            <a:ext cx="91440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-48492" y="31447268"/>
            <a:ext cx="43939693" cy="1471130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lIns="137160" tIns="68580" rIns="137160" bIns="68580" anchor="ctr"/>
          <a:lstStyle>
            <a:defPPr>
              <a:defRPr kern="1200"/>
            </a:defPPr>
          </a:lstStyle>
          <a:p>
            <a:pPr defTabSz="4703763"/>
            <a:endParaRPr lang="en-US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A3F6428D-1FA6-42BA-BAEA-3577E1620F6B}"/>
              </a:ext>
            </a:extLst>
          </p:cNvPr>
          <p:cNvSpPr txBox="1"/>
          <p:nvPr/>
        </p:nvSpPr>
        <p:spPr>
          <a:xfrm>
            <a:off x="1005840" y="547763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dirty="0">
                <a:solidFill>
                  <a:schemeClr val="bg1"/>
                </a:solidFill>
                <a:latin typeface="Amaranth" panose="02000503050000020004" pitchFamily="2" charset="0"/>
              </a:rPr>
              <a:t>Creating a standardized assessment to measure learning 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  <a:latin typeface="Amaranth" panose="02000503050000020004" pitchFamily="2" charset="0"/>
              </a:rPr>
              <a:t>in introductory data science courses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30C08963-BE29-4B96-B122-F15F02A3F7E3}"/>
              </a:ext>
            </a:extLst>
          </p:cNvPr>
          <p:cNvSpPr txBox="1"/>
          <p:nvPr/>
        </p:nvSpPr>
        <p:spPr>
          <a:xfrm>
            <a:off x="1005840" y="4024816"/>
            <a:ext cx="41148000" cy="1729704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Evan Dragich</a:t>
            </a:r>
            <a:r>
              <a:rPr lang="en-US" sz="56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1</a:t>
            </a: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, Matt Beckman</a:t>
            </a:r>
            <a:r>
              <a:rPr lang="en-US" sz="56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2</a:t>
            </a: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, Mine Çetinkaya-Rundel</a:t>
            </a:r>
            <a:r>
              <a:rPr lang="en-US" sz="56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1</a:t>
            </a: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, Mine Dogucu</a:t>
            </a:r>
            <a:r>
              <a:rPr lang="en-US" sz="56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3,4</a:t>
            </a: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, Chelsey Legacy</a:t>
            </a:r>
            <a:r>
              <a:rPr lang="en-US" sz="56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5</a:t>
            </a: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, Maria Tackett</a:t>
            </a:r>
            <a:r>
              <a:rPr lang="en-US" sz="56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1</a:t>
            </a:r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, Andy Zieffler</a:t>
            </a:r>
            <a:r>
              <a:rPr lang="en-US" sz="56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5</a:t>
            </a:r>
          </a:p>
          <a:p>
            <a:r>
              <a:rPr lang="en-US" sz="40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1</a:t>
            </a:r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</a:rPr>
              <a:t>Duke University, </a:t>
            </a:r>
            <a:r>
              <a:rPr lang="en-US" sz="40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2</a:t>
            </a:r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</a:rPr>
              <a:t>Penn State University, </a:t>
            </a:r>
            <a:r>
              <a:rPr lang="en-US" sz="40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</a:rPr>
              <a:t>University College London, </a:t>
            </a:r>
            <a:r>
              <a:rPr lang="en-US" sz="40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4</a:t>
            </a:r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</a:rPr>
              <a:t>University of California Irvine, </a:t>
            </a:r>
            <a:r>
              <a:rPr lang="en-US" sz="4000" baseline="30000" dirty="0">
                <a:solidFill>
                  <a:schemeClr val="bg1"/>
                </a:solidFill>
                <a:latin typeface="Titillium Web" panose="00000500000000000000" pitchFamily="2" charset="0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Titillium Web" panose="00000500000000000000" pitchFamily="2" charset="0"/>
              </a:rPr>
              <a:t>University of Minnesota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98FCC399-CA5D-4873-B45E-22BAE0F5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440" y="7125252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/>
            </a:defPPr>
          </a:lstStyle>
          <a:p>
            <a:pPr defTabSz="4703763"/>
            <a:r>
              <a:rPr lang="en-US" sz="4000" dirty="0">
                <a:solidFill>
                  <a:schemeClr val="bg1"/>
                </a:solidFill>
                <a:latin typeface="Amaranth" panose="02000503050000020004" pitchFamily="2" charset="0"/>
              </a:rPr>
              <a:t>Development Process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BAB40251-2E35-4623-A6BE-28130F737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40" y="8000232"/>
            <a:ext cx="100584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Subsection a: like initial drafting</a:t>
            </a:r>
          </a:p>
          <a:p>
            <a:endParaRPr lang="en-US" sz="28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Subsection b: faculty interviews and refinements</a:t>
            </a:r>
          </a:p>
          <a:p>
            <a:endParaRPr lang="en-US" sz="28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Subsection c: student interviews and refinements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91B9DF0-7DD4-4C17-94B6-6C493D1C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1" y="7125252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/>
            </a:defPPr>
          </a:lstStyle>
          <a:p>
            <a:pPr defTabSz="4703763"/>
            <a:r>
              <a:rPr lang="en-US" sz="4000" dirty="0">
                <a:solidFill>
                  <a:schemeClr val="bg1"/>
                </a:solidFill>
                <a:latin typeface="Amaranth" panose="02000503050000020004" pitchFamily="2" charset="0"/>
              </a:rPr>
              <a:t>Sample Item: Application Screening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62D65E41-7BC1-4B4D-9C1B-6ED3152D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1361" y="8000232"/>
            <a:ext cx="100584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C08CCD14-6632-49E3-A19B-81E98D46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279" y="7125252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/>
            </a:defPPr>
          </a:lstStyle>
          <a:p>
            <a:pPr defTabSz="4703763"/>
            <a:r>
              <a:rPr lang="en-US" sz="4000" dirty="0">
                <a:solidFill>
                  <a:schemeClr val="bg1"/>
                </a:solidFill>
                <a:latin typeface="Amaranth" panose="02000503050000020004" pitchFamily="2" charset="0"/>
              </a:rPr>
              <a:t>Next Steps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88D57C6D-9B7C-4799-9EEF-AD493DF3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279" y="26478525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/>
            </a:defPPr>
          </a:lstStyle>
          <a:p>
            <a:pPr defTabSz="4703763"/>
            <a:r>
              <a:rPr lang="en-US" sz="4000" dirty="0">
                <a:solidFill>
                  <a:schemeClr val="bg1"/>
                </a:solidFill>
                <a:latin typeface="Amaranth" panose="02000503050000020004" pitchFamily="2" charset="0"/>
              </a:rPr>
              <a:t>Acknowledgements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0C51D2-3423-4C6C-A077-34B27F32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8666575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/>
            </a:defPPr>
          </a:lstStyle>
          <a:p>
            <a:pPr defTabSz="4703763"/>
            <a:r>
              <a:rPr lang="en-US" sz="4000" dirty="0">
                <a:solidFill>
                  <a:schemeClr val="bg1"/>
                </a:solidFill>
                <a:latin typeface="Amaranth" panose="02000503050000020004" pitchFamily="2" charset="0"/>
              </a:rPr>
              <a:t>Background</a:t>
            </a:r>
            <a:endParaRPr lang="en-US" sz="3600" dirty="0">
              <a:solidFill>
                <a:schemeClr val="bg1"/>
              </a:solidFill>
              <a:latin typeface="Amaranth" panose="02000503050000020004" pitchFamily="2" charset="0"/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8AE8A03B-3762-4AF2-A9FC-B088E073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19541556"/>
            <a:ext cx="10058400" cy="5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8133C58-052D-4585-823B-31740DB4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57" y="7479216"/>
            <a:ext cx="9144000" cy="784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/>
            </a:defPPr>
          </a:lstStyle>
          <a:p>
            <a:pPr defTabSz="4703763"/>
            <a:r>
              <a:rPr lang="en-US" sz="4000" dirty="0">
                <a:solidFill>
                  <a:srgbClr val="235078"/>
                </a:solidFill>
                <a:latin typeface="Amaranth" panose="02000503050000020004" pitchFamily="2" charset="0"/>
              </a:rPr>
              <a:t>Motivation</a:t>
            </a:r>
            <a:endParaRPr lang="en-US" sz="3600" dirty="0">
              <a:solidFill>
                <a:srgbClr val="235078"/>
              </a:solidFill>
              <a:latin typeface="Amaranth" panose="02000503050000020004" pitchFamily="2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D2E301E-E7B3-4BB5-B48D-F76D6F65BBE3}"/>
              </a:ext>
            </a:extLst>
          </p:cNvPr>
          <p:cNvSpPr txBox="1"/>
          <p:nvPr/>
        </p:nvSpPr>
        <p:spPr>
          <a:xfrm>
            <a:off x="33157855" y="8073317"/>
            <a:ext cx="98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6E9F3E-3183-4639-8BD4-4D30DDD1A58D}"/>
              </a:ext>
            </a:extLst>
          </p:cNvPr>
          <p:cNvSpPr txBox="1"/>
          <p:nvPr/>
        </p:nvSpPr>
        <p:spPr>
          <a:xfrm>
            <a:off x="33101279" y="27518832"/>
            <a:ext cx="98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AADDE9E-6524-9E49-873D-1D611545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" y="14864577"/>
            <a:ext cx="9144000" cy="784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/>
            </a:defPPr>
          </a:lstStyle>
          <a:p>
            <a:pPr defTabSz="4703763"/>
            <a:r>
              <a:rPr lang="en-US" sz="4000" dirty="0">
                <a:solidFill>
                  <a:srgbClr val="235078"/>
                </a:solidFill>
                <a:latin typeface="Amaranth" panose="02000503050000020004" pitchFamily="2" charset="0"/>
              </a:rPr>
              <a:t>Goals</a:t>
            </a:r>
            <a:endParaRPr lang="en-US" sz="3600" dirty="0">
              <a:solidFill>
                <a:srgbClr val="235078"/>
              </a:solidFill>
              <a:latin typeface="Amaranth" panose="02000503050000020004" pitchFamily="2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B17944D-0BD4-0D7B-E90A-C2AE592B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7172" y="11224779"/>
            <a:ext cx="10058400" cy="10831132"/>
          </a:xfrm>
          <a:prstGeom prst="roundRect">
            <a:avLst>
              <a:gd name="adj" fmla="val 1380"/>
            </a:avLst>
          </a:prstGeom>
          <a:solidFill>
            <a:srgbClr val="B4D3E2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/>
            </a:defPPr>
          </a:lstStyle>
          <a:p>
            <a:pPr defTabSz="4703763"/>
            <a:endParaRPr lang="en-US" sz="3600">
              <a:noFill/>
              <a:latin typeface="Amaranth" panose="02000503050000020004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643F371-60E3-7B52-DA92-14911B8F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7855" y="11355426"/>
            <a:ext cx="9144000" cy="1871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/>
            </a:defPPr>
          </a:lstStyle>
          <a:p>
            <a:pPr defTabSz="4703763"/>
            <a:r>
              <a:rPr lang="en-US" sz="5400" dirty="0">
                <a:solidFill>
                  <a:srgbClr val="235078"/>
                </a:solidFill>
                <a:latin typeface="Amaranth" panose="02000503050000020004" pitchFamily="2" charset="0"/>
              </a:rPr>
              <a:t>Interested in helping us pilot </a:t>
            </a:r>
          </a:p>
          <a:p>
            <a:pPr defTabSz="4703763"/>
            <a:r>
              <a:rPr lang="en-US" sz="5400" dirty="0">
                <a:solidFill>
                  <a:srgbClr val="235078"/>
                </a:solidFill>
                <a:latin typeface="Amaranth" panose="02000503050000020004" pitchFamily="2" charset="0"/>
              </a:rPr>
              <a:t>our assessment?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508A2EC-A46B-9BE1-072B-D66E5F95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7855" y="13298435"/>
            <a:ext cx="9144000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2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B52F87-09F2-679E-DA8C-74DA477CD4D1}"/>
              </a:ext>
            </a:extLst>
          </p:cNvPr>
          <p:cNvGrpSpPr/>
          <p:nvPr/>
        </p:nvGrpSpPr>
        <p:grpSpPr>
          <a:xfrm>
            <a:off x="22311361" y="15341215"/>
            <a:ext cx="10058400" cy="1444367"/>
            <a:chOff x="22311361" y="18666575"/>
            <a:chExt cx="10058400" cy="1444367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B8588DB8-95F5-F43C-01BA-E4A272B5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1361" y="18666575"/>
              <a:ext cx="10058400" cy="784225"/>
            </a:xfrm>
            <a:prstGeom prst="rect">
              <a:avLst/>
            </a:prstGeom>
            <a:solidFill>
              <a:srgbClr val="1482A5"/>
            </a:solidFill>
            <a:ln>
              <a:noFill/>
            </a:ln>
            <a:effectLst/>
          </p:spPr>
          <p:txBody>
            <a:bodyPr wrap="none" lIns="274320" tIns="68580" rIns="274320" bIns="68580" anchor="ctr"/>
            <a:lstStyle>
              <a:defPPr>
                <a:defRPr kern="1200"/>
              </a:defPPr>
            </a:lstStyle>
            <a:p>
              <a:pPr defTabSz="4703763"/>
              <a:r>
                <a:rPr lang="en-US" sz="4000" dirty="0">
                  <a:solidFill>
                    <a:schemeClr val="bg1"/>
                  </a:solidFill>
                  <a:latin typeface="Amaranth" panose="02000503050000020004" pitchFamily="2" charset="0"/>
                </a:rPr>
                <a:t>Sample Item: Movie Budgets I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E51FD74-2E58-DD4C-1020-70738B2F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1361" y="19541555"/>
              <a:ext cx="10058400" cy="56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7160" tIns="68580" rIns="137160" bIns="68580">
              <a:spAutoFit/>
            </a:bodyPr>
            <a:lstStyle>
              <a:defPPr>
                <a:defRPr kern="1200"/>
              </a:defPPr>
              <a:lvl1pPr defTabSz="4703763" eaLnBrk="0" hangingPunct="0">
                <a:defRPr sz="9300">
                  <a:solidFill>
                    <a:schemeClr val="tx1"/>
                  </a:solidFill>
                  <a:latin typeface="Arial"/>
                </a:defRPr>
              </a:lvl1pPr>
              <a:lvl2pPr marL="742950" indent="-285750" defTabSz="4703763" eaLnBrk="0" hangingPunct="0">
                <a:defRPr sz="9300">
                  <a:solidFill>
                    <a:schemeClr val="tx1"/>
                  </a:solidFill>
                  <a:latin typeface="Arial"/>
                </a:defRPr>
              </a:lvl2pPr>
              <a:lvl3pPr marL="1143000" indent="-228600" defTabSz="4703763" eaLnBrk="0" hangingPunct="0">
                <a:defRPr sz="9300">
                  <a:solidFill>
                    <a:schemeClr val="tx1"/>
                  </a:solidFill>
                  <a:latin typeface="Arial"/>
                </a:defRPr>
              </a:lvl3pPr>
              <a:lvl4pPr marL="1600200" indent="-228600" defTabSz="4703763" eaLnBrk="0" hangingPunct="0">
                <a:defRPr sz="9300">
                  <a:solidFill>
                    <a:schemeClr val="tx1"/>
                  </a:solidFill>
                  <a:latin typeface="Arial"/>
                </a:defRPr>
              </a:lvl4pPr>
              <a:lvl5pPr marL="2057400" indent="-228600" defTabSz="4703763" eaLnBrk="0" hangingPunct="0">
                <a:defRPr sz="9300">
                  <a:solidFill>
                    <a:schemeClr val="tx1"/>
                  </a:solidFill>
                  <a:latin typeface="Arial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/>
                </a:defRPr>
              </a:lvl9pPr>
            </a:lstStyle>
            <a:p>
              <a:r>
                <a:rPr lang="en-US" sz="2800" dirty="0">
                  <a:latin typeface="Titillium Web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Add your information, graphs, and images to this section.</a:t>
              </a: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ceptualizingcobalt|08-2022"/>
</p:tagLst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182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Amaranth</vt:lpstr>
      <vt:lpstr>Titillium Web</vt:lpstr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Evan Dragich</cp:lastModifiedBy>
  <cp:revision>32</cp:revision>
  <cp:lastPrinted>2023-05-04T17:19:17Z</cp:lastPrinted>
  <dcterms:modified xsi:type="dcterms:W3CDTF">2023-05-04T17:30:07Z</dcterms:modified>
  <cp:category>scientific poster PowerPoint</cp:category>
</cp:coreProperties>
</file>