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3200" spc="-1" strike="noStrike">
              <a:latin typeface="Lato Blac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Clique para editar o formato do texto do título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solidFill>
                  <a:srgbClr val="cccccc"/>
                </a:solidFill>
                <a:latin typeface="Lato Black"/>
              </a:rPr>
              <a:t>Clique para editar o formato do texto da </a:t>
            </a:r>
            <a:r>
              <a:rPr b="1" lang="pt-BR" sz="3200" spc="-1" strike="noStrike">
                <a:solidFill>
                  <a:srgbClr val="cccccc"/>
                </a:solidFill>
                <a:latin typeface="Lato Black"/>
              </a:rPr>
              <a:t>estrutura de tópicos</a:t>
            </a:r>
            <a:endParaRPr b="1" lang="pt-BR" sz="3200" spc="-1" strike="noStrike">
              <a:solidFill>
                <a:srgbClr val="cccccc"/>
              </a:solidFill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solidFill>
                  <a:srgbClr val="cccccc"/>
                </a:solidFill>
                <a:latin typeface="Lato Black"/>
              </a:rPr>
              <a:t>2.º nível da estrutura de tópicos</a:t>
            </a:r>
            <a:endParaRPr b="1" lang="pt-BR" sz="2800" spc="-1" strike="noStrike">
              <a:solidFill>
                <a:srgbClr val="cccccc"/>
              </a:solidFill>
              <a:latin typeface="Lato Blac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cccccc"/>
                </a:solidFill>
                <a:latin typeface="Lato Black"/>
              </a:rPr>
              <a:t>3.º nível da estrutura de tópicos</a:t>
            </a:r>
            <a:endParaRPr b="1" lang="pt-BR" sz="2400" spc="-1" strike="noStrike">
              <a:solidFill>
                <a:srgbClr val="cccccc"/>
              </a:solidFill>
              <a:latin typeface="Lato Black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pt-BR" sz="2000" spc="-1" strike="noStrike">
                <a:solidFill>
                  <a:srgbClr val="cccccc"/>
                </a:solidFill>
                <a:latin typeface="Lato Black"/>
              </a:rPr>
              <a:t>4.º nível da estrutura de tópicos</a:t>
            </a:r>
            <a:endParaRPr b="1" lang="pt-BR" sz="2000" spc="-1" strike="noStrike">
              <a:solidFill>
                <a:srgbClr val="cccccc"/>
              </a:solidFill>
              <a:latin typeface="Lato Black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cccccc"/>
                </a:solidFill>
                <a:latin typeface="Lato Black"/>
              </a:rPr>
              <a:t>5.º nível da estrutura de tópicos</a:t>
            </a:r>
            <a:endParaRPr b="1" lang="pt-BR" sz="2000" spc="-1" strike="noStrike">
              <a:solidFill>
                <a:srgbClr val="cccccc"/>
              </a:solidFill>
              <a:latin typeface="Lato Black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cccccc"/>
                </a:solidFill>
                <a:latin typeface="Lato Black"/>
              </a:rPr>
              <a:t>6.º nível da estrutura de tópicos</a:t>
            </a:r>
            <a:endParaRPr b="1" lang="pt-BR" sz="2000" spc="-1" strike="noStrike">
              <a:solidFill>
                <a:srgbClr val="cccccc"/>
              </a:solidFill>
              <a:latin typeface="Lato Black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cccccc"/>
                </a:solidFill>
                <a:latin typeface="Lato Black"/>
              </a:rPr>
              <a:t>7.º nível da estrutura de tópicos</a:t>
            </a:r>
            <a:endParaRPr b="1" lang="pt-BR" sz="20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FA56F50-D666-4CB4-AB4B-04DD6E8326D3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000" y="180000"/>
            <a:ext cx="9113040" cy="1958760"/>
          </a:xfrm>
          <a:prstGeom prst="rect">
            <a:avLst/>
          </a:prstGeom>
          <a:ln w="0"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207720" y="2314440"/>
            <a:ext cx="9501480" cy="16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tabLst>
                <a:tab algn="ctr" pos="2700000"/>
                <a:tab algn="r" pos="5400000"/>
              </a:tabLst>
            </a:pPr>
            <a:r>
              <a:rPr b="0" lang="pt-BR" sz="3000" spc="-1" strike="noStrike">
                <a:latin typeface="Lato Black"/>
              </a:rPr>
              <a:t>Faculdade de Tecnologia de Sorocaba</a:t>
            </a:r>
            <a:endParaRPr b="0" lang="pt-BR" sz="3000" spc="-1" strike="noStrike">
              <a:latin typeface="Lato Black"/>
            </a:endParaRPr>
          </a:p>
          <a:p>
            <a:pPr algn="ctr"/>
            <a:r>
              <a:rPr b="0" lang="pt-BR" sz="3000" spc="-1" strike="noStrike">
                <a:latin typeface="Lato Black"/>
              </a:rPr>
              <a:t>Tecnologia em Análise e Desenvolvimento de Sistemas</a:t>
            </a:r>
            <a:endParaRPr b="0" lang="pt-BR" sz="3000" spc="-1" strike="noStrike">
              <a:latin typeface="Lato Black"/>
            </a:endParaRPr>
          </a:p>
          <a:p>
            <a:pPr algn="ctr"/>
            <a:endParaRPr b="0" lang="pt-BR" sz="3000" spc="-1" strike="noStrike">
              <a:latin typeface="Lato Black"/>
            </a:endParaRPr>
          </a:p>
          <a:p>
            <a:pPr algn="ctr">
              <a:lnSpc>
                <a:spcPct val="100000"/>
              </a:lnSpc>
            </a:pPr>
            <a:r>
              <a:rPr b="0" lang="pt-BR" sz="3000" spc="-1" strike="noStrike">
                <a:latin typeface="Lato Black"/>
              </a:rPr>
              <a:t>Firewall, IPS/IDS,  Threat Intelligence</a:t>
            </a:r>
            <a:endParaRPr b="0" lang="pt-BR" sz="30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Firewall - Chain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As chain (cadeias) são divisões das áreas  do firewall, as cadeias basicamente são:</a:t>
            </a:r>
            <a:endParaRPr b="1" lang="pt-BR" sz="32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Input;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Output;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Forward;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Prerouting;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Postrouting.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endParaRPr b="1" lang="pt-BR" sz="2800" spc="-1" strike="noStrike">
              <a:latin typeface="Lato Black"/>
            </a:endParaRPr>
          </a:p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*Para as áreas RAW, Mangle e Filter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Firewall - Chain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Baseado das áreas e cadeias conhecidas é possível criar suas próprias cadeias (jumps).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Firewall - Chain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As chain (cadeias) da tabela NAT são:</a:t>
            </a:r>
            <a:endParaRPr b="1" lang="pt-BR" sz="32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srcnat;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dstnat (redirecionamento de portas);</a:t>
            </a:r>
            <a:endParaRPr b="1" lang="pt-BR" sz="28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IDS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O Sistema de Detecção de Intrusão (IDS) é projetado para monitorar a rede em busca de atividades suspeitas ou mal-intencionadas</a:t>
            </a:r>
            <a:endParaRPr b="1" lang="pt-BR" sz="3200" spc="-1" strike="noStrike">
              <a:latin typeface="Lato Black"/>
            </a:endParaRPr>
          </a:p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 </a:t>
            </a:r>
            <a:endParaRPr b="1" lang="pt-BR" sz="32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Monitora o tráfego de rede;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Base de dados com assinatura para comparação;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Notificação para administradores ao detectar padrões;</a:t>
            </a:r>
            <a:endParaRPr b="1" lang="pt-BR" sz="28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IPS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  <a:ea typeface="Noto Sans CJK SC"/>
              </a:rPr>
              <a:t>Sistema de Prevenção de Intrusão é uma extensão do anterior.</a:t>
            </a:r>
            <a:endParaRPr b="1" lang="pt-BR" sz="3200" spc="-1" strike="noStrike">
              <a:latin typeface="Lato Black"/>
            </a:endParaRPr>
          </a:p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  <a:ea typeface="Noto Sans CJK SC"/>
              </a:rPr>
              <a:t>Tem a capacidade de bloquear,  automaticamente, ameças detectadas para evitar que um ataque bem-sucedido ocorra.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4400" spc="-1" strike="noStrike">
                <a:latin typeface="Lato Black"/>
                <a:ea typeface=""/>
              </a:rPr>
              <a:t>Thread Intelligence 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  <a:ea typeface="Noto Sans CJK SC"/>
              </a:rPr>
              <a:t>A Inteligência de Ameaças é um conjunto de informações coletadas e analisadas sobre ameaças de segurança cibernética.</a:t>
            </a:r>
            <a:endParaRPr b="1" lang="pt-BR" sz="3200" spc="-1" strike="noStrike">
              <a:latin typeface="Lato Black"/>
            </a:endParaRPr>
          </a:p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  <a:ea typeface="Noto Sans CJK SC"/>
              </a:rPr>
              <a:t>Essas informações incluem dados sobre ameaças em potencial, bem como táticas, técnicas e procedimentos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4400" spc="-1" strike="noStrike">
                <a:latin typeface="Lato Black"/>
                <a:ea typeface=""/>
              </a:rPr>
              <a:t>Thread Intelligence 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  <a:ea typeface="Noto Sans CJK SC"/>
              </a:rPr>
              <a:t>Possível ser coletada de várias fontes, incluindo feeds de dados de ameaças conhecidas, análises de malware, vulnerabilidades de softwares, monitoramento de atividades em tempo real na rede, pesquisas e outros recursos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PRÁTICA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Mikrotik RouterOS – Firewall;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Apresentação das áreas Filter e NAT;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Utilização do Wireshark (rastreio de pacotes);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Tentativa de Invasão;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Packet Sniffer (Visão do IPS para analise de pacotes)</a:t>
            </a:r>
            <a:endParaRPr b="1" lang="pt-BR" sz="2800" spc="-1" strike="noStrike">
              <a:latin typeface="Lato Black"/>
            </a:endParaRPr>
          </a:p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 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CONSIDERAÇÕES FINAIS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Firewall é Legal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REFERÊNCIAS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SOFTWALL. Firewall, IPS, IDS e WAF: como cada um atua?. Disponível em: https://www.softwall.com.br/blog/firewall-ips-ids-e-waf-como-cada-um-atua/. Acesso em 03/05/2023. </a:t>
            </a:r>
            <a:endParaRPr b="1" lang="pt-BR" sz="3200" spc="-1" strike="noStrike">
              <a:latin typeface="Lato Black"/>
            </a:endParaRPr>
          </a:p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 </a:t>
            </a:r>
            <a:endParaRPr b="1" lang="pt-BR" sz="3200" spc="-1" strike="noStrike">
              <a:latin typeface="Lato Black"/>
            </a:endParaRPr>
          </a:p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STUDY-CCNA.COM. Firewalls, IDS, and IPS Explanation and Comparison. Disponível em: https://study-ccna.com/firewalls-ids-ips-explanation-comparison/ - :~:text=The%20major%20distinction%20is%20that,%2C%20destination%2C%20and%20port%20addresses. Acesso em 03/05/2023. 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10080000" cy="4590000"/>
          </a:xfrm>
          <a:prstGeom prst="rect">
            <a:avLst/>
          </a:prstGeom>
          <a:ln w="0"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0" y="180000"/>
            <a:ext cx="1008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Firewall, IPS/IDS,  Threat Intelligence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6300000" y="2735280"/>
            <a:ext cx="3600000" cy="24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pt-BR" sz="2500" spc="-1" strike="noStrike">
                <a:latin typeface="Lato Black"/>
              </a:rPr>
              <a:t>Grupo 4</a:t>
            </a:r>
            <a:endParaRPr b="0" lang="pt-BR" sz="2500" spc="-1" strike="noStrike">
              <a:latin typeface="Lato Black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pt-BR" sz="2500" spc="-1" strike="noStrike">
                <a:latin typeface="Lato Black"/>
              </a:rPr>
              <a:t>Evandro R. Tiburcio</a:t>
            </a:r>
            <a:endParaRPr b="0" lang="pt-BR" sz="2500" spc="-1" strike="noStrike">
              <a:latin typeface="Lato Black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pt-BR" sz="2500" spc="-1" strike="noStrike">
                <a:latin typeface="Lato Black"/>
              </a:rPr>
              <a:t>Rogério F. de Souza</a:t>
            </a:r>
            <a:endParaRPr b="0" lang="pt-BR" sz="2500" spc="-1" strike="noStrike">
              <a:latin typeface="Lato Black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pt-BR" sz="2500" spc="-1" strike="noStrike">
                <a:latin typeface="Lato Black"/>
              </a:rPr>
              <a:t>Vitor M. de Oliveira</a:t>
            </a:r>
            <a:endParaRPr b="0" lang="pt-BR" sz="2500" spc="-1" strike="noStrike">
              <a:latin typeface="Lato Black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endParaRPr b="0" lang="pt-BR" sz="25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INTRODUÇÃO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Pensando na segurança dos usuários/dispositivos que estão na rede, foram desenvolvidas soluções eficazes de prevenção e precaução, algumas delas:</a:t>
            </a:r>
            <a:endParaRPr b="1" lang="pt-BR" sz="32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Firewall;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IPS/IDS;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Threat Intelligence.</a:t>
            </a:r>
            <a:endParaRPr b="1" lang="pt-BR" sz="28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INTRODUÇÃO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A implementação adequada e a manutenção contínua dessas tecnologias são essenciais para garantir a segurança de uma rede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METODOLOGIA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A metodologia de pesquisa adotada foi a busca por informações relevantes em sites especializados no assunto de Redes e Segurança da Informação.</a:t>
            </a:r>
            <a:endParaRPr b="1" lang="pt-BR" sz="3200" spc="-1" strike="noStrike">
              <a:latin typeface="Lato Black"/>
            </a:endParaRPr>
          </a:p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Foco em uma apresentação conceitual e prática (focada no firewall), contendo os principais tópicos sobre os assuntos. </a:t>
            </a:r>
            <a:endParaRPr b="1" lang="pt-BR" sz="32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Firewall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8000"/>
          </a:bodyPr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Hardware</a:t>
            </a:r>
            <a:endParaRPr b="1" lang="pt-BR" sz="2800" spc="-1" strike="noStrike">
              <a:latin typeface="Lato Blac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Lato Black"/>
              </a:rPr>
              <a:t>Como dispositivo físico, atua na L2 (camada de enlace) </a:t>
            </a:r>
            <a:r>
              <a:rPr b="1" lang="pt-BR" sz="2400" spc="-1" strike="noStrike">
                <a:latin typeface="Lato Black"/>
              </a:rPr>
              <a:t>conhecido como firewall de switch;</a:t>
            </a:r>
            <a:endParaRPr b="1" lang="pt-BR" sz="2400" spc="-1" strike="noStrike">
              <a:latin typeface="Lato Blac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Lato Black"/>
              </a:rPr>
              <a:t>Não está limitado a L2;</a:t>
            </a:r>
            <a:endParaRPr b="1" lang="pt-BR" sz="2400" spc="-1" strike="noStrike">
              <a:latin typeface="Lato Blac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Lato Black"/>
              </a:rPr>
              <a:t>Inclui as funcionalidades do firewall como Software</a:t>
            </a:r>
            <a:endParaRPr b="1" lang="pt-BR" sz="2400" spc="-1" strike="noStrike">
              <a:latin typeface="Lato Blac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1" lang="pt-BR" sz="24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Software</a:t>
            </a:r>
            <a:endParaRPr b="1" lang="pt-BR" sz="2800" spc="-1" strike="noStrike">
              <a:latin typeface="Lato Blac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latin typeface="Lato Black"/>
              </a:rPr>
              <a:t>Embarcado em um SO (atuação inicial na camada de </a:t>
            </a:r>
            <a:r>
              <a:rPr b="1" lang="pt-BR" sz="2400" spc="-1" strike="noStrike">
                <a:latin typeface="Lato Black"/>
              </a:rPr>
              <a:t>Redes);</a:t>
            </a:r>
            <a:endParaRPr b="1" lang="pt-BR" sz="24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Firewall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As ações de políticas basicamente:</a:t>
            </a:r>
            <a:endParaRPr b="1" lang="pt-BR" sz="32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Accept – Permite;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Drop – Bloqueia;</a:t>
            </a:r>
            <a:endParaRPr b="1" lang="pt-BR" sz="28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Firewall - Tables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As áreas (chamadas de tables) do firewall são dividas para facilitar a gestão das regras e suas ações, em sua maioria são:</a:t>
            </a:r>
            <a:endParaRPr b="1" lang="pt-BR" sz="32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Connections (não é uma tabela, mais tem um papel tão importante quanto fosse)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RAW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Mangle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NAT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Filter</a:t>
            </a:r>
            <a:endParaRPr b="1" lang="pt-BR" sz="28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ccccc"/>
                </a:solidFill>
                <a:latin typeface="Lato Black"/>
              </a:rPr>
              <a:t>Firewall - Chain</a:t>
            </a:r>
            <a:endParaRPr b="0" lang="pt-BR" sz="4400" spc="-1" strike="noStrike">
              <a:solidFill>
                <a:srgbClr val="cccccc"/>
              </a:solidFill>
              <a:latin typeface="Lato Black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4"/>
              </a:spcBef>
            </a:pPr>
            <a:r>
              <a:rPr b="1" lang="pt-BR" sz="3200" spc="-1" strike="noStrike">
                <a:latin typeface="Lato Black"/>
              </a:rPr>
              <a:t>As chain (cadeias) são divisões das áreas  do firewall, as cadeias basicamente são:</a:t>
            </a:r>
            <a:endParaRPr b="1" lang="pt-BR" sz="32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Input;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Output;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Forward;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Prerouting;</a:t>
            </a:r>
            <a:endParaRPr b="1" lang="pt-BR" sz="2800" spc="-1" strike="noStrike">
              <a:latin typeface="Lato Black"/>
            </a:endParaRPr>
          </a:p>
          <a:p>
            <a:pPr lvl="1" marL="864000" indent="-324000">
              <a:spcBef>
                <a:spcPts val="1134"/>
              </a:spcBef>
              <a:buClr>
                <a:srgbClr val="cccccc"/>
              </a:buClr>
              <a:buSzPct val="75000"/>
              <a:buFont typeface="Monotype Sorts" charset="2"/>
              <a:buChar char=""/>
            </a:pPr>
            <a:r>
              <a:rPr b="1" lang="pt-BR" sz="2800" spc="-1" strike="noStrike">
                <a:latin typeface="Lato Black"/>
              </a:rPr>
              <a:t>Postrouting.</a:t>
            </a:r>
            <a:endParaRPr b="1" lang="pt-BR" sz="2800" spc="-1" strike="noStrike">
              <a:latin typeface="Lat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2023-05-15T17:46:21Z</dcterms:created>
  <dc:creator/>
  <dc:description/>
  <dc:language>pt-BR</dc:language>
  <cp:lastModifiedBy/>
  <dcterms:modified xsi:type="dcterms:W3CDTF">2023-05-15T19:40:06Z</dcterms:modified>
  <cp:revision>5</cp:revision>
  <dc:subject/>
  <dc:title/>
</cp:coreProperties>
</file>