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63" r:id="rId7"/>
    <p:sldId id="264" r:id="rId8"/>
    <p:sldId id="265" r:id="rId9"/>
    <p:sldId id="270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66"/>
    <a:srgbClr val="FF99CC"/>
    <a:srgbClr val="CCCCFF"/>
    <a:srgbClr val="FFCCCC"/>
    <a:srgbClr val="CC99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0929"/>
  </p:normalViewPr>
  <p:slideViewPr>
    <p:cSldViewPr>
      <p:cViewPr varScale="1">
        <p:scale>
          <a:sx n="75" d="100"/>
          <a:sy n="75" d="100"/>
        </p:scale>
        <p:origin x="9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pt-BR"/>
              <a:t>Prof. Dimas Ferreira Cardoso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C1A2C-5F77-4213-B780-8DC78977378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64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pt-BR"/>
              <a:t>Prof. Dimas Ferreira Cardoso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439B1B-C053-4A79-8BF7-8B608E6F166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9511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/>
              <a:t>Prof. Dimas Ferreira Cardoso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10DC2-1604-4732-9845-26A06502269B}" type="slidenum">
              <a:rPr lang="pt-BR"/>
              <a:pPr/>
              <a:t>1</a:t>
            </a:fld>
            <a:endParaRPr lang="pt-BR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DE2C2398-1BBE-4343-B4CA-5F8A1DC963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/>
              <a:t>Prof. Dimas Ferreira Cardoso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CEDFA664-16FC-4090-BDCA-C4FA36079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1A0810-148F-4E7C-ABB4-61B9C396E4E4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CCEC1ED-904C-43D2-A223-179FC639E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5F55C30A-590F-4762-8B21-007449381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0C617E-AA45-4A7C-9B73-B6D28638F9E6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923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A31AF4-D47F-4196-8339-3E61B9C0AC97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005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64E2F5-4395-4A60-94D0-2B27908CC15E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84267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64E2F5-4395-4A60-94D0-2B27908CC15E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8426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D5AAF4-4979-4E7F-8DBB-A832C024151F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367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8CDB51-596F-4CC3-81FD-DD89BF633BEF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430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66BE7-8A15-4344-B9E0-6A55FA7C7ED7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368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8BB8DA9-E34E-4A7F-AC98-F39A257C60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F3938-366C-4100-8CAC-2C4B5F83D5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DA6FA-9220-484C-8EA4-634D8D3DDB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5DCF13-E451-4B8C-9C46-3E20F3F9330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3F484-7AD8-40EF-A896-6AC39C3B4D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96A38-0486-4A42-B38B-F364127B6B9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68C90-AD31-42B3-9510-B48B3CD90C9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ECDEB-03E2-470F-942E-5E8E4E9DAA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EC34A-EB14-4790-B431-A523545CA5C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6260A-EA1D-4577-9D4A-55FC65D4448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80009-8FF3-4663-BB8F-A3EBFACAD9F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676BD-EACE-4636-865A-C7A7AEE324B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C97A5A41-FC7D-4180-91EE-C6BB8F5310D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Programação Orientada a Objetos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371600"/>
          </a:xfrm>
        </p:spPr>
        <p:txBody>
          <a:bodyPr/>
          <a:lstStyle/>
          <a:p>
            <a:pPr algn="ctr"/>
            <a:r>
              <a:rPr lang="pt-BR" dirty="0"/>
              <a:t>- Generalização/Especialização com polimorfismo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EF0033E-1924-4AC5-912F-4F89626B5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533400"/>
          </a:xfrm>
        </p:spPr>
        <p:txBody>
          <a:bodyPr/>
          <a:lstStyle/>
          <a:p>
            <a:r>
              <a:rPr lang="pt-BR" altLang="pt-BR"/>
              <a:t>Princípios da P.O.O.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3163D56-98DB-47F1-AC3B-F734D962B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9632" y="1558280"/>
            <a:ext cx="7391400" cy="4318992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pt-BR" altLang="pt-BR" dirty="0"/>
              <a:t>	</a:t>
            </a:r>
            <a:r>
              <a:rPr lang="pt-BR" altLang="pt-BR" sz="2800" b="1" dirty="0"/>
              <a:t>Generalização/Especialização com Polimorfismo</a:t>
            </a:r>
            <a:r>
              <a:rPr lang="pt-BR" altLang="pt-BR" sz="2800" dirty="0"/>
              <a:t>: as classes são organizadas por meio de uma </a:t>
            </a:r>
            <a:r>
              <a:rPr lang="pt-BR" altLang="pt-BR" sz="2800" b="1" dirty="0">
                <a:solidFill>
                  <a:schemeClr val="accent2"/>
                </a:solidFill>
              </a:rPr>
              <a:t>estrutura hierárquica</a:t>
            </a:r>
            <a:r>
              <a:rPr lang="pt-BR" altLang="pt-BR" sz="2800" dirty="0"/>
              <a:t>. Nesta estrutura, a </a:t>
            </a:r>
            <a:r>
              <a:rPr lang="pt-BR" altLang="pt-BR" sz="2800" b="1" dirty="0">
                <a:solidFill>
                  <a:schemeClr val="accent2"/>
                </a:solidFill>
              </a:rPr>
              <a:t>subclasse herdará os atributos e os métodos da superclasse</a:t>
            </a:r>
            <a:r>
              <a:rPr lang="pt-BR" altLang="pt-BR" sz="2800" dirty="0"/>
              <a:t>. Entretanto, uma subclasse poderá criar seu próprio </a:t>
            </a:r>
            <a:r>
              <a:rPr lang="pt-BR" altLang="pt-BR" sz="2800" b="1" dirty="0">
                <a:solidFill>
                  <a:schemeClr val="accent2"/>
                </a:solidFill>
              </a:rPr>
              <a:t>método(código)</a:t>
            </a:r>
            <a:r>
              <a:rPr lang="pt-BR" altLang="pt-BR" sz="2800" dirty="0"/>
              <a:t> para substituir, de forma parcial ou total, um </a:t>
            </a:r>
            <a:r>
              <a:rPr lang="pt-BR" altLang="pt-BR" sz="2800" b="1" dirty="0">
                <a:solidFill>
                  <a:schemeClr val="accent2"/>
                </a:solidFill>
              </a:rPr>
              <a:t>método herdado</a:t>
            </a:r>
            <a:r>
              <a:rPr lang="pt-BR" altLang="pt-BR" sz="2800" dirty="0"/>
              <a:t> através superclasse.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pt-BR" altLang="pt-BR" sz="2800" dirty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pt-BR" altLang="pt-BR" sz="2400" dirty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94175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99011" y="523287"/>
            <a:ext cx="3704711" cy="38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pt-BR" altLang="pt-BR" b="1" dirty="0"/>
              <a:t>Implementação de Herança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12303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143000" y="1752600"/>
            <a:ext cx="2530475" cy="1646238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Data de Admissão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Valor Hora Trabalhada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Qtde. Horas Trabalhadas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410200" y="1871663"/>
            <a:ext cx="3200400" cy="140335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Apontar Horas Trabalhadas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Salário Bruto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Descontos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Salário Líquido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581400" y="3352800"/>
            <a:ext cx="2209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i="0"/>
              <a:t>Funcionário Horista</a:t>
            </a:r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62400"/>
            <a:ext cx="12303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143000" y="4038600"/>
            <a:ext cx="2530475" cy="1646238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Data de Admissão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Valor Salário Mínimo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No. de Salários Mínimo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86400" y="4157663"/>
            <a:ext cx="3200400" cy="1417953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 dirty="0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 dirty="0"/>
              <a:t>   </a:t>
            </a:r>
            <a:r>
              <a:rPr lang="pt-BR" altLang="pt-BR" sz="1600" b="1" i="0" dirty="0"/>
              <a:t>Apontar </a:t>
            </a:r>
            <a:r>
              <a:rPr lang="pt-BR" altLang="pt-BR" sz="1600" b="1" i="0" dirty="0" err="1"/>
              <a:t>Qtde</a:t>
            </a:r>
            <a:r>
              <a:rPr lang="pt-BR" altLang="pt-BR" sz="1600" b="1" i="0" dirty="0"/>
              <a:t>. Salários Mínimos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Calcular Salário Bruto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Calcular Descontos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Calcular Salário Líquido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581400" y="56388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i="0"/>
              <a:t>Funcionário Mensalista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486070" y="4171287"/>
            <a:ext cx="3200400" cy="1417953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 dirty="0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 dirty="0"/>
              <a:t>   </a:t>
            </a:r>
            <a:r>
              <a:rPr lang="pt-BR" altLang="pt-BR" sz="1600" b="1" i="0" dirty="0"/>
              <a:t>Apontar </a:t>
            </a:r>
            <a:r>
              <a:rPr lang="pt-BR" altLang="pt-BR" sz="1600" b="1" i="0" dirty="0" err="1"/>
              <a:t>Qtde</a:t>
            </a:r>
            <a:r>
              <a:rPr lang="pt-BR" altLang="pt-BR" sz="1600" b="1" i="0" dirty="0"/>
              <a:t>. Salários Mínimos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</a:t>
            </a:r>
            <a:r>
              <a:rPr lang="pt-BR" altLang="pt-BR" sz="1600" b="1" i="0" dirty="0">
                <a:solidFill>
                  <a:srgbClr val="0000FF"/>
                </a:solidFill>
              </a:rPr>
              <a:t>Calcular Salário Bruto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Calcular Descontos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Calcular Salário Líquido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334000" y="1809750"/>
            <a:ext cx="3352800" cy="140335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Apontar Horas Trabalhadas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</a:t>
            </a:r>
            <a:r>
              <a:rPr lang="pt-BR" altLang="pt-BR" sz="1600" b="1" i="0">
                <a:solidFill>
                  <a:srgbClr val="0000FF"/>
                </a:solidFill>
              </a:rPr>
              <a:t>Calcular Salário Bruto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Descontos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Salário Líquido</a:t>
            </a:r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7696200" y="2514600"/>
            <a:ext cx="531813" cy="2436813"/>
            <a:chOff x="4848" y="1584"/>
            <a:chExt cx="335" cy="1535"/>
          </a:xfrm>
        </p:grpSpPr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4847" y="1584"/>
              <a:ext cx="337" cy="0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H="1">
              <a:off x="4847" y="3120"/>
              <a:ext cx="337" cy="0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V="1">
              <a:off x="5184" y="1583"/>
              <a:ext cx="0" cy="1537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143000" y="1752600"/>
            <a:ext cx="2530475" cy="1646238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Data de Admissão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</a:t>
            </a:r>
            <a:r>
              <a:rPr lang="pt-BR" altLang="pt-BR" sz="1600" b="1" i="0">
                <a:solidFill>
                  <a:srgbClr val="0000FF"/>
                </a:solidFill>
              </a:rPr>
              <a:t>Valor Hora Trabalhada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</a:t>
            </a:r>
            <a:r>
              <a:rPr lang="pt-BR" altLang="pt-BR" sz="1600" b="1" i="0">
                <a:solidFill>
                  <a:srgbClr val="0000FF"/>
                </a:solidFill>
              </a:rPr>
              <a:t>Qtde. Horas Trabalhadas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143000" y="4038600"/>
            <a:ext cx="2530475" cy="1646238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Data de Admissão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</a:t>
            </a:r>
            <a:r>
              <a:rPr lang="pt-BR" altLang="pt-BR" sz="1600" b="1" i="0">
                <a:solidFill>
                  <a:srgbClr val="0000FF"/>
                </a:solidFill>
              </a:rPr>
              <a:t>Valor Salário Mínimo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</a:t>
            </a:r>
            <a:r>
              <a:rPr lang="pt-BR" altLang="pt-BR" sz="1600" b="1" i="0">
                <a:solidFill>
                  <a:srgbClr val="0000FF"/>
                </a:solidFill>
              </a:rPr>
              <a:t>No. de Salários Mínimo</a:t>
            </a:r>
          </a:p>
        </p:txBody>
      </p:sp>
      <p:sp>
        <p:nvSpPr>
          <p:cNvPr id="10263" name="AutoShape 23"/>
          <p:cNvSpPr>
            <a:spLocks/>
          </p:cNvSpPr>
          <p:nvPr/>
        </p:nvSpPr>
        <p:spPr bwMode="auto">
          <a:xfrm>
            <a:off x="1676400" y="1655763"/>
            <a:ext cx="1943100" cy="1066800"/>
          </a:xfrm>
          <a:prstGeom prst="accentCallout1">
            <a:avLst>
              <a:gd name="adj1" fmla="val 10588"/>
              <a:gd name="adj2" fmla="val 103921"/>
              <a:gd name="adj3" fmla="val 76597"/>
              <a:gd name="adj4" fmla="val 200000"/>
            </a:avLst>
          </a:prstGeom>
          <a:solidFill>
            <a:srgbClr val="CE9964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1600" i="0"/>
              <a:t>O cálculo é feito a partir do </a:t>
            </a:r>
            <a:r>
              <a:rPr lang="pt-BR" altLang="pt-BR" sz="1600" i="0" u="sng"/>
              <a:t>valor</a:t>
            </a:r>
            <a:r>
              <a:rPr lang="pt-BR" altLang="pt-BR" sz="1600" i="0"/>
              <a:t> e da </a:t>
            </a:r>
            <a:r>
              <a:rPr lang="pt-BR" altLang="pt-BR" sz="1600" i="0" u="sng"/>
              <a:t>qtde. de horas</a:t>
            </a:r>
            <a:r>
              <a:rPr lang="pt-BR" altLang="pt-BR" sz="1600" i="0"/>
              <a:t> trabalhadas</a:t>
            </a: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676400" y="3962400"/>
            <a:ext cx="1943100" cy="1066800"/>
          </a:xfrm>
          <a:prstGeom prst="accentCallout1">
            <a:avLst>
              <a:gd name="adj1" fmla="val 10588"/>
              <a:gd name="adj2" fmla="val 103921"/>
              <a:gd name="adj3" fmla="val 89074"/>
              <a:gd name="adj4" fmla="val 206852"/>
            </a:avLst>
          </a:prstGeom>
          <a:solidFill>
            <a:srgbClr val="CE9964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1600" i="0"/>
              <a:t>O cálculo é feito a partir do </a:t>
            </a:r>
            <a:r>
              <a:rPr lang="pt-BR" altLang="pt-BR" sz="1600" i="0" u="sng"/>
              <a:t>valor</a:t>
            </a:r>
            <a:r>
              <a:rPr lang="pt-BR" altLang="pt-BR" sz="1600" i="0"/>
              <a:t> e da </a:t>
            </a:r>
            <a:r>
              <a:rPr lang="pt-BR" altLang="pt-BR" sz="1600" i="0" u="sng"/>
              <a:t>qtde</a:t>
            </a:r>
            <a:r>
              <a:rPr lang="pt-BR" altLang="pt-BR" sz="1600" i="0"/>
              <a:t> de salários mínimos</a:t>
            </a:r>
          </a:p>
        </p:txBody>
      </p: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914400" y="2971800"/>
            <a:ext cx="531813" cy="2436813"/>
            <a:chOff x="576" y="1872"/>
            <a:chExt cx="335" cy="1535"/>
          </a:xfrm>
        </p:grpSpPr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 flipH="1">
              <a:off x="575" y="1872"/>
              <a:ext cx="337" cy="0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 flipH="1">
              <a:off x="575" y="3396"/>
              <a:ext cx="337" cy="0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 flipV="1">
              <a:off x="576" y="1871"/>
              <a:ext cx="0" cy="1537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7703034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2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53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58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8" y="996990"/>
            <a:ext cx="8246505" cy="5049152"/>
          </a:xfrm>
          <a:prstGeom prst="rect">
            <a:avLst/>
          </a:prstGeom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098443" y="370505"/>
            <a:ext cx="3704711" cy="38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pt-BR" altLang="pt-BR" b="1" dirty="0"/>
              <a:t>Implementação de Herança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2771800" y="1700808"/>
            <a:ext cx="6218213" cy="3962401"/>
            <a:chOff x="2771800" y="1700808"/>
            <a:chExt cx="6218213" cy="3962401"/>
          </a:xfrm>
        </p:grpSpPr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4724400" y="1700808"/>
              <a:ext cx="4265613" cy="192087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just"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 i="0" dirty="0"/>
                <a:t>Polimorfismo </a:t>
              </a:r>
              <a:r>
                <a:rPr lang="pt-BR" altLang="pt-BR" i="0" dirty="0">
                  <a:latin typeface="Symbol" panose="05050102010706020507" pitchFamily="18" charset="2"/>
                </a:rPr>
                <a:t></a:t>
              </a:r>
              <a:r>
                <a:rPr lang="pt-BR" altLang="pt-BR" i="0" dirty="0"/>
                <a:t> uma operação pode ser implementada por métodos que apresentam uma mesma </a:t>
              </a:r>
              <a:r>
                <a:rPr lang="pt-BR" altLang="pt-BR" b="1" i="0" dirty="0">
                  <a:solidFill>
                    <a:srgbClr val="FF0000"/>
                  </a:solidFill>
                </a:rPr>
                <a:t>assinatura</a:t>
              </a:r>
              <a:r>
                <a:rPr lang="pt-BR" altLang="pt-BR" i="0" dirty="0"/>
                <a:t> mas possuem </a:t>
              </a:r>
              <a:r>
                <a:rPr lang="pt-BR" altLang="pt-BR" b="1" i="0" dirty="0">
                  <a:solidFill>
                    <a:srgbClr val="FF0000"/>
                  </a:solidFill>
                </a:rPr>
                <a:t>implementações</a:t>
              </a:r>
              <a:r>
                <a:rPr lang="pt-BR" altLang="pt-BR" i="0" dirty="0"/>
                <a:t> diferenciadas.</a:t>
              </a: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 flipV="1">
              <a:off x="2771800" y="3621681"/>
              <a:ext cx="2665413" cy="2041528"/>
            </a:xfrm>
            <a:prstGeom prst="line">
              <a:avLst/>
            </a:prstGeom>
            <a:noFill/>
            <a:ln w="38160" cap="sq">
              <a:solidFill>
                <a:srgbClr val="FF0000"/>
              </a:solidFill>
              <a:prstDash val="sysDot"/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V="1">
              <a:off x="7164287" y="3621681"/>
              <a:ext cx="1584177" cy="2035071"/>
            </a:xfrm>
            <a:prstGeom prst="line">
              <a:avLst/>
            </a:prstGeom>
            <a:noFill/>
            <a:ln w="38160" cap="rnd">
              <a:solidFill>
                <a:srgbClr val="FF0000"/>
              </a:solidFill>
              <a:prstDash val="sysDot"/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144417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54895"/>
            <a:ext cx="60388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8" name="AutoShape 10"/>
          <p:cNvSpPr>
            <a:spLocks/>
          </p:cNvSpPr>
          <p:nvPr/>
        </p:nvSpPr>
        <p:spPr bwMode="auto">
          <a:xfrm>
            <a:off x="4089698" y="332656"/>
            <a:ext cx="3352800" cy="914400"/>
          </a:xfrm>
          <a:prstGeom prst="borderCallout2">
            <a:avLst>
              <a:gd name="adj1" fmla="val 12500"/>
              <a:gd name="adj2" fmla="val -2273"/>
              <a:gd name="adj3" fmla="val 12500"/>
              <a:gd name="adj4" fmla="val -20125"/>
              <a:gd name="adj5" fmla="val 123611"/>
              <a:gd name="adj6" fmla="val -38634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1400" b="1" i="0"/>
              <a:t>Classe Abstrata</a:t>
            </a:r>
          </a:p>
          <a:p>
            <a:pPr>
              <a:buClrTx/>
              <a:buFontTx/>
              <a:buNone/>
            </a:pPr>
            <a:endParaRPr lang="pt-BR" altLang="pt-BR" sz="1400" i="0"/>
          </a:p>
          <a:p>
            <a:pPr>
              <a:buClrTx/>
              <a:buFontTx/>
              <a:buNone/>
            </a:pPr>
            <a:r>
              <a:rPr lang="pt-BR" altLang="pt-BR" sz="1400" i="0"/>
              <a:t>Apresenta um ou mais métodos abstratos</a:t>
            </a:r>
          </a:p>
        </p:txBody>
      </p:sp>
      <p:sp>
        <p:nvSpPr>
          <p:cNvPr id="12297" name="AutoShape 9"/>
          <p:cNvSpPr>
            <a:spLocks/>
          </p:cNvSpPr>
          <p:nvPr/>
        </p:nvSpPr>
        <p:spPr bwMode="auto">
          <a:xfrm>
            <a:off x="5724128" y="6055692"/>
            <a:ext cx="2514600" cy="757684"/>
          </a:xfrm>
          <a:prstGeom prst="borderCallout2">
            <a:avLst>
              <a:gd name="adj1" fmla="val 12676"/>
              <a:gd name="adj2" fmla="val -3032"/>
              <a:gd name="adj3" fmla="val 46672"/>
              <a:gd name="adj4" fmla="val -51239"/>
              <a:gd name="adj5" fmla="val -27392"/>
              <a:gd name="adj6" fmla="val -115833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1400" b="1" i="0"/>
              <a:t>Método Abstrato</a:t>
            </a:r>
          </a:p>
          <a:p>
            <a:pPr>
              <a:buClrTx/>
              <a:buFontTx/>
              <a:buNone/>
            </a:pPr>
            <a:endParaRPr lang="pt-BR" altLang="pt-BR" sz="1400" i="0"/>
          </a:p>
          <a:p>
            <a:pPr>
              <a:buClrTx/>
              <a:buFontTx/>
              <a:buNone/>
            </a:pPr>
            <a:r>
              <a:rPr lang="pt-BR" altLang="pt-BR" sz="1400" i="0"/>
              <a:t>Apresenta apenas a assinatura</a:t>
            </a:r>
          </a:p>
        </p:txBody>
      </p:sp>
    </p:spTree>
    <p:extLst>
      <p:ext uri="{BB962C8B-B14F-4D97-AF65-F5344CB8AC3E}">
        <p14:creationId xmlns:p14="http://schemas.microsoft.com/office/powerpoint/2010/main" val="1618848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27" y="764704"/>
            <a:ext cx="7642264" cy="310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85980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4" y="1318942"/>
            <a:ext cx="7099300" cy="549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0" name="AutoShape 8"/>
          <p:cNvSpPr>
            <a:spLocks/>
          </p:cNvSpPr>
          <p:nvPr/>
        </p:nvSpPr>
        <p:spPr bwMode="auto">
          <a:xfrm>
            <a:off x="6660232" y="66328"/>
            <a:ext cx="2376264" cy="914400"/>
          </a:xfrm>
          <a:prstGeom prst="borderCallout2">
            <a:avLst>
              <a:gd name="adj1" fmla="val 12500"/>
              <a:gd name="adj2" fmla="val -2630"/>
              <a:gd name="adj3" fmla="val 12500"/>
              <a:gd name="adj4" fmla="val -23301"/>
              <a:gd name="adj5" fmla="val 123611"/>
              <a:gd name="adj6" fmla="val -44736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1400" i="0"/>
              <a:t>Estabelece o vínculo de </a:t>
            </a:r>
            <a:r>
              <a:rPr lang="pt-BR" altLang="pt-BR" sz="1400" b="1" i="0"/>
              <a:t>herança</a:t>
            </a:r>
            <a:r>
              <a:rPr lang="pt-BR" altLang="pt-BR" sz="1400" i="0"/>
              <a:t> entre a </a:t>
            </a:r>
            <a:r>
              <a:rPr lang="pt-BR" altLang="pt-BR" sz="1400" b="1" i="0"/>
              <a:t>Super Classe</a:t>
            </a:r>
            <a:r>
              <a:rPr lang="pt-BR" altLang="pt-BR" sz="1400" i="0"/>
              <a:t> Funcionário e a </a:t>
            </a:r>
            <a:r>
              <a:rPr lang="pt-BR" altLang="pt-BR" sz="1400" b="1" i="0"/>
              <a:t>SubClasse</a:t>
            </a:r>
            <a:r>
              <a:rPr lang="pt-BR" altLang="pt-BR" sz="1400" i="0"/>
              <a:t> Funcionário Horista.</a:t>
            </a:r>
          </a:p>
        </p:txBody>
      </p:sp>
      <p:sp>
        <p:nvSpPr>
          <p:cNvPr id="13321" name="AutoShape 9"/>
          <p:cNvSpPr>
            <a:spLocks/>
          </p:cNvSpPr>
          <p:nvPr/>
        </p:nvSpPr>
        <p:spPr bwMode="auto">
          <a:xfrm>
            <a:off x="6593904" y="5191596"/>
            <a:ext cx="2514600" cy="757684"/>
          </a:xfrm>
          <a:prstGeom prst="borderCallout2">
            <a:avLst>
              <a:gd name="adj1" fmla="val 12676"/>
              <a:gd name="adj2" fmla="val -3032"/>
              <a:gd name="adj3" fmla="val 12676"/>
              <a:gd name="adj4" fmla="val -39963"/>
              <a:gd name="adj5" fmla="val 55952"/>
              <a:gd name="adj6" fmla="val -81355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1400" i="0"/>
              <a:t>Implementação da operação Cálculo do Salário Bruto</a:t>
            </a:r>
            <a:r>
              <a:rPr lang="pt-BR" altLang="pt-BR" sz="1400" b="1" i="0"/>
              <a:t> (Polimorfismo)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7095120" y="3771900"/>
            <a:ext cx="1941376" cy="757684"/>
          </a:xfrm>
          <a:prstGeom prst="borderCallout2">
            <a:avLst>
              <a:gd name="adj1" fmla="val 12676"/>
              <a:gd name="adj2" fmla="val -3032"/>
              <a:gd name="adj3" fmla="val -4322"/>
              <a:gd name="adj4" fmla="val -11437"/>
              <a:gd name="adj5" fmla="val 3259"/>
              <a:gd name="adj6" fmla="val -36244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1400" i="0" dirty="0"/>
              <a:t>Chamada do </a:t>
            </a:r>
            <a:r>
              <a:rPr lang="pt-BR" altLang="pt-BR" sz="1400" b="1" i="0" dirty="0"/>
              <a:t>método construtor </a:t>
            </a:r>
            <a:r>
              <a:rPr lang="pt-BR" altLang="pt-BR" sz="1400" i="0" dirty="0"/>
              <a:t>da superclasse </a:t>
            </a:r>
            <a:r>
              <a:rPr lang="pt-BR" altLang="pt-BR" sz="1400" i="0" dirty="0" err="1"/>
              <a:t>Funcionario</a:t>
            </a:r>
            <a:endParaRPr lang="pt-BR" altLang="pt-BR" sz="1400" b="1" i="0" dirty="0"/>
          </a:p>
        </p:txBody>
      </p:sp>
    </p:spTree>
    <p:extLst>
      <p:ext uri="{BB962C8B-B14F-4D97-AF65-F5344CB8AC3E}">
        <p14:creationId xmlns:p14="http://schemas.microsoft.com/office/powerpoint/2010/main" val="305463228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63" y="836712"/>
            <a:ext cx="8232212" cy="4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80729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022446" y="980728"/>
            <a:ext cx="1518215" cy="38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pt-BR" altLang="pt-BR" b="1" dirty="0"/>
              <a:t>Exercícios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022446" y="1603523"/>
            <a:ext cx="7467600" cy="44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250"/>
              </a:spcBef>
              <a:buClrTx/>
              <a:buFontTx/>
              <a:buNone/>
            </a:pPr>
            <a:r>
              <a:rPr lang="pt-BR" altLang="pt-BR" sz="2000" dirty="0"/>
              <a:t>1) Implementar a classe </a:t>
            </a:r>
            <a:r>
              <a:rPr lang="pt-BR" altLang="pt-BR" sz="2000" dirty="0" err="1"/>
              <a:t>FuncionarioMensalista</a:t>
            </a:r>
            <a:r>
              <a:rPr lang="pt-BR" altLang="pt-BR" sz="2000" dirty="0"/>
              <a:t> e instanciar um objeto desta classe na aplicação.</a:t>
            </a:r>
          </a:p>
          <a:p>
            <a:pPr algn="just">
              <a:spcBef>
                <a:spcPts val="1250"/>
              </a:spcBef>
              <a:buClrTx/>
              <a:buFontTx/>
              <a:buNone/>
            </a:pPr>
            <a:r>
              <a:rPr lang="pt-BR" altLang="pt-BR" sz="2000" dirty="0"/>
              <a:t>2) Implementar os métodos </a:t>
            </a:r>
            <a:r>
              <a:rPr lang="pt-BR" altLang="pt-BR" sz="2000" dirty="0" err="1"/>
              <a:t>getRegistro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getNome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getDtAdmissao</a:t>
            </a:r>
            <a:r>
              <a:rPr lang="pt-BR" altLang="pt-BR" sz="2000" dirty="0"/>
              <a:t>. Utilizar os métodos implementados na aplicação.</a:t>
            </a:r>
          </a:p>
          <a:p>
            <a:pPr algn="just">
              <a:spcBef>
                <a:spcPts val="1250"/>
              </a:spcBef>
              <a:buClrTx/>
              <a:buFontTx/>
              <a:buNone/>
            </a:pPr>
            <a:r>
              <a:rPr lang="pt-BR" altLang="pt-BR" sz="2000" dirty="0"/>
              <a:t>3) Incluir o atributo Cargo </a:t>
            </a:r>
            <a:r>
              <a:rPr lang="pt-BR" altLang="pt-BR" sz="2000" i="0" dirty="0"/>
              <a:t>e o método </a:t>
            </a:r>
            <a:r>
              <a:rPr lang="pt-BR" altLang="pt-BR" sz="2000" u="sng" dirty="0" err="1"/>
              <a:t>getCargo</a:t>
            </a:r>
            <a:r>
              <a:rPr lang="pt-BR" altLang="pt-BR" sz="2000" u="sng" dirty="0"/>
              <a:t>()</a:t>
            </a:r>
            <a:r>
              <a:rPr lang="pt-BR" altLang="pt-BR" sz="2000" dirty="0"/>
              <a:t> para funcionários horistas e mensalistas</a:t>
            </a:r>
            <a:r>
              <a:rPr lang="pt-BR" altLang="pt-BR" sz="2000" i="0" dirty="0"/>
              <a:t>. Utilize o método na aplicação.</a:t>
            </a:r>
          </a:p>
          <a:p>
            <a:pPr algn="just">
              <a:spcBef>
                <a:spcPts val="1250"/>
              </a:spcBef>
              <a:buClrTx/>
              <a:buFontTx/>
              <a:buNone/>
            </a:pPr>
            <a:r>
              <a:rPr lang="pt-BR" altLang="pt-BR" sz="2000" dirty="0"/>
              <a:t>4) Implementar o método </a:t>
            </a:r>
            <a:r>
              <a:rPr lang="pt-BR" altLang="pt-BR" sz="2000" u="sng" dirty="0" err="1"/>
              <a:t>calcGratificacao</a:t>
            </a:r>
            <a:r>
              <a:rPr lang="pt-BR" altLang="pt-BR" sz="2000" u="sng" dirty="0"/>
              <a:t> (somente para funcionários horistas),</a:t>
            </a:r>
            <a:r>
              <a:rPr lang="pt-BR" altLang="pt-BR" sz="2000" dirty="0"/>
              <a:t> considerando que a gratificação representa 7,5% do salário bruto. Utilizar o método implementado na aplicação</a:t>
            </a:r>
          </a:p>
          <a:p>
            <a:pPr algn="just">
              <a:spcBef>
                <a:spcPts val="1250"/>
              </a:spcBef>
              <a:buClrTx/>
              <a:buFontTx/>
              <a:buNone/>
            </a:pPr>
            <a:r>
              <a:rPr lang="pt-BR" altLang="pt-BR" sz="2000"/>
              <a:t>5) </a:t>
            </a:r>
            <a:r>
              <a:rPr lang="pt-BR" altLang="pt-BR" sz="2000" dirty="0"/>
              <a:t>Implemente um novo método </a:t>
            </a:r>
            <a:r>
              <a:rPr lang="pt-BR" altLang="pt-BR" sz="2000" dirty="0" err="1"/>
              <a:t>calcSalLiquido</a:t>
            </a:r>
            <a:r>
              <a:rPr lang="pt-BR" altLang="pt-BR" sz="2000" dirty="0"/>
              <a:t> para funcionários horistas considerando que o salário liquido será igual ao salário bruto + gratificação - descontos.</a:t>
            </a:r>
          </a:p>
        </p:txBody>
      </p:sp>
    </p:spTree>
    <p:extLst>
      <p:ext uri="{BB962C8B-B14F-4D97-AF65-F5344CB8AC3E}">
        <p14:creationId xmlns:p14="http://schemas.microsoft.com/office/powerpoint/2010/main" val="371217468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D5B2A247CDB42A9A3C6298F08F3EA" ma:contentTypeVersion="5" ma:contentTypeDescription="Crie um novo documento." ma:contentTypeScope="" ma:versionID="c15e4d396c9c188134b0b29ff5d588ab">
  <xsd:schema xmlns:xsd="http://www.w3.org/2001/XMLSchema" xmlns:xs="http://www.w3.org/2001/XMLSchema" xmlns:p="http://schemas.microsoft.com/office/2006/metadata/properties" xmlns:ns2="cfb6d2a8-d536-4b2e-a91d-7dbf952b7065" xmlns:ns3="1ef8d5a9-f48f-46a7-bb9a-8abb300b7df2" targetNamespace="http://schemas.microsoft.com/office/2006/metadata/properties" ma:root="true" ma:fieldsID="49703c3054ba758748664b2ef9d54ce4" ns2:_="" ns3:_="">
    <xsd:import namespace="cfb6d2a8-d536-4b2e-a91d-7dbf952b7065"/>
    <xsd:import namespace="1ef8d5a9-f48f-46a7-bb9a-8abb300b7d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6d2a8-d536-4b2e-a91d-7dbf952b70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8d5a9-f48f-46a7-bb9a-8abb300b7d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E9F4D1-9AE7-48F6-9007-E8C354E8C4F8}"/>
</file>

<file path=customXml/itemProps2.xml><?xml version="1.0" encoding="utf-8"?>
<ds:datastoreItem xmlns:ds="http://schemas.openxmlformats.org/officeDocument/2006/customXml" ds:itemID="{4FADFEB8-7D54-448E-B291-0601819502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C25E8E-17A3-4A8F-9BFA-B786635E7E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apresentação\GRAVATA.POT</Template>
  <TotalTime>827</TotalTime>
  <Words>459</Words>
  <Application>Microsoft Office PowerPoint</Application>
  <PresentationFormat>Apresentação na tela (4:3)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Symbol</vt:lpstr>
      <vt:lpstr>Times New Roman</vt:lpstr>
      <vt:lpstr>Gravata</vt:lpstr>
      <vt:lpstr>Programação Orientada a Objetos</vt:lpstr>
      <vt:lpstr>Princípios da P.O.O.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FATEC-SO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Orientada a Objetos</dc:title>
  <dc:creator>dimas</dc:creator>
  <cp:lastModifiedBy>DIMAS FERREIRA CARDOSO</cp:lastModifiedBy>
  <cp:revision>70</cp:revision>
  <dcterms:created xsi:type="dcterms:W3CDTF">2003-08-12T17:50:11Z</dcterms:created>
  <dcterms:modified xsi:type="dcterms:W3CDTF">2022-03-26T22:40:00Z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0x0101004B9D5B2A247CDB42A9A3C6298F08F3EA</vt:lpwstr>
  </property>
</Properties>
</file>