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318" r:id="rId5"/>
    <p:sldId id="308" r:id="rId6"/>
    <p:sldId id="309" r:id="rId7"/>
    <p:sldId id="322" r:id="rId8"/>
    <p:sldId id="321" r:id="rId9"/>
    <p:sldId id="311" r:id="rId10"/>
    <p:sldId id="312" r:id="rId11"/>
    <p:sldId id="319" r:id="rId12"/>
    <p:sldId id="320" r:id="rId13"/>
    <p:sldId id="323" r:id="rId14"/>
  </p:sldIdLst>
  <p:sldSz cx="9144000" cy="6858000" type="screen4x3"/>
  <p:notesSz cx="7302500" cy="95885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FFCC00"/>
    <a:srgbClr val="FF0000"/>
    <a:srgbClr val="0000FF"/>
    <a:srgbClr val="FF0066"/>
    <a:srgbClr val="FF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92" autoAdjust="0"/>
    <p:restoredTop sz="90929"/>
  </p:normalViewPr>
  <p:slideViewPr>
    <p:cSldViewPr>
      <p:cViewPr varScale="1">
        <p:scale>
          <a:sx n="78" d="100"/>
          <a:sy n="78" d="100"/>
        </p:scale>
        <p:origin x="116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67C068DD-8A93-408D-B13C-D5D6FA4082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134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 i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i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0"/>
            <a:r>
              <a:rPr lang="pt-BR" noProof="0"/>
              <a:t>Segundo nível</a:t>
            </a:r>
          </a:p>
          <a:p>
            <a:pPr lvl="0"/>
            <a:r>
              <a:rPr lang="pt-BR" noProof="0"/>
              <a:t>Terceiro nível</a:t>
            </a:r>
          </a:p>
          <a:p>
            <a:pPr lvl="0"/>
            <a:r>
              <a:rPr lang="pt-BR" noProof="0"/>
              <a:t>Quarto nível</a:t>
            </a:r>
          </a:p>
          <a:p>
            <a:pPr lvl="0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 i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i="0" smtClean="0"/>
            </a:lvl1pPr>
          </a:lstStyle>
          <a:p>
            <a:pPr>
              <a:defRPr/>
            </a:pPr>
            <a:fld id="{902C818F-4477-4862-B93F-F147B9F4D6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1609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Prof. Dimas Ferreira Cardoso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10DC2-1604-4732-9845-26A06502269B}" type="slidenum">
              <a:rPr lang="pt-BR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0C617E-AA45-4A7C-9B73-B6D28638F9E6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54063"/>
            <a:ext cx="5026025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37902" y="4775940"/>
            <a:ext cx="5700007" cy="45245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92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4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5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6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19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 i="0">
                <a:solidFill>
                  <a:srgbClr val="000000"/>
                </a:solidFill>
              </a:endParaRPr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i="0">
                <a:solidFill>
                  <a:srgbClr val="000000"/>
                </a:solidFill>
              </a:endParaRPr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Prof. Dimas Ferreira Cardoso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8BB8DA9-E34E-4A7F-AC98-F39A257C600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F3938-366C-4100-8CAC-2C4B5F83D5A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0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DA6FA-9220-484C-8EA4-634D8D3DDB16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7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5DCF13-E451-4B8C-9C46-3E20F3F9330A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2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3F484-7AD8-40EF-A896-6AC39C3B4D50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1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6A38-0486-4A42-B38B-F364127B6B90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4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68C90-AD31-42B3-9510-B48B3CD90C9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8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CDEB-03E2-470F-942E-5E8E4E9DAA1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EC34A-EB14-4790-B431-A523545CA5CA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6260A-EA1D-4577-9D4A-55FC65D4448F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4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0009-8FF3-4663-BB8F-A3EBFACAD9F6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676BD-EACE-4636-865A-C7A7AEE324B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4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i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 i="0">
                <a:solidFill>
                  <a:srgbClr val="000000"/>
                </a:solidFill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 i="0">
                <a:solidFill>
                  <a:srgbClr val="000000"/>
                </a:solidFill>
              </a:endParaRPr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 i="0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r>
              <a:rPr lang="en-US" i="0">
                <a:solidFill>
                  <a:srgbClr val="000000"/>
                </a:solidFill>
              </a:rPr>
              <a:t>Prof. Dimas Ferreira Cardoso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C97A5A41-FC7D-4180-91EE-C6BB8F5310D8}" type="slidenum">
              <a:rPr lang="en-US" i="0">
                <a:solidFill>
                  <a:srgbClr val="000000"/>
                </a:solidFill>
              </a:rPr>
              <a:pPr/>
              <a:t>‹nº›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Orientada a Objetos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371600"/>
          </a:xfrm>
        </p:spPr>
        <p:txBody>
          <a:bodyPr/>
          <a:lstStyle/>
          <a:p>
            <a:pPr algn="ctr"/>
            <a:r>
              <a:rPr lang="pt-BR" dirty="0"/>
              <a:t>- Generalização/Especialização sem polimorfismo -</a:t>
            </a:r>
          </a:p>
        </p:txBody>
      </p:sp>
    </p:spTree>
    <p:extLst>
      <p:ext uri="{BB962C8B-B14F-4D97-AF65-F5344CB8AC3E}">
        <p14:creationId xmlns:p14="http://schemas.microsoft.com/office/powerpoint/2010/main" val="66987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6794F47-F702-9A88-E57B-7A38CCD30463}"/>
              </a:ext>
            </a:extLst>
          </p:cNvPr>
          <p:cNvSpPr txBox="1"/>
          <p:nvPr/>
        </p:nvSpPr>
        <p:spPr>
          <a:xfrm>
            <a:off x="1619672" y="620688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/>
              <a:t>Considerações</a:t>
            </a:r>
          </a:p>
          <a:p>
            <a:endParaRPr lang="pt-BR" i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Defina o projeto como </a:t>
            </a:r>
            <a:r>
              <a:rPr lang="pt-BR" b="1" i="0" dirty="0" err="1"/>
              <a:t>prjExercicioGenerEspec</a:t>
            </a:r>
            <a:r>
              <a:rPr lang="pt-BR" b="1" i="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O método Instrutor tem como parâmetros de entrada a identificação, o nome e o telefone.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O método Cliente tem como parâmetros de entrada o </a:t>
            </a:r>
            <a:r>
              <a:rPr lang="pt-BR" i="0" dirty="0" err="1"/>
              <a:t>cpf</a:t>
            </a:r>
            <a:r>
              <a:rPr lang="pt-BR" i="0" dirty="0"/>
              <a:t>, o nome e o telefone.</a:t>
            </a:r>
          </a:p>
        </p:txBody>
      </p:sp>
    </p:spTree>
    <p:extLst>
      <p:ext uri="{BB962C8B-B14F-4D97-AF65-F5344CB8AC3E}">
        <p14:creationId xmlns:p14="http://schemas.microsoft.com/office/powerpoint/2010/main" val="1997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66800" y="836712"/>
            <a:ext cx="775367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i="0" dirty="0"/>
              <a:t>	</a:t>
            </a:r>
            <a:r>
              <a:rPr kumimoji="0" lang="pt-BR" altLang="pt-BR" sz="2800" i="0" dirty="0"/>
              <a:t>As classes podem ser organizadas por meio de uma </a:t>
            </a:r>
            <a:r>
              <a:rPr kumimoji="0" lang="pt-BR" altLang="pt-BR" sz="2800" b="1" dirty="0">
                <a:solidFill>
                  <a:srgbClr val="990000"/>
                </a:solidFill>
              </a:rPr>
              <a:t>estrutura hierárquica</a:t>
            </a:r>
            <a:r>
              <a:rPr kumimoji="0" lang="pt-BR" altLang="pt-BR" sz="2800" i="0" dirty="0"/>
              <a:t>. A classe que ocupa o nível mais alto na hierarquia é denominada de </a:t>
            </a:r>
            <a:r>
              <a:rPr kumimoji="0" lang="pt-BR" altLang="pt-BR" sz="2800" dirty="0">
                <a:solidFill>
                  <a:srgbClr val="0000FF"/>
                </a:solidFill>
              </a:rPr>
              <a:t>Superclasse</a:t>
            </a:r>
            <a:r>
              <a:rPr kumimoji="0" lang="pt-BR" altLang="pt-BR" sz="2800" i="0" dirty="0"/>
              <a:t> e a classe que ocupa o nível mais baixo na hierarquia é denominada de </a:t>
            </a:r>
            <a:r>
              <a:rPr kumimoji="0" lang="pt-BR" altLang="pt-BR" sz="2800" dirty="0">
                <a:solidFill>
                  <a:srgbClr val="0000FF"/>
                </a:solidFill>
              </a:rPr>
              <a:t>Subclasse</a:t>
            </a:r>
            <a:r>
              <a:rPr kumimoji="0" lang="pt-BR" altLang="pt-BR" sz="2800" i="0" dirty="0"/>
              <a:t>. A partir da hierarquia entre as classes é estabelecido um </a:t>
            </a:r>
            <a:r>
              <a:rPr kumimoji="0" lang="pt-BR" altLang="pt-BR" sz="2800" b="1" dirty="0">
                <a:solidFill>
                  <a:srgbClr val="990000"/>
                </a:solidFill>
              </a:rPr>
              <a:t>mecanismo de herança</a:t>
            </a:r>
            <a:r>
              <a:rPr kumimoji="0" lang="pt-BR" altLang="pt-BR" sz="2800" i="0" dirty="0"/>
              <a:t> onde os atributos e os métodos de uma </a:t>
            </a:r>
            <a:r>
              <a:rPr kumimoji="0" lang="pt-BR" altLang="pt-BR" sz="2800" dirty="0">
                <a:solidFill>
                  <a:srgbClr val="0000FF"/>
                </a:solidFill>
              </a:rPr>
              <a:t>Superclasse</a:t>
            </a:r>
            <a:r>
              <a:rPr kumimoji="0" lang="pt-BR" altLang="pt-BR" sz="2800" i="0" dirty="0"/>
              <a:t> são herdados pela </a:t>
            </a:r>
            <a:r>
              <a:rPr kumimoji="0" lang="pt-BR" altLang="pt-BR" sz="2800" dirty="0" err="1">
                <a:solidFill>
                  <a:srgbClr val="0000FF"/>
                </a:solidFill>
              </a:rPr>
              <a:t>SubClasse</a:t>
            </a:r>
            <a:r>
              <a:rPr kumimoji="0" lang="pt-BR" altLang="pt-BR" sz="2800" i="0" dirty="0"/>
              <a:t>. Contudo uma </a:t>
            </a:r>
            <a:r>
              <a:rPr kumimoji="0" lang="pt-BR" altLang="pt-BR" sz="2800" dirty="0">
                <a:solidFill>
                  <a:srgbClr val="0000FF"/>
                </a:solidFill>
              </a:rPr>
              <a:t>Subclasse</a:t>
            </a:r>
            <a:r>
              <a:rPr kumimoji="0" lang="pt-BR" altLang="pt-BR" sz="2800" i="0" dirty="0"/>
              <a:t> além dos atributos e métodos herdados da </a:t>
            </a:r>
            <a:r>
              <a:rPr kumimoji="0" lang="pt-BR" altLang="pt-BR" sz="2800" dirty="0">
                <a:solidFill>
                  <a:srgbClr val="0000FF"/>
                </a:solidFill>
              </a:rPr>
              <a:t>Superclasse</a:t>
            </a:r>
            <a:r>
              <a:rPr kumimoji="0" lang="pt-BR" altLang="pt-BR" sz="2800" i="0" dirty="0"/>
              <a:t> poderá ter os seus próprios atributos e métodos.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676400" y="685800"/>
            <a:ext cx="3200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400" b="1" i="0" dirty="0"/>
              <a:t>Representação UML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86200" y="2486025"/>
            <a:ext cx="3429000" cy="457200"/>
            <a:chOff x="2448" y="1566"/>
            <a:chExt cx="2160" cy="288"/>
          </a:xfrm>
        </p:grpSpPr>
        <p:sp>
          <p:nvSpPr>
            <p:cNvPr id="7186" name="Line 12"/>
            <p:cNvSpPr>
              <a:spLocks noChangeShapeType="1"/>
            </p:cNvSpPr>
            <p:nvPr/>
          </p:nvSpPr>
          <p:spPr bwMode="auto">
            <a:xfrm>
              <a:off x="2448" y="1722"/>
              <a:ext cx="7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7" name="Text Box 14"/>
            <p:cNvSpPr txBox="1">
              <a:spLocks noChangeArrowheads="1"/>
            </p:cNvSpPr>
            <p:nvPr/>
          </p:nvSpPr>
          <p:spPr bwMode="auto">
            <a:xfrm>
              <a:off x="3312" y="156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pt-BR" altLang="pt-BR" sz="2400" b="1" i="0"/>
                <a:t>Super Classe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257800" y="4800600"/>
            <a:ext cx="3048000" cy="457200"/>
            <a:chOff x="3312" y="3024"/>
            <a:chExt cx="1920" cy="288"/>
          </a:xfrm>
        </p:grpSpPr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3312" y="3168"/>
              <a:ext cx="7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4272" y="302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pt-BR" altLang="pt-BR" sz="2400" b="1" i="0"/>
                <a:t>SubClasse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038600" y="3367088"/>
            <a:ext cx="4724400" cy="519112"/>
            <a:chOff x="2544" y="2121"/>
            <a:chExt cx="2976" cy="327"/>
          </a:xfrm>
        </p:grpSpPr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>
              <a:off x="2544" y="2352"/>
              <a:ext cx="48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3" name="Text Box 17"/>
            <p:cNvSpPr txBox="1">
              <a:spLocks noChangeArrowheads="1"/>
            </p:cNvSpPr>
            <p:nvPr/>
          </p:nvSpPr>
          <p:spPr bwMode="auto">
            <a:xfrm>
              <a:off x="3072" y="2121"/>
              <a:ext cx="2448" cy="32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pt-BR" altLang="pt-BR" sz="2800" b="1" i="0"/>
                <a:t>Simbologia de Herança</a:t>
              </a:r>
              <a:endParaRPr kumimoji="0" lang="pt-BR" altLang="pt-BR" sz="2400" b="1" i="0"/>
            </a:p>
          </p:txBody>
        </p:sp>
      </p:grpSp>
      <p:grpSp>
        <p:nvGrpSpPr>
          <p:cNvPr id="7174" name="Group 27"/>
          <p:cNvGrpSpPr>
            <a:grpSpLocks/>
          </p:cNvGrpSpPr>
          <p:nvPr/>
        </p:nvGrpSpPr>
        <p:grpSpPr bwMode="auto">
          <a:xfrm>
            <a:off x="1143000" y="2581275"/>
            <a:ext cx="3886200" cy="2724150"/>
            <a:chOff x="720" y="1626"/>
            <a:chExt cx="2448" cy="1716"/>
          </a:xfrm>
        </p:grpSpPr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1440" y="1626"/>
              <a:ext cx="912" cy="2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pt-BR" altLang="pt-BR" sz="2400" b="1" i="0"/>
                <a:t>A</a:t>
              </a:r>
              <a:endParaRPr kumimoji="0" lang="pt-BR" altLang="pt-BR" sz="2400" i="0"/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720" y="3048"/>
              <a:ext cx="816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pt-BR" altLang="pt-BR" sz="2400" b="1" i="0"/>
                <a:t>B</a:t>
              </a: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304" y="3036"/>
              <a:ext cx="864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pt-BR" altLang="pt-BR" sz="2400" b="1" i="0"/>
                <a:t>C</a:t>
              </a:r>
              <a:endParaRPr kumimoji="0" lang="pt-BR" altLang="pt-BR" sz="2400" i="0"/>
            </a:p>
          </p:txBody>
        </p:sp>
        <p:sp>
          <p:nvSpPr>
            <p:cNvPr id="7178" name="AutoShape 20"/>
            <p:cNvSpPr>
              <a:spLocks noChangeArrowheads="1"/>
            </p:cNvSpPr>
            <p:nvPr/>
          </p:nvSpPr>
          <p:spPr bwMode="auto">
            <a:xfrm rot="1500000">
              <a:off x="1488" y="1968"/>
              <a:ext cx="240" cy="336"/>
            </a:xfrm>
            <a:prstGeom prst="upArrow">
              <a:avLst>
                <a:gd name="adj1" fmla="val 100000"/>
                <a:gd name="adj2" fmla="val 14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/>
            </a:p>
          </p:txBody>
        </p:sp>
        <p:sp>
          <p:nvSpPr>
            <p:cNvPr id="7179" name="Line 21"/>
            <p:cNvSpPr>
              <a:spLocks noChangeShapeType="1"/>
            </p:cNvSpPr>
            <p:nvPr/>
          </p:nvSpPr>
          <p:spPr bwMode="auto">
            <a:xfrm flipH="1">
              <a:off x="1056" y="2304"/>
              <a:ext cx="4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0" name="AutoShape 22"/>
            <p:cNvSpPr>
              <a:spLocks noChangeArrowheads="1"/>
            </p:cNvSpPr>
            <p:nvPr/>
          </p:nvSpPr>
          <p:spPr bwMode="auto">
            <a:xfrm rot="-1500000">
              <a:off x="2148" y="1968"/>
              <a:ext cx="240" cy="336"/>
            </a:xfrm>
            <a:prstGeom prst="upArrow">
              <a:avLst>
                <a:gd name="adj1" fmla="val 100000"/>
                <a:gd name="adj2" fmla="val 14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/>
            </a:p>
          </p:txBody>
        </p:sp>
        <p:sp>
          <p:nvSpPr>
            <p:cNvPr id="7181" name="Line 23"/>
            <p:cNvSpPr>
              <a:spLocks noChangeShapeType="1"/>
            </p:cNvSpPr>
            <p:nvPr/>
          </p:nvSpPr>
          <p:spPr bwMode="auto">
            <a:xfrm>
              <a:off x="2340" y="2304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83" y="1196752"/>
            <a:ext cx="699793" cy="24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99011" y="523287"/>
            <a:ext cx="3704711" cy="38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pt-BR" altLang="pt-BR" b="1" dirty="0"/>
              <a:t>Implementação de Herança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5052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562600" y="2057400"/>
            <a:ext cx="1588" cy="3429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143000" y="1752600"/>
            <a:ext cx="2530475" cy="166417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/>
              <a:t>Registro Escolar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Data de Nascimento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Mensalidade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410200" y="1871663"/>
            <a:ext cx="3200400" cy="1417953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/>
              <a:t>Apontar registro escolar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data de nascimento 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mensalidade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204627" y="3403600"/>
            <a:ext cx="7981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i="0" dirty="0"/>
              <a:t>Aluno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143000" y="4038600"/>
            <a:ext cx="2530475" cy="166417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/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Data de Nascimento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Salário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6400" y="4157663"/>
            <a:ext cx="3200400" cy="1417953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/>
              <a:t>Apontar 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data de nascimento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salario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076700" y="5638800"/>
            <a:ext cx="1257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i="0" dirty="0"/>
              <a:t>Professor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508104" y="4142602"/>
            <a:ext cx="3200400" cy="1417953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Apontar registro funcional</a:t>
            </a:r>
          </a:p>
          <a:p>
            <a:r>
              <a:rPr lang="pt-BR" altLang="pt-BR" sz="1600" b="1" i="0" dirty="0"/>
              <a:t>   Apontar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data de nascimento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Apontar salario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323656" y="1863900"/>
            <a:ext cx="3352800" cy="1417953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rgbClr val="2F762F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Operações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Apontar registro escolar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Apontar data de nascimento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Apontar mensalidade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115616" y="1753669"/>
            <a:ext cx="2530475" cy="166417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Registro Escolar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Data de Nascimento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Mensalidade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</a:t>
            </a:r>
            <a:endParaRPr lang="pt-BR" altLang="pt-BR" sz="1600" b="1" i="0" dirty="0">
              <a:solidFill>
                <a:srgbClr val="0000FF"/>
              </a:solidFill>
            </a:endParaRP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143000" y="4087249"/>
            <a:ext cx="2530475" cy="166417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13500000" scaled="1"/>
          </a:gradFill>
          <a:ln w="9360" cap="sq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  <a:contourClr>
              <a:srgbClr val="FF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  <a:flatTx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b="1" i="0" u="sng" dirty="0"/>
              <a:t>Características</a:t>
            </a:r>
          </a:p>
          <a:p>
            <a:pPr>
              <a:buClrTx/>
              <a:buFontTx/>
              <a:buNone/>
            </a:pPr>
            <a:r>
              <a:rPr lang="pt-BR" altLang="pt-BR" sz="18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Registro Funcional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Nome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Data de Nascimento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 </a:t>
            </a:r>
            <a:r>
              <a:rPr lang="pt-BR" altLang="pt-BR" sz="1600" b="1" i="0" dirty="0">
                <a:solidFill>
                  <a:srgbClr val="0000FF"/>
                </a:solidFill>
              </a:rPr>
              <a:t>Salario</a:t>
            </a:r>
          </a:p>
          <a:p>
            <a:pPr>
              <a:buClrTx/>
              <a:buFontTx/>
              <a:buNone/>
            </a:pPr>
            <a:r>
              <a:rPr lang="pt-BR" altLang="pt-BR" sz="1600" b="1" i="0" dirty="0"/>
              <a:t>  </a:t>
            </a:r>
            <a:endParaRPr lang="pt-BR" altLang="pt-BR" sz="1600" b="1" i="0" dirty="0">
              <a:solidFill>
                <a:srgbClr val="0000FF"/>
              </a:solidFill>
            </a:endParaRPr>
          </a:p>
        </p:txBody>
      </p:sp>
      <p:pic>
        <p:nvPicPr>
          <p:cNvPr id="2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334049"/>
            <a:ext cx="1030065" cy="132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89003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2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7" y="692696"/>
            <a:ext cx="8132299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9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187624" y="461554"/>
            <a:ext cx="339965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800" b="1" i="0" dirty="0" err="1"/>
              <a:t>Super</a:t>
            </a:r>
            <a:r>
              <a:rPr kumimoji="0" lang="pt-BR" altLang="pt-BR" sz="2800" b="1" i="0" dirty="0"/>
              <a:t> Classe Pessoa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760527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51655" y="260648"/>
            <a:ext cx="3340968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800" b="1" i="0" dirty="0"/>
              <a:t>Subclasse  Aluno</a:t>
            </a: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22" y="807680"/>
            <a:ext cx="7860158" cy="600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9B61BDC1-A2C7-40D4-9834-AC665CC72E85}"/>
              </a:ext>
            </a:extLst>
          </p:cNvPr>
          <p:cNvSpPr>
            <a:spLocks/>
          </p:cNvSpPr>
          <p:nvPr/>
        </p:nvSpPr>
        <p:spPr bwMode="auto">
          <a:xfrm>
            <a:off x="6660232" y="72076"/>
            <a:ext cx="2376264" cy="836644"/>
          </a:xfrm>
          <a:prstGeom prst="borderCallout2">
            <a:avLst>
              <a:gd name="adj1" fmla="val 12500"/>
              <a:gd name="adj2" fmla="val -2630"/>
              <a:gd name="adj3" fmla="val 12500"/>
              <a:gd name="adj4" fmla="val -23301"/>
              <a:gd name="adj5" fmla="val 88592"/>
              <a:gd name="adj6" fmla="val -109985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1400" i="0" dirty="0"/>
              <a:t>Estabelece o vínculo de </a:t>
            </a:r>
            <a:r>
              <a:rPr lang="pt-BR" altLang="pt-BR" sz="1400" b="1" i="0" dirty="0"/>
              <a:t>herança</a:t>
            </a:r>
            <a:r>
              <a:rPr lang="pt-BR" altLang="pt-BR" sz="1400" i="0" dirty="0"/>
              <a:t> entre a </a:t>
            </a:r>
            <a:r>
              <a:rPr lang="pt-BR" altLang="pt-BR" sz="1400" b="1" i="0" dirty="0"/>
              <a:t>Super Classe</a:t>
            </a:r>
            <a:r>
              <a:rPr lang="pt-BR" altLang="pt-BR" sz="1400" i="0" dirty="0"/>
              <a:t> Pessoa e a </a:t>
            </a:r>
            <a:r>
              <a:rPr lang="pt-BR" altLang="pt-BR" sz="1400" b="1" i="0" dirty="0" err="1"/>
              <a:t>SubClasse</a:t>
            </a:r>
            <a:r>
              <a:rPr lang="pt-BR" altLang="pt-BR" sz="1400" i="0" dirty="0"/>
              <a:t> Aluno.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38DF7177-3FCF-4299-84B3-BF026F079BF3}"/>
              </a:ext>
            </a:extLst>
          </p:cNvPr>
          <p:cNvSpPr>
            <a:spLocks/>
          </p:cNvSpPr>
          <p:nvPr/>
        </p:nvSpPr>
        <p:spPr bwMode="auto">
          <a:xfrm>
            <a:off x="3851920" y="2966253"/>
            <a:ext cx="2808312" cy="462747"/>
          </a:xfrm>
          <a:prstGeom prst="borderCallout2">
            <a:avLst>
              <a:gd name="adj1" fmla="val 12676"/>
              <a:gd name="adj2" fmla="val -3032"/>
              <a:gd name="adj3" fmla="val -8760"/>
              <a:gd name="adj4" fmla="val -13325"/>
              <a:gd name="adj5" fmla="val -121704"/>
              <a:gd name="adj6" fmla="val -47098"/>
            </a:avLst>
          </a:prstGeom>
          <a:solidFill>
            <a:srgbClr val="FFCC00"/>
          </a:solidFill>
          <a:ln w="9360" cap="sq">
            <a:solidFill>
              <a:srgbClr val="402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rgbClr val="402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400" i="0" dirty="0"/>
              <a:t>Chamada do </a:t>
            </a:r>
            <a:r>
              <a:rPr lang="pt-BR" altLang="pt-BR" sz="1400" b="1" i="0" dirty="0"/>
              <a:t>método construtor </a:t>
            </a:r>
            <a:r>
              <a:rPr lang="pt-BR" altLang="pt-BR" sz="1400" i="0" dirty="0"/>
              <a:t>da </a:t>
            </a:r>
            <a:r>
              <a:rPr lang="pt-BR" altLang="pt-BR" sz="1400" i="0"/>
              <a:t>superclasse Pessoa</a:t>
            </a:r>
            <a:endParaRPr lang="pt-BR" altLang="pt-BR" sz="1400" b="1" i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51654" y="260648"/>
            <a:ext cx="712074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800" b="1" i="0" dirty="0"/>
              <a:t>Instanciação de um objeto da classe Aluno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1391"/>
            <a:ext cx="8064896" cy="318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88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115616" y="203794"/>
            <a:ext cx="241515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800" b="1" i="0" dirty="0"/>
              <a:t>Exercício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7916794" cy="85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59" y="1772816"/>
            <a:ext cx="63341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727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vata 2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99CCFF"/>
    </a:hlink>
    <a:folHlink>
      <a:srgbClr val="E1E1B7"/>
    </a:folHlink>
  </a:clrScheme>
</a:themeOverride>
</file>

<file path=ppt/theme/themeOverride2.xml><?xml version="1.0" encoding="utf-8"?>
<a:themeOverride xmlns:a="http://schemas.openxmlformats.org/drawingml/2006/main">
  <a:clrScheme name="Gravata 2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99CCFF"/>
    </a:hlink>
    <a:folHlink>
      <a:srgbClr val="E1E1B7"/>
    </a:folHlink>
  </a:clrScheme>
</a:themeOverride>
</file>

<file path=ppt/theme/themeOverride3.xml><?xml version="1.0" encoding="utf-8"?>
<a:themeOverride xmlns:a="http://schemas.openxmlformats.org/drawingml/2006/main">
  <a:clrScheme name="Gravata 2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99CCFF"/>
    </a:hlink>
    <a:folHlink>
      <a:srgbClr val="E1E1B7"/>
    </a:folHlink>
  </a:clrScheme>
</a:themeOverride>
</file>

<file path=ppt/theme/themeOverride4.xml><?xml version="1.0" encoding="utf-8"?>
<a:themeOverride xmlns:a="http://schemas.openxmlformats.org/drawingml/2006/main">
  <a:clrScheme name="Gravata 2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99CCFF"/>
    </a:hlink>
    <a:folHlink>
      <a:srgbClr val="E1E1B7"/>
    </a:folHlink>
  </a:clrScheme>
</a:themeOverride>
</file>

<file path=ppt/theme/themeOverride5.xml><?xml version="1.0" encoding="utf-8"?>
<a:themeOverride xmlns:a="http://schemas.openxmlformats.org/drawingml/2006/main">
  <a:clrScheme name="Gravata 2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99CCFF"/>
    </a:hlink>
    <a:folHlink>
      <a:srgbClr val="E1E1B7"/>
    </a:folHlink>
  </a:clrScheme>
</a:themeOverride>
</file>

<file path=ppt/theme/themeOverride6.xml><?xml version="1.0" encoding="utf-8"?>
<a:themeOverride xmlns:a="http://schemas.openxmlformats.org/drawingml/2006/main">
  <a:clrScheme name="Gravata 2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99CCFF"/>
    </a:hlink>
    <a:folHlink>
      <a:srgbClr val="E1E1B7"/>
    </a:folHlink>
  </a:clrScheme>
</a:themeOverride>
</file>

<file path=ppt/theme/themeOverride7.xml><?xml version="1.0" encoding="utf-8"?>
<a:themeOverride xmlns:a="http://schemas.openxmlformats.org/drawingml/2006/main">
  <a:clrScheme name="Gravata 2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99CCFF"/>
    </a:hlink>
    <a:folHlink>
      <a:srgbClr val="E1E1B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D5B2A247CDB42A9A3C6298F08F3EA" ma:contentTypeVersion="5" ma:contentTypeDescription="Crie um novo documento." ma:contentTypeScope="" ma:versionID="c15e4d396c9c188134b0b29ff5d588ab">
  <xsd:schema xmlns:xsd="http://www.w3.org/2001/XMLSchema" xmlns:xs="http://www.w3.org/2001/XMLSchema" xmlns:p="http://schemas.microsoft.com/office/2006/metadata/properties" xmlns:ns2="cfb6d2a8-d536-4b2e-a91d-7dbf952b7065" xmlns:ns3="1ef8d5a9-f48f-46a7-bb9a-8abb300b7df2" targetNamespace="http://schemas.microsoft.com/office/2006/metadata/properties" ma:root="true" ma:fieldsID="49703c3054ba758748664b2ef9d54ce4" ns2:_="" ns3:_="">
    <xsd:import namespace="cfb6d2a8-d536-4b2e-a91d-7dbf952b7065"/>
    <xsd:import namespace="1ef8d5a9-f48f-46a7-bb9a-8abb300b7d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6d2a8-d536-4b2e-a91d-7dbf952b70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d5a9-f48f-46a7-bb9a-8abb300b7d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EE6734-CF1C-4987-81A8-657F905A8972}"/>
</file>

<file path=customXml/itemProps2.xml><?xml version="1.0" encoding="utf-8"?>
<ds:datastoreItem xmlns:ds="http://schemas.openxmlformats.org/officeDocument/2006/customXml" ds:itemID="{112A5FBC-7AAA-40FA-B5D2-3064730D2C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26892C-BFDB-4DE1-B27A-1115F108AC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316</Words>
  <Application>Microsoft Office PowerPoint</Application>
  <PresentationFormat>Apresentação na tela (4:3)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Gravata</vt:lpstr>
      <vt:lpstr>Programação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Maurício  Prates</dc:creator>
  <cp:lastModifiedBy>DIMAS FERREIRA CARDOSO</cp:lastModifiedBy>
  <cp:revision>152</cp:revision>
  <cp:lastPrinted>1998-03-02T11:53:16Z</cp:lastPrinted>
  <dcterms:created xsi:type="dcterms:W3CDTF">1998-01-28T18:59:53Z</dcterms:created>
  <dcterms:modified xsi:type="dcterms:W3CDTF">2023-03-26T14:55:32Z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0x0101004B9D5B2A247CDB42A9A3C6298F08F3EA</vt:lpwstr>
  </property>
</Properties>
</file>