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Formal_language" TargetMode="External"/><Relationship Id="rId3" Type="http://schemas.openxmlformats.org/officeDocument/2006/relationships/hyperlink" Target="https://en.wikipedia.org/wiki/Production_(computer_science)" TargetMode="External"/><Relationship Id="rId4" Type="http://schemas.openxmlformats.org/officeDocument/2006/relationships/hyperlink" Target="https://en.wikipedia.org/wiki/String_(computer_science)" TargetMode="External"/><Relationship Id="rId5" Type="http://schemas.openxmlformats.org/officeDocument/2006/relationships/hyperlink" Target="https://en.wikipedia.org/wiki/Formal_language" TargetMode="External"/><Relationship Id="rId6" Type="http://schemas.openxmlformats.org/officeDocument/2006/relationships/hyperlink" Target="https://en.wikipedia.org/wiki/Alphabet_(computer_science)" TargetMode="External"/><Relationship Id="rId7" Type="http://schemas.openxmlformats.org/officeDocument/2006/relationships/hyperlink" Target="https://en.wikipedia.org/wiki/Syntax_(programming_languages)" TargetMode="External"/><Relationship Id="rId8" Type="http://schemas.openxmlformats.org/officeDocument/2006/relationships/hyperlink" Target="https://en.wikipedia.org/wiki/Semantics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Formal_language" TargetMode="External"/><Relationship Id="rId3" Type="http://schemas.openxmlformats.org/officeDocument/2006/relationships/hyperlink" Target="https://en.wikipedia.org/wiki/Production_(computer_science)" TargetMode="External"/><Relationship Id="rId4" Type="http://schemas.openxmlformats.org/officeDocument/2006/relationships/hyperlink" Target="https://en.wikipedia.org/wiki/String_(computer_science)" TargetMode="External"/><Relationship Id="rId5" Type="http://schemas.openxmlformats.org/officeDocument/2006/relationships/hyperlink" Target="https://en.wikipedia.org/wiki/Formal_language" TargetMode="External"/><Relationship Id="rId6" Type="http://schemas.openxmlformats.org/officeDocument/2006/relationships/hyperlink" Target="https://en.wikipedia.org/wiki/Alphabet_(computer_science)" TargetMode="External"/><Relationship Id="rId7" Type="http://schemas.openxmlformats.org/officeDocument/2006/relationships/hyperlink" Target="https://en.wikipedia.org/wiki/Syntax_(programming_languages)" TargetMode="External"/><Relationship Id="rId8" Type="http://schemas.openxmlformats.org/officeDocument/2006/relationships/hyperlink" Target="https://en.wikipedia.org/wiki/Semantics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55bf0d7aa_0_2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55bf0d7a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b515fb6b7_1_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b515fb6b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55bf0d7aa_0_4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55bf0d7a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55bf0d7aa_0_6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55bf0d7a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55bf0d7aa_0_5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55bf0d7a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55bf0d7aa_0_6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55bf0d7a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55bf0d7aa_0_7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55bf0d7a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55bf0d7aa_0_8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55bf0d7a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55bf0d7aa_0_9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55bf0d7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55bf0d7aa_0_10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55bf0d7a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5542ca1f5_0_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5542ca1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b515fb6b7_1_2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b515fb6b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b515fb6b7_1_32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b515fb6b7_1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b515fb6b7_1_11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b515fb6b7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55bf0d7aa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55bf0d7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In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formal language theory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, a </a:t>
            </a:r>
            <a:r>
              <a:rPr b="1" lang="en" sz="1050">
                <a:solidFill>
                  <a:srgbClr val="222222"/>
                </a:solidFill>
                <a:highlight>
                  <a:srgbClr val="FFFFFF"/>
                </a:highlight>
              </a:rPr>
              <a:t>grammar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(when the context is not given, often called a </a:t>
            </a:r>
            <a:r>
              <a:rPr b="1" lang="en" sz="1050">
                <a:solidFill>
                  <a:srgbClr val="222222"/>
                </a:solidFill>
                <a:highlight>
                  <a:srgbClr val="FFFFFF"/>
                </a:highlight>
              </a:rPr>
              <a:t>formal grammar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for clarity) is a set of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production rules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for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strings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in a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formal language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. The rules describe how to form strings from the language's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alphabet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that are valid according to the language's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syntax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. A grammar does not describe the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meaning of the strings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or what can be done with them in whatever context—only their form.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5bf0d7aa_0_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5bf0d7a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In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formal language theory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, a </a:t>
            </a:r>
            <a:r>
              <a:rPr b="1" lang="en" sz="1050">
                <a:solidFill>
                  <a:srgbClr val="222222"/>
                </a:solidFill>
                <a:highlight>
                  <a:srgbClr val="FFFFFF"/>
                </a:highlight>
              </a:rPr>
              <a:t>grammar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(when the context is not given, often called a </a:t>
            </a:r>
            <a:r>
              <a:rPr b="1" lang="en" sz="1050">
                <a:solidFill>
                  <a:srgbClr val="222222"/>
                </a:solidFill>
                <a:highlight>
                  <a:srgbClr val="FFFFFF"/>
                </a:highlight>
              </a:rPr>
              <a:t>formal grammar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for clarity) is a set of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production rules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for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strings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in a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formal language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. The rules describe how to form strings from the language's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alphabet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that are valid according to the language's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syntax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. A grammar does not describe the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meaning of the strings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or what can be done with them in whatever context—only their form.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2 – Exemplo de Gramática com uma Estrutura de Sintaxe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af49dca90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af49dca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Figura 1 – Processo de Tradução (Estado da Arte)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5542ca1f5_0_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5542ca1f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b515fb6b7_1_3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b515fb6b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Figura 18 – Relação entre Metagramáticas, Metacompiladores e Metaprogramas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515fb6b7_1_10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b515fb6b7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515fb6b7_1_3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b515fb6b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Figura 19 – Exemplo de Classificação de Código-Fonte com Múltiplos Escopos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75150" y="1184100"/>
            <a:ext cx="8520600" cy="113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00"/>
            </a:lvl1pPr>
            <a:lvl2pPr lvl="1">
              <a:buNone/>
              <a:defRPr sz="100"/>
            </a:lvl2pPr>
            <a:lvl3pPr lvl="2">
              <a:buNone/>
              <a:defRPr sz="100"/>
            </a:lvl3pPr>
            <a:lvl4pPr lvl="3">
              <a:buNone/>
              <a:defRPr sz="100"/>
            </a:lvl4pPr>
            <a:lvl5pPr lvl="4">
              <a:buNone/>
              <a:defRPr sz="100"/>
            </a:lvl5pPr>
            <a:lvl6pPr lvl="5">
              <a:buNone/>
              <a:defRPr sz="100"/>
            </a:lvl6pPr>
            <a:lvl7pPr lvl="6">
              <a:buNone/>
              <a:defRPr sz="100"/>
            </a:lvl7pPr>
            <a:lvl8pPr lvl="7">
              <a:buNone/>
              <a:defRPr sz="100"/>
            </a:lvl8pPr>
            <a:lvl9pPr lvl="8">
              <a:buNone/>
              <a:defRPr sz="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2921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  <a:defRPr sz="1000">
                <a:solidFill>
                  <a:srgbClr val="000000"/>
                </a:solidFill>
              </a:defRPr>
            </a:lvl2pPr>
            <a:lvl3pPr indent="-2921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  <a:defRPr sz="1000">
                <a:solidFill>
                  <a:srgbClr val="000000"/>
                </a:solidFill>
              </a:defRPr>
            </a:lvl3pPr>
            <a:lvl4pPr indent="-2921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  <a:defRPr sz="1000">
                <a:solidFill>
                  <a:srgbClr val="000000"/>
                </a:solidFill>
              </a:defRPr>
            </a:lvl4pPr>
            <a:lvl5pPr indent="-2921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  <a:defRPr sz="1000">
                <a:solidFill>
                  <a:srgbClr val="000000"/>
                </a:solidFill>
              </a:defRPr>
            </a:lvl5pPr>
            <a:lvl6pPr indent="-2921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  <a:defRPr sz="1000">
                <a:solidFill>
                  <a:srgbClr val="000000"/>
                </a:solidFill>
              </a:defRPr>
            </a:lvl6pPr>
            <a:lvl7pPr indent="-2921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  <a:defRPr sz="1000">
                <a:solidFill>
                  <a:srgbClr val="000000"/>
                </a:solidFill>
              </a:defRPr>
            </a:lvl7pPr>
            <a:lvl8pPr indent="-2921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  <a:defRPr sz="1000">
                <a:solidFill>
                  <a:srgbClr val="000000"/>
                </a:solidFill>
              </a:defRPr>
            </a:lvl8pPr>
            <a:lvl9pPr indent="-2921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000"/>
              <a:buChar char="■"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00"/>
            </a:lvl1pPr>
            <a:lvl2pPr lvl="1">
              <a:buNone/>
              <a:defRPr sz="100"/>
            </a:lvl2pPr>
            <a:lvl3pPr lvl="2">
              <a:buNone/>
              <a:defRPr sz="100"/>
            </a:lvl3pPr>
            <a:lvl4pPr lvl="3">
              <a:buNone/>
              <a:defRPr sz="100"/>
            </a:lvl4pPr>
            <a:lvl5pPr lvl="4">
              <a:buNone/>
              <a:defRPr sz="100"/>
            </a:lvl5pPr>
            <a:lvl6pPr lvl="5">
              <a:buNone/>
              <a:defRPr sz="100"/>
            </a:lvl6pPr>
            <a:lvl7pPr lvl="6">
              <a:buNone/>
              <a:defRPr sz="100"/>
            </a:lvl7pPr>
            <a:lvl8pPr lvl="7">
              <a:buNone/>
              <a:defRPr sz="100"/>
            </a:lvl8pPr>
            <a:lvl9pPr lvl="8">
              <a:buNone/>
              <a:defRPr sz="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8433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5150" y="1184100"/>
            <a:ext cx="8520600" cy="113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Ferramenta de Formatação Programável por Gramáticas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Evandro Coan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Orientador: Rafael de Santiago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73200" y="3777056"/>
            <a:ext cx="80604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UFSC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25 de novembro de 2019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foi e será construído?</a:t>
            </a:r>
            <a:endParaRPr sz="1800"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12500" y="882300"/>
            <a:ext cx="8520600" cy="3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Base mínima para construções de formatadores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Útil para novas linguagens ou formatar somente o que precisamos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Implementar uma interface para utilização do formatador (CLI, Plugins para Editores de Texto)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30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Implementar uma nova estrutura de dados para aritmética de escopos O(1)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361250" y="42725"/>
            <a:ext cx="90327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Fundamentação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● ●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●          </a:t>
            </a:r>
            <a:r>
              <a:rPr b="1"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Motivação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●          </a:t>
            </a: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Desenvolvimento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● ● ●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0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Conclusão e </a:t>
            </a:r>
            <a:r>
              <a:rPr b="1" lang="en" sz="10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Trabalhos Futuros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●</a:t>
            </a:r>
            <a:endParaRPr sz="1000"/>
          </a:p>
        </p:txBody>
      </p:sp>
      <p:sp>
        <p:nvSpPr>
          <p:cNvPr id="158" name="Google Shape;158;p22"/>
          <p:cNvSpPr txBox="1"/>
          <p:nvPr/>
        </p:nvSpPr>
        <p:spPr>
          <a:xfrm>
            <a:off x="8300150" y="4764775"/>
            <a:ext cx="772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8 / 8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ctrTitle"/>
          </p:nvPr>
        </p:nvSpPr>
        <p:spPr>
          <a:xfrm>
            <a:off x="275150" y="1717500"/>
            <a:ext cx="8520600" cy="113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660000"/>
                </a:solidFill>
              </a:rPr>
              <a:t>Fim</a:t>
            </a:r>
            <a:endParaRPr b="1" sz="4400">
              <a:solidFill>
                <a:srgbClr val="660000"/>
              </a:solidFill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361250" y="42725"/>
            <a:ext cx="90327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Fundamentação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● ●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●          </a:t>
            </a:r>
            <a:r>
              <a:rPr b="1"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Motivação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●          </a:t>
            </a: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Desenvolvimento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● ● ●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Conclusão</a:t>
            </a: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 e</a:t>
            </a: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rabalhos Futuros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●</a:t>
            </a:r>
            <a:endParaRPr sz="1000"/>
          </a:p>
        </p:txBody>
      </p:sp>
      <p:sp>
        <p:nvSpPr>
          <p:cNvPr id="165" name="Google Shape;165;p23"/>
          <p:cNvSpPr txBox="1"/>
          <p:nvPr/>
        </p:nvSpPr>
        <p:spPr>
          <a:xfrm>
            <a:off x="8300150" y="4764775"/>
            <a:ext cx="772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- / 8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753575" y="3138250"/>
            <a:ext cx="77652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B0080"/>
                </a:solidFill>
                <a:latin typeface="Consolas"/>
                <a:ea typeface="Consolas"/>
                <a:cs typeface="Consolas"/>
                <a:sym typeface="Consolas"/>
              </a:rPr>
              <a:t>https://github.com/evandrocoan/ObjectBeauty</a:t>
            </a:r>
            <a:endParaRPr sz="2300">
              <a:solidFill>
                <a:srgbClr val="0B0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Quadro 1 – Exemplo de Ambiguidade Linguística</a:t>
            </a:r>
            <a:endParaRPr sz="1800"/>
          </a:p>
        </p:txBody>
      </p:sp>
      <p:sp>
        <p:nvSpPr>
          <p:cNvPr id="172" name="Google Shape;172;p24"/>
          <p:cNvSpPr txBox="1"/>
          <p:nvPr/>
        </p:nvSpPr>
        <p:spPr>
          <a:xfrm>
            <a:off x="498050" y="1107975"/>
            <a:ext cx="7844400" cy="3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SOCORRO!</a:t>
            </a:r>
            <a:endParaRPr/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en"/>
              <a:t>UM TIGRE DE BENGALA ESTÁ ME ATACANDO!</a:t>
            </a:r>
            <a:endParaRPr/>
          </a:p>
          <a:p>
            <a:pPr indent="-317500" lvl="0" marL="457200" rtl="0" algn="l">
              <a:spcBef>
                <a:spcPts val="3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Um tigre que está utilizando uma bengala para se locomover está atrás de você;</a:t>
            </a:r>
            <a:endParaRPr/>
          </a:p>
          <a:p>
            <a:pPr indent="-317500" lvl="0" marL="457200" rtl="0" algn="l">
              <a:spcBef>
                <a:spcPts val="3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Um tigre que veio da grande área metropolitana de Bengala na Ásia está atrás de você;</a:t>
            </a:r>
            <a:endParaRPr/>
          </a:p>
          <a:p>
            <a:pPr indent="-317500" lvl="0" marL="457200" rtl="0" algn="l">
              <a:spcBef>
                <a:spcPts val="3000"/>
              </a:spcBef>
              <a:spcAft>
                <a:spcPts val="1600"/>
              </a:spcAft>
              <a:buSzPts val="1400"/>
              <a:buAutoNum type="arabicPeriod"/>
            </a:pPr>
            <a:r>
              <a:rPr lang="en"/>
              <a:t>Um torcedor do Criciúma (tigre) que usa sua bengala, depois que seu time perdeu de 7 à 1 está atrás de você.</a:t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8300150" y="4764775"/>
            <a:ext cx="772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9 / 19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297600" y="423900"/>
            <a:ext cx="1710600" cy="17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Figura </a:t>
            </a:r>
            <a:r>
              <a:rPr lang="en"/>
              <a:t>9: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Hierarquia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Chomsky</a:t>
            </a:r>
            <a:endParaRPr sz="1800"/>
          </a:p>
        </p:txBody>
      </p:sp>
      <p:sp>
        <p:nvSpPr>
          <p:cNvPr id="179" name="Google Shape;179;p25"/>
          <p:cNvSpPr txBox="1"/>
          <p:nvPr/>
        </p:nvSpPr>
        <p:spPr>
          <a:xfrm>
            <a:off x="8300150" y="4764775"/>
            <a:ext cx="772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10 / 19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600" y="152400"/>
            <a:ext cx="573434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Figura </a:t>
            </a:r>
            <a:r>
              <a:rPr lang="en"/>
              <a:t>10</a:t>
            </a:r>
            <a:r>
              <a:rPr lang="en" sz="1800"/>
              <a:t> – Gramáticas Determinísticas versus suas Linguagens</a:t>
            </a:r>
            <a:endParaRPr sz="1800"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25" y="1170100"/>
            <a:ext cx="8648483" cy="3680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/>
        </p:nvSpPr>
        <p:spPr>
          <a:xfrm>
            <a:off x="8300150" y="4764775"/>
            <a:ext cx="772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11 / 19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Figura </a:t>
            </a:r>
            <a:r>
              <a:rPr lang="en"/>
              <a:t>11</a:t>
            </a:r>
            <a:r>
              <a:rPr lang="en" sz="1800"/>
              <a:t> – Árvore de Computação com 4 Passos de um Problema da Classe NP</a:t>
            </a:r>
            <a:endParaRPr sz="1800"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350" y="1386275"/>
            <a:ext cx="6807050" cy="31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8300150" y="4764775"/>
            <a:ext cx="772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12 / 19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Figura </a:t>
            </a:r>
            <a:r>
              <a:rPr lang="en"/>
              <a:t>12</a:t>
            </a:r>
            <a:r>
              <a:rPr lang="en" sz="1800"/>
              <a:t> – Árvore de Computação com 15 Passos (Determinísticos)</a:t>
            </a:r>
            <a:endParaRPr sz="1800"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250" y="1384075"/>
            <a:ext cx="6627849" cy="3217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 txBox="1"/>
          <p:nvPr/>
        </p:nvSpPr>
        <p:spPr>
          <a:xfrm>
            <a:off x="8300150" y="4764775"/>
            <a:ext cx="772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13 / 19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Figura </a:t>
            </a:r>
            <a:r>
              <a:rPr lang="en"/>
              <a:t>13</a:t>
            </a:r>
            <a:r>
              <a:rPr lang="en" sz="1800"/>
              <a:t> – Árvore de Computação com 15 Passos utilizando Busca em Largura</a:t>
            </a:r>
            <a:endParaRPr sz="1800"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975" y="1383000"/>
            <a:ext cx="6609322" cy="33211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/>
        </p:nvSpPr>
        <p:spPr>
          <a:xfrm>
            <a:off x="8300150" y="4764775"/>
            <a:ext cx="772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14 / 19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Figura 1</a:t>
            </a:r>
            <a:r>
              <a:rPr lang="en"/>
              <a:t>4</a:t>
            </a:r>
            <a:r>
              <a:rPr lang="en" sz="1800"/>
              <a:t> – Exemplo da Tela de Configuração de UniversalIndentGUI</a:t>
            </a:r>
            <a:endParaRPr sz="1800"/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425" y="1127788"/>
            <a:ext cx="5496168" cy="37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/>
        </p:nvSpPr>
        <p:spPr>
          <a:xfrm>
            <a:off x="8300150" y="4764775"/>
            <a:ext cx="772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15 / 19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Figura 1</a:t>
            </a:r>
            <a:r>
              <a:rPr lang="en"/>
              <a:t>5</a:t>
            </a:r>
            <a:r>
              <a:rPr lang="en" sz="1800"/>
              <a:t> – Fluxo de uso comum de um analisador</a:t>
            </a:r>
            <a:endParaRPr sz="1800"/>
          </a:p>
        </p:txBody>
      </p:sp>
      <p:pic>
        <p:nvPicPr>
          <p:cNvPr id="221" name="Google Shape;221;p31"/>
          <p:cNvPicPr preferRelativeResize="0"/>
          <p:nvPr/>
        </p:nvPicPr>
        <p:blipFill rotWithShape="1">
          <a:blip r:embed="rId3">
            <a:alphaModFix/>
          </a:blip>
          <a:srcRect b="-2522" l="0" r="-2553" t="0"/>
          <a:stretch/>
        </p:blipFill>
        <p:spPr>
          <a:xfrm>
            <a:off x="1634850" y="1697275"/>
            <a:ext cx="6139477" cy="232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 txBox="1"/>
          <p:nvPr/>
        </p:nvSpPr>
        <p:spPr>
          <a:xfrm>
            <a:off x="8300150" y="4764775"/>
            <a:ext cx="772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16 / 19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76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Roteiro da Apresentação</a:t>
            </a:r>
            <a:endParaRPr sz="14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872575"/>
            <a:ext cx="3217200" cy="3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Fundamentação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Motivação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Desenvolvimento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3000"/>
              </a:spcBef>
              <a:spcAft>
                <a:spcPts val="160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Conclusão e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Trabalhos Futuros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61250" y="42725"/>
            <a:ext cx="90327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Fundamentação 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○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○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○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Motivação  ○  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Desenvolvimento  ○ ○ ○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 Conclusão e Trabalhos Futuros  ○</a:t>
            </a:r>
            <a:endParaRPr sz="1000"/>
          </a:p>
        </p:txBody>
      </p:sp>
      <p:sp>
        <p:nvSpPr>
          <p:cNvPr id="64" name="Google Shape;64;p14"/>
          <p:cNvSpPr txBox="1"/>
          <p:nvPr/>
        </p:nvSpPr>
        <p:spPr>
          <a:xfrm>
            <a:off x="8300150" y="4764775"/>
            <a:ext cx="772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- / 8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691850" y="905875"/>
            <a:ext cx="23025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"/>
              <a:t>○ ○ ○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○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"/>
              <a:t>○ ○ ○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3000"/>
              </a:spcBef>
              <a:spcAft>
                <a:spcPts val="1600"/>
              </a:spcAft>
              <a:buNone/>
            </a:pPr>
            <a:r>
              <a:rPr lang="en"/>
              <a:t>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Figura 16 – Uso feito pela nova ferramenta de Formatação de Código</a:t>
            </a:r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863" y="1420250"/>
            <a:ext cx="5864872" cy="314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/>
        </p:nvSpPr>
        <p:spPr>
          <a:xfrm>
            <a:off x="8300150" y="4764775"/>
            <a:ext cx="772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17 / 19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6 – Símbolo Inicial da Metagramática “ObjectBeauty”</a:t>
            </a:r>
            <a:endParaRPr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311700" y="1076275"/>
            <a:ext cx="85206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309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language_syntax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005C9D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_NEWLINE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? preamble_statements </a:t>
            </a:r>
            <a:r>
              <a:rPr lang="en" sz="1200">
                <a:solidFill>
                  <a:srgbClr val="005C9D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_NEWLINE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            language_construct_rules </a:t>
            </a:r>
            <a:r>
              <a:rPr lang="en" sz="1200">
                <a:solidFill>
                  <a:srgbClr val="005C9D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_NEWLINE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            ( miscellaneous_language_rules </a:t>
            </a:r>
            <a:r>
              <a:rPr lang="en" sz="1200">
                <a:solidFill>
                  <a:srgbClr val="005C9D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_NEWLINE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? )*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200">
                <a:solidFill>
                  <a:srgbClr val="005C9D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_NEWLINE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309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preamble_statements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 ( (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target_language_name_statement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| master_scope_name_statement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| constant_definition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            ) </a:t>
            </a:r>
            <a:r>
              <a:rPr lang="en" sz="1200">
                <a:solidFill>
                  <a:srgbClr val="005C9D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_NEWLINE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)+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309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language_construct_rules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"contexts"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indentation_block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309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miscellaneous_language_rules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 /[^:\n]+/ </a:t>
            </a:r>
            <a:r>
              <a:rPr lang="en" sz="12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indentation_block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309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target_language_name_statement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free_input_string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309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master_scope_name_statement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"scope"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free_input_string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1" lang="en" sz="1200"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continua</a:t>
            </a:r>
            <a:endParaRPr b="1" sz="1200"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6" name="Google Shape;236;p33"/>
          <p:cNvSpPr txBox="1"/>
          <p:nvPr/>
        </p:nvSpPr>
        <p:spPr>
          <a:xfrm>
            <a:off x="8300150" y="4764775"/>
            <a:ext cx="772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18 /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33"/>
          <p:cNvSpPr/>
          <p:nvPr/>
        </p:nvSpPr>
        <p:spPr>
          <a:xfrm>
            <a:off x="5454750" y="2124325"/>
            <a:ext cx="1424100" cy="71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7384550" y="2132100"/>
            <a:ext cx="15795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LALR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(Lark)</a:t>
            </a:r>
            <a:endParaRPr b="1" sz="1800"/>
          </a:p>
        </p:txBody>
      </p:sp>
      <p:sp>
        <p:nvSpPr>
          <p:cNvPr id="239" name="Google Shape;239;p33"/>
          <p:cNvSpPr/>
          <p:nvPr/>
        </p:nvSpPr>
        <p:spPr>
          <a:xfrm rot="5400000">
            <a:off x="7408975" y="2972750"/>
            <a:ext cx="824100" cy="71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3"/>
          <p:cNvSpPr txBox="1"/>
          <p:nvPr/>
        </p:nvSpPr>
        <p:spPr>
          <a:xfrm>
            <a:off x="7101200" y="3906700"/>
            <a:ext cx="15795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Formatador</a:t>
            </a:r>
            <a:endParaRPr b="1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Quadro 3 – Exemplo de Formatação de Código</a:t>
            </a:r>
            <a:endParaRPr/>
          </a:p>
        </p:txBody>
      </p:sp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311700" y="1076275"/>
            <a:ext cx="8520600" cy="4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2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SingleSpaceFormatter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AbstractFormatter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format_text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(self, 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code_to_format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setting_value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code_to_format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code_to_format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.strip( </a:t>
            </a:r>
            <a:r>
              <a:rPr lang="en" sz="12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)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setting_value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2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setting_value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code_to_format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setting_value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2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code_to_format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737D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// Exemplo de configuração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"if.corpo"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8300150" y="4764775"/>
            <a:ext cx="772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19 / 19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3911850" y="3655975"/>
            <a:ext cx="409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 que devo fazer para estender o formatador?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Conceitos Importantes para este Trabalho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882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Gramáticas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Analisadores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Árvores de Sintaxe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3000"/>
              </a:spcBef>
              <a:spcAft>
                <a:spcPts val="1600"/>
              </a:spcAft>
              <a:buSzPts val="1400"/>
              <a:buChar char="●"/>
            </a:pPr>
            <a:r>
              <a:rPr lang="en"/>
              <a:t>Tradutores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61250" y="42725"/>
            <a:ext cx="90327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Fundamentação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●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○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○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Motivação  ○  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Desenvolvimento  ○ ○ ○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Conclusão e Trabalhos Futuros  ○</a:t>
            </a:r>
            <a:endParaRPr sz="1000"/>
          </a:p>
        </p:txBody>
      </p:sp>
      <p:sp>
        <p:nvSpPr>
          <p:cNvPr id="73" name="Google Shape;73;p15"/>
          <p:cNvSpPr txBox="1"/>
          <p:nvPr/>
        </p:nvSpPr>
        <p:spPr>
          <a:xfrm>
            <a:off x="8300150" y="4764775"/>
            <a:ext cx="772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1 / 8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847675"/>
            <a:ext cx="8652000" cy="27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24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simbolo_inicial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NUMERO1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NUMERO2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|  </a:t>
            </a:r>
            <a:r>
              <a:rPr lang="en" sz="12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NUMERO3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| nao_terminal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nao_terminal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NUMERO1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n" sz="12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NUMERO2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NUMERO1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"1"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NUMERO2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"2"</a:t>
            </a:r>
            <a:endParaRPr sz="1200">
              <a:solidFill>
                <a:srgbClr val="032F62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NUMERO3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"3"</a:t>
            </a:r>
            <a:endParaRPr sz="1200">
              <a:solidFill>
                <a:srgbClr val="4D3095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de Gramática (Analisador “lark” </a:t>
            </a:r>
            <a:r>
              <a:rPr b="1" lang="en"/>
              <a:t>LALR</a:t>
            </a:r>
            <a:r>
              <a:rPr lang="en"/>
              <a:t>)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61250" y="42725"/>
            <a:ext cx="90327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Fundamentação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● ●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○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Motivação  ○  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Desenvolvimento  ○ ○ ○ 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Conclusão e Trabalhos Futuros  ○</a:t>
            </a:r>
            <a:endParaRPr sz="1000"/>
          </a:p>
        </p:txBody>
      </p:sp>
      <p:sp>
        <p:nvSpPr>
          <p:cNvPr id="81" name="Google Shape;81;p16"/>
          <p:cNvSpPr txBox="1"/>
          <p:nvPr/>
        </p:nvSpPr>
        <p:spPr>
          <a:xfrm>
            <a:off x="8300150" y="4764775"/>
            <a:ext cx="772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2 / 8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875" y="2030225"/>
            <a:ext cx="2408076" cy="1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3550" y="3223500"/>
            <a:ext cx="2354576" cy="167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7076" y="1186156"/>
            <a:ext cx="2258424" cy="160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8850" y="3583525"/>
            <a:ext cx="5130083" cy="11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Processo de Tradução </a:t>
            </a:r>
            <a:r>
              <a:rPr lang="en" sz="1800"/>
              <a:t>(Estado d</a:t>
            </a:r>
            <a:r>
              <a:rPr lang="en"/>
              <a:t>a Arte)</a:t>
            </a:r>
            <a:endParaRPr sz="1800"/>
          </a:p>
        </p:txBody>
      </p:sp>
      <p:sp>
        <p:nvSpPr>
          <p:cNvPr id="91" name="Google Shape;91;p17"/>
          <p:cNvSpPr txBox="1"/>
          <p:nvPr/>
        </p:nvSpPr>
        <p:spPr>
          <a:xfrm>
            <a:off x="361250" y="42725"/>
            <a:ext cx="90327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Fundamentação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● ●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●         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Motivação  ○  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Desenvolvimento  ○ ○ ○          Conclusão e Trabalhos Futuros  ○</a:t>
            </a:r>
            <a:endParaRPr sz="1000"/>
          </a:p>
        </p:txBody>
      </p:sp>
      <p:sp>
        <p:nvSpPr>
          <p:cNvPr id="92" name="Google Shape;92;p17"/>
          <p:cNvSpPr txBox="1"/>
          <p:nvPr/>
        </p:nvSpPr>
        <p:spPr>
          <a:xfrm>
            <a:off x="8300150" y="4764775"/>
            <a:ext cx="772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3 / 8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500" y="2063650"/>
            <a:ext cx="6381348" cy="142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que </a:t>
            </a:r>
            <a:r>
              <a:rPr lang="en"/>
              <a:t>mudar</a:t>
            </a:r>
            <a:r>
              <a:rPr lang="en"/>
              <a:t>?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2500" y="882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 que são formatadores de código?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Configurar várias ferramentas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Escrever novas ferramentas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3000"/>
              </a:spcBef>
              <a:spcAft>
                <a:spcPts val="1600"/>
              </a:spcAft>
              <a:buSzPts val="1400"/>
              <a:buChar char="●"/>
            </a:pPr>
            <a:r>
              <a:rPr lang="en"/>
              <a:t>Perda de controle das ferramentas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361250" y="42725"/>
            <a:ext cx="90327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Fundamentação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●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●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●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1" lang="en" sz="10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Motivação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●     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Desenvolvimento  ○ ○ ○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Conclusão e Trabalhos Futuros  ○</a:t>
            </a:r>
            <a:endParaRPr sz="1000"/>
          </a:p>
        </p:txBody>
      </p:sp>
      <p:sp>
        <p:nvSpPr>
          <p:cNvPr id="101" name="Google Shape;101;p18"/>
          <p:cNvSpPr txBox="1"/>
          <p:nvPr/>
        </p:nvSpPr>
        <p:spPr>
          <a:xfrm>
            <a:off x="8300150" y="4764775"/>
            <a:ext cx="772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4 / 8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Estado da Arte para Editores de Texto (Adição de Cores)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225" y="1202400"/>
            <a:ext cx="6620475" cy="26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361250" y="42725"/>
            <a:ext cx="90327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Fundamentação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● ●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●          </a:t>
            </a: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Motivação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●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0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Desenvolvimento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●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○ ○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Conclusão e Trabalhos Futuros  ○</a:t>
            </a:r>
            <a:endParaRPr sz="1000"/>
          </a:p>
        </p:txBody>
      </p:sp>
      <p:sp>
        <p:nvSpPr>
          <p:cNvPr id="109" name="Google Shape;109;p19"/>
          <p:cNvSpPr txBox="1"/>
          <p:nvPr/>
        </p:nvSpPr>
        <p:spPr>
          <a:xfrm>
            <a:off x="8300150" y="4764775"/>
            <a:ext cx="772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5 / 8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1285600" y="1543700"/>
            <a:ext cx="493200" cy="37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186075" y="1511350"/>
            <a:ext cx="17949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Gramática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 a 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Formatado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459700" y="4362175"/>
            <a:ext cx="3587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Responsabilidades do Usuário Final</a:t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 rot="-4752942">
            <a:off x="1636440" y="3546997"/>
            <a:ext cx="1340373" cy="4077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5964725" y="4362175"/>
            <a:ext cx="3587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Responsabilidades deste </a:t>
            </a:r>
            <a:r>
              <a:rPr lang="en"/>
              <a:t>Trabalho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 rot="-6242361">
            <a:off x="7302253" y="3547087"/>
            <a:ext cx="1340543" cy="4077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Figura 20 – Diagrama das Principais Classes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361250" y="42725"/>
            <a:ext cx="90327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Fundamentação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● ●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●          </a:t>
            </a:r>
            <a:r>
              <a:rPr b="1"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Motivação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●          </a:t>
            </a:r>
            <a:r>
              <a:rPr b="1" lang="en" sz="10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Desenvolvimento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●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●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○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 Conclusão e Trabalhos Futuros  ○</a:t>
            </a:r>
            <a:endParaRPr sz="1000"/>
          </a:p>
        </p:txBody>
      </p:sp>
      <p:sp>
        <p:nvSpPr>
          <p:cNvPr id="122" name="Google Shape;122;p20"/>
          <p:cNvSpPr txBox="1"/>
          <p:nvPr/>
        </p:nvSpPr>
        <p:spPr>
          <a:xfrm>
            <a:off x="8300150" y="4764775"/>
            <a:ext cx="772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6 / 8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475" y="1017725"/>
            <a:ext cx="4590297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/>
          <p:nvPr/>
        </p:nvSpPr>
        <p:spPr>
          <a:xfrm>
            <a:off x="1148650" y="1881500"/>
            <a:ext cx="849000" cy="42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 rot="10800000">
            <a:off x="7493225" y="1881500"/>
            <a:ext cx="849000" cy="42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7018125" y="1440475"/>
            <a:ext cx="2388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Analisador Semântico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311700" y="1440475"/>
            <a:ext cx="20724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Formatador de Código</a:t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1148650" y="3696375"/>
            <a:ext cx="849000" cy="42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248375" y="3213650"/>
            <a:ext cx="25653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Controle das Mudanças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6943225" y="2322425"/>
            <a:ext cx="20202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434343"/>
                </a:solidFill>
              </a:rPr>
              <a:t>Constantes </a:t>
            </a:r>
            <a:r>
              <a:rPr i="1" lang="en">
                <a:solidFill>
                  <a:srgbClr val="434343"/>
                </a:solidFill>
              </a:rPr>
              <a:t>duplicadas</a:t>
            </a:r>
            <a:endParaRPr i="1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434343"/>
                </a:solidFill>
              </a:rPr>
              <a:t>Não existentes</a:t>
            </a:r>
            <a:endParaRPr i="1">
              <a:solidFill>
                <a:srgbClr val="434343"/>
              </a:solidFill>
            </a:endParaRPr>
          </a:p>
        </p:txBody>
      </p:sp>
      <p:sp>
        <p:nvSpPr>
          <p:cNvPr id="131" name="Google Shape;131;p20"/>
          <p:cNvSpPr/>
          <p:nvPr/>
        </p:nvSpPr>
        <p:spPr>
          <a:xfrm rot="10800000">
            <a:off x="7493225" y="3696375"/>
            <a:ext cx="849000" cy="42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6943225" y="3213650"/>
            <a:ext cx="2388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Resolução de Constantes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85206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de Classificação de Código-Fonte  </a:t>
            </a:r>
            <a:r>
              <a:rPr b="1" lang="en">
                <a:solidFill>
                  <a:srgbClr val="000000"/>
                </a:solidFill>
              </a:rPr>
              <a:t>if(true)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407850" y="2190150"/>
            <a:ext cx="8328300" cy="29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Gramática</a:t>
            </a:r>
            <a:endParaRPr sz="1200">
              <a:solidFill>
                <a:srgbClr val="032F62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scope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javascript, c, c++, rust, java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863A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contexts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if\( {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scope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if.início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2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meta_scope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if.corpo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2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\) {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2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scope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if.final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2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2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/>
          </a:p>
        </p:txBody>
      </p:sp>
      <p:sp>
        <p:nvSpPr>
          <p:cNvPr id="139" name="Google Shape;139;p21"/>
          <p:cNvSpPr txBox="1"/>
          <p:nvPr/>
        </p:nvSpPr>
        <p:spPr>
          <a:xfrm>
            <a:off x="361250" y="42725"/>
            <a:ext cx="90327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Fundamentação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● ●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●          </a:t>
            </a:r>
            <a:r>
              <a:rPr b="1"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Motivação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●          </a:t>
            </a:r>
            <a:r>
              <a:rPr b="1" lang="en" sz="10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Desenvolvimento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●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● ●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  Conclusão e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Trabalhos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Futuros  ○</a:t>
            </a:r>
            <a:endParaRPr sz="1000"/>
          </a:p>
        </p:txBody>
      </p:sp>
      <p:sp>
        <p:nvSpPr>
          <p:cNvPr id="140" name="Google Shape;140;p21"/>
          <p:cNvSpPr txBox="1"/>
          <p:nvPr/>
        </p:nvSpPr>
        <p:spPr>
          <a:xfrm>
            <a:off x="8300150" y="4764775"/>
            <a:ext cx="772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7 / 8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4139550" y="2056888"/>
            <a:ext cx="48150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Gramática </a:t>
            </a:r>
            <a:r>
              <a:rPr b="1" lang="en" sz="1800"/>
              <a:t>+ </a:t>
            </a:r>
            <a:r>
              <a:rPr b="1" lang="en" sz="1800"/>
              <a:t>Configurações = Formatador</a:t>
            </a:r>
            <a:endParaRPr b="1" sz="1800"/>
          </a:p>
        </p:txBody>
      </p:sp>
      <p:sp>
        <p:nvSpPr>
          <p:cNvPr id="142" name="Google Shape;142;p21"/>
          <p:cNvSpPr/>
          <p:nvPr/>
        </p:nvSpPr>
        <p:spPr>
          <a:xfrm>
            <a:off x="3773925" y="3258000"/>
            <a:ext cx="1268400" cy="70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 rot="5398709">
            <a:off x="6312261" y="3509948"/>
            <a:ext cx="798600" cy="70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5529275" y="4330775"/>
            <a:ext cx="26898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Programa Formatado</a:t>
            </a:r>
            <a:endParaRPr b="1" sz="1800"/>
          </a:p>
        </p:txBody>
      </p:sp>
      <p:sp>
        <p:nvSpPr>
          <p:cNvPr id="145" name="Google Shape;145;p21"/>
          <p:cNvSpPr txBox="1"/>
          <p:nvPr/>
        </p:nvSpPr>
        <p:spPr>
          <a:xfrm>
            <a:off x="5263150" y="2760775"/>
            <a:ext cx="28968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Formatador + Programa</a:t>
            </a:r>
            <a:endParaRPr b="1" sz="1800"/>
          </a:p>
        </p:txBody>
      </p:sp>
      <p:sp>
        <p:nvSpPr>
          <p:cNvPr id="146" name="Google Shape;146;p21"/>
          <p:cNvSpPr/>
          <p:nvPr/>
        </p:nvSpPr>
        <p:spPr>
          <a:xfrm>
            <a:off x="570750" y="1312675"/>
            <a:ext cx="2857500" cy="22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if.início</a:t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570750" y="976575"/>
            <a:ext cx="8165400" cy="22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javascript, c, c++, rust, java</a:t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570750" y="1612825"/>
            <a:ext cx="8165400" cy="22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if(                                                true                                                  )</a:t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5785000" y="1312675"/>
            <a:ext cx="2951100" cy="22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if.final</a:t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3481175" y="1312675"/>
            <a:ext cx="2250900" cy="22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if.corpo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