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4"/>
  </p:sldMasterIdLst>
  <p:notesMasterIdLst>
    <p:notesMasterId r:id="rId19"/>
  </p:notesMasterIdLst>
  <p:sldIdLst>
    <p:sldId id="271" r:id="rId5"/>
    <p:sldId id="256" r:id="rId6"/>
    <p:sldId id="258" r:id="rId7"/>
    <p:sldId id="257" r:id="rId8"/>
    <p:sldId id="259" r:id="rId9"/>
    <p:sldId id="267" r:id="rId10"/>
    <p:sldId id="268" r:id="rId11"/>
    <p:sldId id="260" r:id="rId12"/>
    <p:sldId id="261" r:id="rId13"/>
    <p:sldId id="262" r:id="rId14"/>
    <p:sldId id="263" r:id="rId15"/>
    <p:sldId id="269" r:id="rId16"/>
    <p:sldId id="270" r:id="rId17"/>
    <p:sldId id="264" r:id="rId18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4660"/>
  </p:normalViewPr>
  <p:slideViewPr>
    <p:cSldViewPr>
      <p:cViewPr varScale="1">
        <p:scale>
          <a:sx n="108" d="100"/>
          <a:sy n="108" d="100"/>
        </p:scale>
        <p:origin x="10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AE99DB5-CBBA-4DA2-720D-0EF3850FF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6ECC6DA-8E11-A9B9-25CC-B5758637DB2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pt-BR" altLang="pt-BR" noProof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pt-BR" altLang="pt-BR" noProof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pt-BR" altLang="pt-BR" noProof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pt-BR" altLang="pt-BR" noProof="0">
                <a:sym typeface="Calibri" panose="020F050202020403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F9D23-DC7D-F3D4-4612-13D4F6C86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EBEC-C286-4534-84C2-751C3DAE89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44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36408-DF85-953D-6D48-3C49CBD78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4D32D-0621-4EFD-8974-3D203035D8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32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289DD-91DE-9559-895D-BC092BFD9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DC7FC-ECDB-4345-9AFA-39AC3A9360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75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9556D-949E-7C74-35E5-80A46330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5F8C4-8FE4-4CA4-A0AD-8F073840F7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48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E64C9-62AF-08AC-4ED0-BBA6A49D2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A837-61C1-4452-A6DC-6622BBFBFA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58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86111F-3126-314E-DCA2-B667C1153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7A529-669D-4173-A250-2979CA62C5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30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4F036F-61D3-C1C0-04B7-FC098538E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A27B9-97BB-4386-969C-5BEB530218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170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D1160F-2BC8-C311-B7EC-91562C951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A859-4C08-49AC-B7A0-960CC4A878F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209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6CC31B4-E7E7-FFE3-1A66-D4D0CED17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A2974-80E8-49F5-9858-90D8C09E88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337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55B0CF-5586-1278-D980-FE65717A8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85B0-46E3-4779-9B4B-A20BABFD034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247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>
              <a:sym typeface="Calibri" panose="020F0502020204030204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8C0CEB-3E1F-AB50-3B06-445BBBCD1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3520C-53CB-4E4E-BD08-1FC627FAD6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5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0D477EE-7BBB-3090-5BAC-BA7E0DF3F8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60BA53-840D-E574-4453-03EAA3F5B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pt-BR" altLang="pt-BR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pt-BR" altLang="pt-BR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pt-BR" altLang="pt-BR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D415640-7690-E82C-0BA5-18406E38EF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1088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888888"/>
                </a:solidFill>
              </a:defRPr>
            </a:lvl1pPr>
          </a:lstStyle>
          <a:p>
            <a:pPr>
              <a:defRPr/>
            </a:pPr>
            <a:fld id="{37C73416-6409-43B8-A451-CC2FF80A31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233488" indent="-319088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AF94F-3B86-AD25-98D3-61066CFA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68" y="-1950200"/>
            <a:ext cx="5630441" cy="42791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F83476-C7C4-DD60-061F-A9D8EAC3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-387424"/>
            <a:ext cx="4351338" cy="435133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4D172C-851E-1407-7626-8DC7A1E0E1A8}"/>
              </a:ext>
            </a:extLst>
          </p:cNvPr>
          <p:cNvSpPr txBox="1"/>
          <p:nvPr/>
        </p:nvSpPr>
        <p:spPr>
          <a:xfrm>
            <a:off x="335360" y="3717032"/>
            <a:ext cx="11377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INTEGRANTES:</a:t>
            </a:r>
          </a:p>
          <a:p>
            <a:endParaRPr lang="pt-BR" sz="1600" b="1" dirty="0"/>
          </a:p>
          <a:p>
            <a:r>
              <a:rPr lang="pt-BR" sz="1600" b="1" dirty="0"/>
              <a:t>CAIO HENRIQUE PEREIRA</a:t>
            </a:r>
          </a:p>
          <a:p>
            <a:r>
              <a:rPr lang="pt-BR" sz="1600" b="1" dirty="0"/>
              <a:t>EVANDRO FIGUEIREDO DE ALMEIDA</a:t>
            </a:r>
          </a:p>
          <a:p>
            <a:r>
              <a:rPr lang="pt-BR" sz="1600" b="1" dirty="0"/>
              <a:t>LUCAS DOMINGUES PERETTI</a:t>
            </a:r>
          </a:p>
          <a:p>
            <a:r>
              <a:rPr lang="pt-BR" sz="1600" b="1" dirty="0"/>
              <a:t>LUIS OTÁVIO JASSI RODRIGUES</a:t>
            </a:r>
          </a:p>
          <a:p>
            <a:r>
              <a:rPr lang="pt-BR" sz="1600" b="1" dirty="0"/>
              <a:t>LUIZ HENRIQUE DE OLIVEIRA FERNEDA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49585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 descr="Título 1">
            <a:extLst>
              <a:ext uri="{FF2B5EF4-FFF2-40B4-BE49-F238E27FC236}">
                <a16:creationId xmlns:a16="http://schemas.microsoft.com/office/drawing/2014/main" id="{35E93484-FA49-C73A-71D9-076180A9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8"/>
            <a:ext cx="10515600" cy="668337"/>
          </a:xfrm>
        </p:spPr>
        <p:txBody>
          <a:bodyPr/>
          <a:lstStyle/>
          <a:p>
            <a:pPr algn="ctr" eaLnBrk="1"/>
            <a:r>
              <a:rPr lang="pt-BR" altLang="pt-BR"/>
              <a:t>Nível de Esforço x Valor de Negócio</a:t>
            </a:r>
          </a:p>
        </p:txBody>
      </p:sp>
      <p:sp>
        <p:nvSpPr>
          <p:cNvPr id="11267" name="Line 2" descr="Conector reto 3">
            <a:extLst>
              <a:ext uri="{FF2B5EF4-FFF2-40B4-BE49-F238E27FC236}">
                <a16:creationId xmlns:a16="http://schemas.microsoft.com/office/drawing/2014/main" id="{C1BA429C-8071-6D92-CD70-B58315CFC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638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68" name="Line 3" descr="Conector reto 4">
            <a:extLst>
              <a:ext uri="{FF2B5EF4-FFF2-40B4-BE49-F238E27FC236}">
                <a16:creationId xmlns:a16="http://schemas.microsoft.com/office/drawing/2014/main" id="{3327C3F9-EFFA-5324-C6BA-F81D072C9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71350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69" name="Line 4" descr="Conector reto 5">
            <a:extLst>
              <a:ext uri="{FF2B5EF4-FFF2-40B4-BE49-F238E27FC236}">
                <a16:creationId xmlns:a16="http://schemas.microsoft.com/office/drawing/2014/main" id="{AA876923-7CFB-49C3-F0DF-6A5166E8E4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8375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70" name="Line 5" descr="Conector reto 6">
            <a:extLst>
              <a:ext uri="{FF2B5EF4-FFF2-40B4-BE49-F238E27FC236}">
                <a16:creationId xmlns:a16="http://schemas.microsoft.com/office/drawing/2014/main" id="{0CD4DE24-2346-8482-A564-009E31FD1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0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71" name="Line 6" descr="Conector reto 7">
            <a:extLst>
              <a:ext uri="{FF2B5EF4-FFF2-40B4-BE49-F238E27FC236}">
                <a16:creationId xmlns:a16="http://schemas.microsoft.com/office/drawing/2014/main" id="{2A232618-9329-85EE-3C83-8213291CE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3" y="2886075"/>
            <a:ext cx="11953875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72" name="Line 7" descr="Conector reto 8">
            <a:extLst>
              <a:ext uri="{FF2B5EF4-FFF2-40B4-BE49-F238E27FC236}">
                <a16:creationId xmlns:a16="http://schemas.microsoft.com/office/drawing/2014/main" id="{FA363821-3D35-CABE-054B-74EB7C4C7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3" y="5945188"/>
            <a:ext cx="11953875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73" name="Line 8" descr="Conector reto 9">
            <a:extLst>
              <a:ext uri="{FF2B5EF4-FFF2-40B4-BE49-F238E27FC236}">
                <a16:creationId xmlns:a16="http://schemas.microsoft.com/office/drawing/2014/main" id="{0C6E39C4-8EE7-30E0-6206-592B066AD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3" y="4438650"/>
            <a:ext cx="11953875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11274" name="Text Box 9" descr="CaixaDeTexto 10">
            <a:extLst>
              <a:ext uri="{FF2B5EF4-FFF2-40B4-BE49-F238E27FC236}">
                <a16:creationId xmlns:a16="http://schemas.microsoft.com/office/drawing/2014/main" id="{18E61FE5-F719-7168-7507-ECA8E53253EE}"/>
              </a:ext>
            </a:extLst>
          </p:cNvPr>
          <p:cNvSpPr txBox="1">
            <a:spLocks/>
          </p:cNvSpPr>
          <p:nvPr/>
        </p:nvSpPr>
        <p:spPr bwMode="auto">
          <a:xfrm>
            <a:off x="261938" y="2028825"/>
            <a:ext cx="1008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/>
              <a:t>EEE</a:t>
            </a:r>
          </a:p>
        </p:txBody>
      </p:sp>
      <p:sp>
        <p:nvSpPr>
          <p:cNvPr id="11275" name="Text Box 10" descr="CaixaDeTexto 11">
            <a:extLst>
              <a:ext uri="{FF2B5EF4-FFF2-40B4-BE49-F238E27FC236}">
                <a16:creationId xmlns:a16="http://schemas.microsoft.com/office/drawing/2014/main" id="{4C8716B8-EB8C-CD42-9C06-044480956776}"/>
              </a:ext>
            </a:extLst>
          </p:cNvPr>
          <p:cNvSpPr txBox="1">
            <a:spLocks/>
          </p:cNvSpPr>
          <p:nvPr/>
        </p:nvSpPr>
        <p:spPr bwMode="auto">
          <a:xfrm>
            <a:off x="261938" y="3533775"/>
            <a:ext cx="1008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/>
              <a:t>EE</a:t>
            </a:r>
          </a:p>
        </p:txBody>
      </p:sp>
      <p:sp>
        <p:nvSpPr>
          <p:cNvPr id="11276" name="Text Box 11" descr="CaixaDeTexto 12">
            <a:extLst>
              <a:ext uri="{FF2B5EF4-FFF2-40B4-BE49-F238E27FC236}">
                <a16:creationId xmlns:a16="http://schemas.microsoft.com/office/drawing/2014/main" id="{02E9B705-52BA-851D-34CA-C60D0FFACE57}"/>
              </a:ext>
            </a:extLst>
          </p:cNvPr>
          <p:cNvSpPr txBox="1">
            <a:spLocks/>
          </p:cNvSpPr>
          <p:nvPr/>
        </p:nvSpPr>
        <p:spPr bwMode="auto">
          <a:xfrm>
            <a:off x="261938" y="5051425"/>
            <a:ext cx="1008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/>
              <a:t>E</a:t>
            </a:r>
          </a:p>
        </p:txBody>
      </p:sp>
      <p:sp>
        <p:nvSpPr>
          <p:cNvPr id="11277" name="Text Box 12" descr="CaixaDeTexto 13">
            <a:extLst>
              <a:ext uri="{FF2B5EF4-FFF2-40B4-BE49-F238E27FC236}">
                <a16:creationId xmlns:a16="http://schemas.microsoft.com/office/drawing/2014/main" id="{D9259E38-BAA0-A62C-2889-7C2696C574D6}"/>
              </a:ext>
            </a:extLst>
          </p:cNvPr>
          <p:cNvSpPr txBox="1">
            <a:spLocks/>
          </p:cNvSpPr>
          <p:nvPr/>
        </p:nvSpPr>
        <p:spPr bwMode="auto">
          <a:xfrm>
            <a:off x="2711450" y="6065838"/>
            <a:ext cx="685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/>
              <a:t>$</a:t>
            </a:r>
          </a:p>
        </p:txBody>
      </p:sp>
      <p:sp>
        <p:nvSpPr>
          <p:cNvPr id="11278" name="Text Box 13" descr="CaixaDeTexto 14">
            <a:extLst>
              <a:ext uri="{FF2B5EF4-FFF2-40B4-BE49-F238E27FC236}">
                <a16:creationId xmlns:a16="http://schemas.microsoft.com/office/drawing/2014/main" id="{DCA48AA0-180D-0710-602B-BAEA4B822F48}"/>
              </a:ext>
            </a:extLst>
          </p:cNvPr>
          <p:cNvSpPr txBox="1">
            <a:spLocks/>
          </p:cNvSpPr>
          <p:nvPr/>
        </p:nvSpPr>
        <p:spPr bwMode="auto">
          <a:xfrm>
            <a:off x="6383338" y="6080125"/>
            <a:ext cx="8223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/>
              <a:t>$$</a:t>
            </a:r>
          </a:p>
        </p:txBody>
      </p:sp>
      <p:sp>
        <p:nvSpPr>
          <p:cNvPr id="11279" name="Text Box 14" descr="CaixaDeTexto 15">
            <a:extLst>
              <a:ext uri="{FF2B5EF4-FFF2-40B4-BE49-F238E27FC236}">
                <a16:creationId xmlns:a16="http://schemas.microsoft.com/office/drawing/2014/main" id="{42D38F4B-0E06-D3F6-EAFF-659E09602D73}"/>
              </a:ext>
            </a:extLst>
          </p:cNvPr>
          <p:cNvSpPr txBox="1">
            <a:spLocks/>
          </p:cNvSpPr>
          <p:nvPr/>
        </p:nvSpPr>
        <p:spPr bwMode="auto">
          <a:xfrm>
            <a:off x="9966325" y="6094413"/>
            <a:ext cx="666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dirty="0"/>
              <a:t>$$$</a:t>
            </a:r>
          </a:p>
        </p:txBody>
      </p:sp>
      <p:sp>
        <p:nvSpPr>
          <p:cNvPr id="11280" name="Text Box 20" descr="CaixaDeTexto 3">
            <a:extLst>
              <a:ext uri="{FF2B5EF4-FFF2-40B4-BE49-F238E27FC236}">
                <a16:creationId xmlns:a16="http://schemas.microsoft.com/office/drawing/2014/main" id="{DB827BC7-A59D-8D46-FC87-48C1698D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3402012"/>
            <a:ext cx="3400425" cy="3079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Agendamento de atualizações</a:t>
            </a:r>
          </a:p>
        </p:txBody>
      </p:sp>
      <p:sp>
        <p:nvSpPr>
          <p:cNvPr id="11282" name="Text Box 20" descr="CaixaDeTexto 3">
            <a:extLst>
              <a:ext uri="{FF2B5EF4-FFF2-40B4-BE49-F238E27FC236}">
                <a16:creationId xmlns:a16="http://schemas.microsoft.com/office/drawing/2014/main" id="{047E08F4-D0D8-6DB5-67BD-8CDB6AEA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41688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Integração com o </a:t>
            </a:r>
            <a:r>
              <a:rPr lang="pt-BR" altLang="pt-BR" sz="1400" dirty="0" err="1">
                <a:solidFill>
                  <a:schemeClr val="bg1"/>
                </a:solidFill>
              </a:rPr>
              <a:t>telegram</a:t>
            </a: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1283" name="Text Box 20" descr="CaixaDeTexto 3">
            <a:extLst>
              <a:ext uri="{FF2B5EF4-FFF2-40B4-BE49-F238E27FC236}">
                <a16:creationId xmlns:a16="http://schemas.microsoft.com/office/drawing/2014/main" id="{EEC50BF2-2078-AB0B-8ECE-B460A6718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3013075"/>
            <a:ext cx="34004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Envio de notificações</a:t>
            </a:r>
          </a:p>
        </p:txBody>
      </p:sp>
      <p:sp>
        <p:nvSpPr>
          <p:cNvPr id="11284" name="Text Box 20" descr="CaixaDeTexto 3">
            <a:extLst>
              <a:ext uri="{FF2B5EF4-FFF2-40B4-BE49-F238E27FC236}">
                <a16:creationId xmlns:a16="http://schemas.microsoft.com/office/drawing/2014/main" id="{A4522C5D-AFB8-F000-4FC6-ACC70B8C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3000375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Escrever código do </a:t>
            </a:r>
            <a:r>
              <a:rPr lang="pt-BR" altLang="pt-BR" sz="1400" dirty="0" err="1">
                <a:solidFill>
                  <a:schemeClr val="bg1"/>
                </a:solidFill>
              </a:rPr>
              <a:t>chatbot</a:t>
            </a: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1285" name="Text Box 20" descr="CaixaDeTexto 3">
            <a:extLst>
              <a:ext uri="{FF2B5EF4-FFF2-40B4-BE49-F238E27FC236}">
                <a16:creationId xmlns:a16="http://schemas.microsoft.com/office/drawing/2014/main" id="{BFE330D8-EEB0-6896-EFB9-8B4184BC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423" y="1568448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Aprender código para </a:t>
            </a:r>
            <a:r>
              <a:rPr lang="pt-BR" altLang="pt-BR" sz="1400" dirty="0" err="1">
                <a:solidFill>
                  <a:schemeClr val="bg1"/>
                </a:solidFill>
              </a:rPr>
              <a:t>chatbot</a:t>
            </a: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1286" name="Text Box 20" descr="CaixaDeTexto 3">
            <a:extLst>
              <a:ext uri="{FF2B5EF4-FFF2-40B4-BE49-F238E27FC236}">
                <a16:creationId xmlns:a16="http://schemas.microsoft.com/office/drawing/2014/main" id="{17975A0A-2DC5-0960-FA76-46BF2E5D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7" y="3673396"/>
            <a:ext cx="3400425" cy="3079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tx1"/>
                </a:solidFill>
              </a:rPr>
              <a:t>Estruturar dados capturados</a:t>
            </a:r>
          </a:p>
        </p:txBody>
      </p:sp>
      <p:sp>
        <p:nvSpPr>
          <p:cNvPr id="11287" name="Text Box 20" descr="CaixaDeTexto 3">
            <a:extLst>
              <a:ext uri="{FF2B5EF4-FFF2-40B4-BE49-F238E27FC236}">
                <a16:creationId xmlns:a16="http://schemas.microsoft.com/office/drawing/2014/main" id="{DBFC3725-97E2-FF6F-0274-C70BC1F22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7" y="1562100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Testar o código</a:t>
            </a:r>
          </a:p>
        </p:txBody>
      </p:sp>
      <p:sp>
        <p:nvSpPr>
          <p:cNvPr id="11288" name="Text Box 20" descr="CaixaDeTexto 3">
            <a:extLst>
              <a:ext uri="{FF2B5EF4-FFF2-40B4-BE49-F238E27FC236}">
                <a16:creationId xmlns:a16="http://schemas.microsoft.com/office/drawing/2014/main" id="{5DB9D510-81CA-45ED-8CA7-B5325C52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00375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Coletar dados</a:t>
            </a:r>
          </a:p>
        </p:txBody>
      </p:sp>
      <p:sp>
        <p:nvSpPr>
          <p:cNvPr id="11289" name="Text Box 20" descr="CaixaDeTexto 3">
            <a:extLst>
              <a:ext uri="{FF2B5EF4-FFF2-40B4-BE49-F238E27FC236}">
                <a16:creationId xmlns:a16="http://schemas.microsoft.com/office/drawing/2014/main" id="{ECA371F7-97EA-E827-93F2-0FDB0F919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4537075"/>
            <a:ext cx="3400425" cy="307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/>
              <a:t>Identificar sites com informações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 descr="Título 1">
            <a:extLst>
              <a:ext uri="{FF2B5EF4-FFF2-40B4-BE49-F238E27FC236}">
                <a16:creationId xmlns:a16="http://schemas.microsoft.com/office/drawing/2014/main" id="{69CDAD13-E80A-747F-1484-6BB6DE80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3"/>
            <a:ext cx="10515600" cy="687387"/>
          </a:xfrm>
        </p:spPr>
        <p:txBody>
          <a:bodyPr/>
          <a:lstStyle/>
          <a:p>
            <a:pPr eaLnBrk="1"/>
            <a:r>
              <a:rPr lang="pt-BR" altLang="pt-BR" dirty="0"/>
              <a:t>Jornada do Usuário</a:t>
            </a:r>
          </a:p>
        </p:txBody>
      </p:sp>
      <p:sp>
        <p:nvSpPr>
          <p:cNvPr id="12291" name="Text Box 2" descr="CaixaDeTexto 2">
            <a:extLst>
              <a:ext uri="{FF2B5EF4-FFF2-40B4-BE49-F238E27FC236}">
                <a16:creationId xmlns:a16="http://schemas.microsoft.com/office/drawing/2014/main" id="{048185F9-92B5-E197-99B4-5DC6CFD16DE2}"/>
              </a:ext>
            </a:extLst>
          </p:cNvPr>
          <p:cNvSpPr txBox="1">
            <a:spLocks/>
          </p:cNvSpPr>
          <p:nvPr/>
        </p:nvSpPr>
        <p:spPr bwMode="auto">
          <a:xfrm>
            <a:off x="334963" y="1524000"/>
            <a:ext cx="11737701" cy="230832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05h30 – inicia seu dia com café da manhã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rgbClr val="0070C0"/>
                </a:solidFill>
              </a:rPr>
              <a:t>06h – acessa o </a:t>
            </a:r>
            <a:r>
              <a:rPr lang="pt-BR" altLang="pt-BR" dirty="0" err="1">
                <a:solidFill>
                  <a:srgbClr val="0070C0"/>
                </a:solidFill>
              </a:rPr>
              <a:t>HortPrice</a:t>
            </a:r>
            <a:r>
              <a:rPr lang="pt-BR" altLang="pt-BR" dirty="0">
                <a:solidFill>
                  <a:srgbClr val="0070C0"/>
                </a:solidFill>
              </a:rPr>
              <a:t> para conferir os preços de hortifruti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6h30 – compara os preços com os fornecedores locais para garantir competitividade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07h – abre o comércio e começa a atender os primeiros clientes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rgbClr val="0070C0"/>
                </a:solidFill>
              </a:rPr>
              <a:t>12h – faz uma pausa para o almoço e checa as notificações do </a:t>
            </a:r>
            <a:r>
              <a:rPr lang="pt-BR" altLang="pt-BR" dirty="0" err="1">
                <a:solidFill>
                  <a:srgbClr val="0070C0"/>
                </a:solidFill>
              </a:rPr>
              <a:t>HortiPrice</a:t>
            </a:r>
            <a:endParaRPr lang="pt-BR" altLang="pt-BR" dirty="0">
              <a:solidFill>
                <a:srgbClr val="0070C0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</a:rPr>
              <a:t>14h - avalia o estoque restante e faz a reposição de produtos conforme necessário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rgbClr val="0070C0"/>
                </a:solidFill>
              </a:rPr>
              <a:t>16h - verifica novamente o aplicativo </a:t>
            </a:r>
            <a:r>
              <a:rPr lang="pt-BR" altLang="pt-BR" dirty="0" err="1">
                <a:solidFill>
                  <a:srgbClr val="0070C0"/>
                </a:solidFill>
              </a:rPr>
              <a:t>HortiFruti</a:t>
            </a:r>
            <a:r>
              <a:rPr lang="pt-BR" altLang="pt-BR" dirty="0">
                <a:solidFill>
                  <a:srgbClr val="0070C0"/>
                </a:solidFill>
              </a:rPr>
              <a:t> para atualizações de preços ou promoções de última hora.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</a:rPr>
              <a:t>16h30 - faz anotações sobre as mudanças nos preços ou produtos para ajustar a estratégia de vendas, se necessário.</a:t>
            </a:r>
          </a:p>
        </p:txBody>
      </p:sp>
      <p:sp>
        <p:nvSpPr>
          <p:cNvPr id="12292" name="Text Box 8" descr="CaixaDeTexto 12">
            <a:extLst>
              <a:ext uri="{FF2B5EF4-FFF2-40B4-BE49-F238E27FC236}">
                <a16:creationId xmlns:a16="http://schemas.microsoft.com/office/drawing/2014/main" id="{BB86878E-86B9-EC87-DB66-8A52E9C31B29}"/>
              </a:ext>
            </a:extLst>
          </p:cNvPr>
          <p:cNvSpPr txBox="1">
            <a:spLocks/>
          </p:cNvSpPr>
          <p:nvPr/>
        </p:nvSpPr>
        <p:spPr bwMode="auto">
          <a:xfrm>
            <a:off x="838200" y="874713"/>
            <a:ext cx="1425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Nome:</a:t>
            </a:r>
          </a:p>
        </p:txBody>
      </p:sp>
      <p:sp>
        <p:nvSpPr>
          <p:cNvPr id="12293" name="Text Box 22" descr="CaixaDeTexto 2">
            <a:extLst>
              <a:ext uri="{FF2B5EF4-FFF2-40B4-BE49-F238E27FC236}">
                <a16:creationId xmlns:a16="http://schemas.microsoft.com/office/drawing/2014/main" id="{4D614246-D7E4-996E-9250-BE5375C8547F}"/>
              </a:ext>
            </a:extLst>
          </p:cNvPr>
          <p:cNvSpPr txBox="1">
            <a:spLocks/>
          </p:cNvSpPr>
          <p:nvPr/>
        </p:nvSpPr>
        <p:spPr bwMode="auto">
          <a:xfrm>
            <a:off x="1689100" y="874713"/>
            <a:ext cx="1147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 dirty="0"/>
              <a:t>José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 descr="Título 1">
            <a:extLst>
              <a:ext uri="{FF2B5EF4-FFF2-40B4-BE49-F238E27FC236}">
                <a16:creationId xmlns:a16="http://schemas.microsoft.com/office/drawing/2014/main" id="{DAD97073-C9CC-6943-773D-7A57432B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3"/>
            <a:ext cx="10515600" cy="687387"/>
          </a:xfrm>
        </p:spPr>
        <p:txBody>
          <a:bodyPr/>
          <a:lstStyle/>
          <a:p>
            <a:pPr eaLnBrk="1"/>
            <a:r>
              <a:rPr lang="pt-BR" altLang="pt-BR"/>
              <a:t>Jornada do Usuário</a:t>
            </a:r>
          </a:p>
        </p:txBody>
      </p:sp>
      <p:sp>
        <p:nvSpPr>
          <p:cNvPr id="13315" name="Text Box 8" descr="CaixaDeTexto 12">
            <a:extLst>
              <a:ext uri="{FF2B5EF4-FFF2-40B4-BE49-F238E27FC236}">
                <a16:creationId xmlns:a16="http://schemas.microsoft.com/office/drawing/2014/main" id="{FB943B16-FBF4-640B-AA28-8AC50E5FC101}"/>
              </a:ext>
            </a:extLst>
          </p:cNvPr>
          <p:cNvSpPr txBox="1">
            <a:spLocks/>
          </p:cNvSpPr>
          <p:nvPr/>
        </p:nvSpPr>
        <p:spPr bwMode="auto">
          <a:xfrm>
            <a:off x="838200" y="874713"/>
            <a:ext cx="1425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Nome:</a:t>
            </a:r>
          </a:p>
        </p:txBody>
      </p:sp>
      <p:sp>
        <p:nvSpPr>
          <p:cNvPr id="13316" name="Text Box 22" descr="CaixaDeTexto 2">
            <a:extLst>
              <a:ext uri="{FF2B5EF4-FFF2-40B4-BE49-F238E27FC236}">
                <a16:creationId xmlns:a16="http://schemas.microsoft.com/office/drawing/2014/main" id="{BA65A543-F3FE-E718-0D4E-EC42FE21B606}"/>
              </a:ext>
            </a:extLst>
          </p:cNvPr>
          <p:cNvSpPr txBox="1">
            <a:spLocks/>
          </p:cNvSpPr>
          <p:nvPr/>
        </p:nvSpPr>
        <p:spPr bwMode="auto">
          <a:xfrm>
            <a:off x="1689100" y="874713"/>
            <a:ext cx="1147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 dirty="0"/>
              <a:t>Lúcia</a:t>
            </a:r>
          </a:p>
        </p:txBody>
      </p:sp>
      <p:sp>
        <p:nvSpPr>
          <p:cNvPr id="7" name="Text Box 2" descr="CaixaDeTexto 2">
            <a:extLst>
              <a:ext uri="{FF2B5EF4-FFF2-40B4-BE49-F238E27FC236}">
                <a16:creationId xmlns:a16="http://schemas.microsoft.com/office/drawing/2014/main" id="{0F3B9B4F-B685-BA32-B91E-FF517CA60421}"/>
              </a:ext>
            </a:extLst>
          </p:cNvPr>
          <p:cNvSpPr txBox="1">
            <a:spLocks/>
          </p:cNvSpPr>
          <p:nvPr/>
        </p:nvSpPr>
        <p:spPr bwMode="auto">
          <a:xfrm>
            <a:off x="334963" y="1268760"/>
            <a:ext cx="11737701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07h – começa o dia com exercícios físicos ou meditação para se preparar para o dia agitado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08h – revisa e responde a e-mails importantes relacionados ao seu negócio enquanto toma café da manhã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08h30 – sai para suas reuniões de negócios ou compromissos profissionais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rgbClr val="0070C0"/>
                </a:solidFill>
              </a:rPr>
              <a:t>10h- durante suas pausas ela verifica os preços dos produtos no </a:t>
            </a:r>
            <a:r>
              <a:rPr lang="pt-BR" altLang="pt-BR" dirty="0" err="1">
                <a:solidFill>
                  <a:srgbClr val="0070C0"/>
                </a:solidFill>
              </a:rPr>
              <a:t>HortPrice</a:t>
            </a:r>
            <a:endParaRPr lang="pt-BR" altLang="pt-BR" dirty="0">
              <a:solidFill>
                <a:srgbClr val="0070C0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12h – almoço rápido entre compromissos e reuniões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13h – continua a trabalhar em suas tarefas profissionais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19h – reserva um tempo para cuidar de sua saúde e bem-estar, praticando atividades físicas e dedicando-se a hobbies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22h30 – deita-se para dormir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 descr="Título 1">
            <a:extLst>
              <a:ext uri="{FF2B5EF4-FFF2-40B4-BE49-F238E27FC236}">
                <a16:creationId xmlns:a16="http://schemas.microsoft.com/office/drawing/2014/main" id="{E66813BA-18F4-2A55-A6BD-4780F5CD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3"/>
            <a:ext cx="10515600" cy="687387"/>
          </a:xfrm>
        </p:spPr>
        <p:txBody>
          <a:bodyPr/>
          <a:lstStyle/>
          <a:p>
            <a:pPr eaLnBrk="1"/>
            <a:r>
              <a:rPr lang="pt-BR" altLang="pt-BR"/>
              <a:t>Jornada do Usuário</a:t>
            </a:r>
          </a:p>
        </p:txBody>
      </p:sp>
      <p:sp>
        <p:nvSpPr>
          <p:cNvPr id="14339" name="Text Box 8" descr="CaixaDeTexto 12">
            <a:extLst>
              <a:ext uri="{FF2B5EF4-FFF2-40B4-BE49-F238E27FC236}">
                <a16:creationId xmlns:a16="http://schemas.microsoft.com/office/drawing/2014/main" id="{07F391EF-3382-2270-7020-A397CFA54820}"/>
              </a:ext>
            </a:extLst>
          </p:cNvPr>
          <p:cNvSpPr txBox="1">
            <a:spLocks/>
          </p:cNvSpPr>
          <p:nvPr/>
        </p:nvSpPr>
        <p:spPr bwMode="auto">
          <a:xfrm>
            <a:off x="847725" y="847725"/>
            <a:ext cx="1425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Nome:</a:t>
            </a:r>
          </a:p>
        </p:txBody>
      </p:sp>
      <p:sp>
        <p:nvSpPr>
          <p:cNvPr id="14340" name="Text Box 22" descr="CaixaDeTexto 2">
            <a:extLst>
              <a:ext uri="{FF2B5EF4-FFF2-40B4-BE49-F238E27FC236}">
                <a16:creationId xmlns:a16="http://schemas.microsoft.com/office/drawing/2014/main" id="{FF649D4A-A4C2-13DE-7C2D-5D8C648AE4B7}"/>
              </a:ext>
            </a:extLst>
          </p:cNvPr>
          <p:cNvSpPr txBox="1">
            <a:spLocks/>
          </p:cNvSpPr>
          <p:nvPr/>
        </p:nvSpPr>
        <p:spPr bwMode="auto">
          <a:xfrm>
            <a:off x="1698625" y="847725"/>
            <a:ext cx="1147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 dirty="0"/>
              <a:t>Maria</a:t>
            </a:r>
          </a:p>
        </p:txBody>
      </p:sp>
      <p:sp>
        <p:nvSpPr>
          <p:cNvPr id="7" name="Text Box 2" descr="CaixaDeTexto 2">
            <a:extLst>
              <a:ext uri="{FF2B5EF4-FFF2-40B4-BE49-F238E27FC236}">
                <a16:creationId xmlns:a16="http://schemas.microsoft.com/office/drawing/2014/main" id="{8B54CEDC-A91C-76DA-22C3-9566B3B11DEA}"/>
              </a:ext>
            </a:extLst>
          </p:cNvPr>
          <p:cNvSpPr txBox="1">
            <a:spLocks/>
          </p:cNvSpPr>
          <p:nvPr/>
        </p:nvSpPr>
        <p:spPr bwMode="auto">
          <a:xfrm>
            <a:off x="407368" y="1535649"/>
            <a:ext cx="1159328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07h – começa o dia preparando o café da manhã para a família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rgbClr val="0070C0"/>
                </a:solidFill>
              </a:rPr>
              <a:t>  08h – faz uma lista de compras para o dia e verifica o saldo disponível no orçamento doméstico e o valor das frutas com base nas notificações do </a:t>
            </a:r>
            <a:r>
              <a:rPr lang="pt-BR" altLang="pt-BR" dirty="0" err="1">
                <a:solidFill>
                  <a:srgbClr val="0070C0"/>
                </a:solidFill>
              </a:rPr>
              <a:t>Hortprice</a:t>
            </a:r>
            <a:endParaRPr lang="pt-BR" altLang="pt-BR" dirty="0">
              <a:solidFill>
                <a:srgbClr val="0070C0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09h – sai para fazer suas compras em mercados locais ou feiras próximas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10h - aproveita para visitar outros estabelecimentos em busca de ofertas e preços mais acessíveis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12h – retorna para casa e começa a preparar o almoço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13h30 – reserva esse tempo para descansar ou realizar tarefas domésticas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15h - ela verifica suas finanças, registrando os gastos do dia e atualizando seu controle orçamentário.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  18h – tira um tempo para ficar com seus filhos e marido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/>
              <a:t>  22h30 </a:t>
            </a:r>
            <a:r>
              <a:rPr lang="pt-BR" altLang="pt-BR" dirty="0"/>
              <a:t>– deita-se para dormir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 descr="Título 1">
            <a:extLst>
              <a:ext uri="{FF2B5EF4-FFF2-40B4-BE49-F238E27FC236}">
                <a16:creationId xmlns:a16="http://schemas.microsoft.com/office/drawing/2014/main" id="{84E059C7-DBA5-792B-87F6-A907F9BA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8913"/>
            <a:ext cx="10515600" cy="647700"/>
          </a:xfrm>
        </p:spPr>
        <p:txBody>
          <a:bodyPr/>
          <a:lstStyle/>
          <a:p>
            <a:pPr eaLnBrk="1"/>
            <a:r>
              <a:rPr lang="pt-BR" altLang="pt-BR" dirty="0"/>
              <a:t>Ondas</a:t>
            </a:r>
          </a:p>
        </p:txBody>
      </p:sp>
      <p:sp>
        <p:nvSpPr>
          <p:cNvPr id="15363" name="Rectangle 2" descr="Espaço Reservado para Conteúdo 2">
            <a:extLst>
              <a:ext uri="{FF2B5EF4-FFF2-40B4-BE49-F238E27FC236}">
                <a16:creationId xmlns:a16="http://schemas.microsoft.com/office/drawing/2014/main" id="{ECF16926-5029-7F5B-EA3C-02B327CC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899105"/>
            <a:ext cx="11664950" cy="4978168"/>
          </a:xfrm>
        </p:spPr>
        <p:txBody>
          <a:bodyPr/>
          <a:lstStyle/>
          <a:p>
            <a:pPr marL="0" indent="0" eaLnBrk="1">
              <a:buFont typeface="Arial" panose="020B0604020202020204" pitchFamily="34" charset="0"/>
              <a:buNone/>
            </a:pPr>
            <a:r>
              <a:rPr lang="pt-BR" altLang="pt-BR" b="1" dirty="0"/>
              <a:t>1ª Onda</a:t>
            </a:r>
          </a:p>
          <a:p>
            <a:pPr marL="0" indent="0" eaLnBrk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>
              <a:buFont typeface="Arial" panose="020B0604020202020204" pitchFamily="34" charset="0"/>
              <a:buNone/>
            </a:pPr>
            <a:r>
              <a:rPr lang="pt-BR" altLang="pt-BR" b="1" dirty="0"/>
              <a:t>2ª Onda</a:t>
            </a:r>
            <a:r>
              <a:rPr lang="pt-BR" altLang="pt-BR" dirty="0"/>
              <a:t> </a:t>
            </a:r>
            <a:endParaRPr lang="pt-BR" altLang="pt-BR" b="1" dirty="0"/>
          </a:p>
          <a:p>
            <a:pPr marL="0" indent="0" eaLnBrk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>
              <a:buFont typeface="Arial" panose="020B0604020202020204" pitchFamily="34" charset="0"/>
              <a:buNone/>
            </a:pPr>
            <a:r>
              <a:rPr lang="pt-BR" altLang="pt-BR" b="1" dirty="0"/>
              <a:t>3ª Onda</a:t>
            </a:r>
            <a:r>
              <a:rPr lang="pt-BR" altLang="pt-BR" dirty="0"/>
              <a:t> </a:t>
            </a:r>
            <a:endParaRPr lang="pt-BR" altLang="pt-BR" b="1" dirty="0"/>
          </a:p>
          <a:p>
            <a:pPr marL="0" indent="0" eaLnBrk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>
              <a:buFont typeface="Arial" panose="020B0604020202020204" pitchFamily="34" charset="0"/>
              <a:buNone/>
            </a:pPr>
            <a:r>
              <a:rPr lang="pt-BR" altLang="pt-BR" b="1" dirty="0"/>
              <a:t>4ª Onda</a:t>
            </a:r>
          </a:p>
          <a:p>
            <a:pPr marL="0" indent="0" eaLnBrk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>
              <a:buFont typeface="Arial" panose="020B0604020202020204" pitchFamily="34" charset="0"/>
              <a:buNone/>
            </a:pPr>
            <a:r>
              <a:rPr lang="pt-BR" altLang="pt-BR" b="1" dirty="0"/>
              <a:t>5ª Onda</a:t>
            </a:r>
          </a:p>
        </p:txBody>
      </p:sp>
      <p:sp>
        <p:nvSpPr>
          <p:cNvPr id="15364" name="Text Box 20" descr="CaixaDeTexto 3">
            <a:extLst>
              <a:ext uri="{FF2B5EF4-FFF2-40B4-BE49-F238E27FC236}">
                <a16:creationId xmlns:a16="http://schemas.microsoft.com/office/drawing/2014/main" id="{7515F9A9-6F3E-50EB-0E11-BE48E240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901700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Aprender código para </a:t>
            </a:r>
            <a:r>
              <a:rPr lang="pt-BR" altLang="pt-BR" sz="1400" dirty="0" err="1">
                <a:solidFill>
                  <a:schemeClr val="bg1"/>
                </a:solidFill>
              </a:rPr>
              <a:t>chatbot</a:t>
            </a: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5365" name="Text Box 20" descr="CaixaDeTexto 3">
            <a:extLst>
              <a:ext uri="{FF2B5EF4-FFF2-40B4-BE49-F238E27FC236}">
                <a16:creationId xmlns:a16="http://schemas.microsoft.com/office/drawing/2014/main" id="{16B1381B-BAFA-99F0-8452-CB8C0F664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700" y="4019631"/>
            <a:ext cx="3000805" cy="3079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Agendamento de atualizações</a:t>
            </a:r>
          </a:p>
        </p:txBody>
      </p:sp>
      <p:sp>
        <p:nvSpPr>
          <p:cNvPr id="15366" name="Text Box 20" descr="CaixaDeTexto 3">
            <a:extLst>
              <a:ext uri="{FF2B5EF4-FFF2-40B4-BE49-F238E27FC236}">
                <a16:creationId xmlns:a16="http://schemas.microsoft.com/office/drawing/2014/main" id="{C2F00270-8BAE-6AC4-EE8E-0455E637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901700"/>
            <a:ext cx="3400425" cy="307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Identificar sites com informações</a:t>
            </a:r>
          </a:p>
        </p:txBody>
      </p:sp>
      <p:sp>
        <p:nvSpPr>
          <p:cNvPr id="15367" name="Text Box 20" descr="CaixaDeTexto 3">
            <a:extLst>
              <a:ext uri="{FF2B5EF4-FFF2-40B4-BE49-F238E27FC236}">
                <a16:creationId xmlns:a16="http://schemas.microsoft.com/office/drawing/2014/main" id="{56F810EF-A1B7-C6F3-5F45-0C5A3E4D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1989138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Escrever código do </a:t>
            </a:r>
            <a:r>
              <a:rPr lang="pt-BR" altLang="pt-BR" sz="1400" dirty="0" err="1">
                <a:solidFill>
                  <a:schemeClr val="bg1"/>
                </a:solidFill>
              </a:rPr>
              <a:t>chatbot</a:t>
            </a: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5369" name="Text Box 20" descr="CaixaDeTexto 3">
            <a:extLst>
              <a:ext uri="{FF2B5EF4-FFF2-40B4-BE49-F238E27FC236}">
                <a16:creationId xmlns:a16="http://schemas.microsoft.com/office/drawing/2014/main" id="{47D3608A-ADD1-B536-7904-778EBBF6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5" y="4967289"/>
            <a:ext cx="3400425" cy="3063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Testar o código</a:t>
            </a:r>
          </a:p>
        </p:txBody>
      </p:sp>
      <p:sp>
        <p:nvSpPr>
          <p:cNvPr id="15370" name="Text Box 20" descr="CaixaDeTexto 3">
            <a:extLst>
              <a:ext uri="{FF2B5EF4-FFF2-40B4-BE49-F238E27FC236}">
                <a16:creationId xmlns:a16="http://schemas.microsoft.com/office/drawing/2014/main" id="{36FFCE38-647B-B0A2-E4AE-CDBFC3664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3012643"/>
            <a:ext cx="3400425" cy="3079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tx1"/>
                </a:solidFill>
              </a:rPr>
              <a:t>Estruturar dados capturados</a:t>
            </a:r>
          </a:p>
        </p:txBody>
      </p:sp>
      <p:sp>
        <p:nvSpPr>
          <p:cNvPr id="15371" name="Text Box 20" descr="CaixaDeTexto 3">
            <a:extLst>
              <a:ext uri="{FF2B5EF4-FFF2-40B4-BE49-F238E27FC236}">
                <a16:creationId xmlns:a16="http://schemas.microsoft.com/office/drawing/2014/main" id="{D7F4619F-C054-0EB1-FF13-4261C6E7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3012644"/>
            <a:ext cx="34004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Coletar dados</a:t>
            </a:r>
          </a:p>
        </p:txBody>
      </p:sp>
      <p:sp>
        <p:nvSpPr>
          <p:cNvPr id="15372" name="Text Box 20" descr="CaixaDeTexto 3">
            <a:extLst>
              <a:ext uri="{FF2B5EF4-FFF2-40B4-BE49-F238E27FC236}">
                <a16:creationId xmlns:a16="http://schemas.microsoft.com/office/drawing/2014/main" id="{D80F7763-29B6-74F6-81F0-5E777ABF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4019631"/>
            <a:ext cx="3400425" cy="3063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Integração com o </a:t>
            </a:r>
            <a:r>
              <a:rPr lang="pt-BR" altLang="pt-BR" sz="1400" dirty="0" err="1">
                <a:solidFill>
                  <a:schemeClr val="bg1"/>
                </a:solidFill>
              </a:rPr>
              <a:t>telegram</a:t>
            </a: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5373" name="Text Box 20" descr="CaixaDeTexto 3">
            <a:extLst>
              <a:ext uri="{FF2B5EF4-FFF2-40B4-BE49-F238E27FC236}">
                <a16:creationId xmlns:a16="http://schemas.microsoft.com/office/drawing/2014/main" id="{A12016E4-84F9-8255-93DF-F7F987DAA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633" y="4973400"/>
            <a:ext cx="3000806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Envio de notificações</a:t>
            </a:r>
          </a:p>
        </p:txBody>
      </p:sp>
      <p:sp>
        <p:nvSpPr>
          <p:cNvPr id="15374" name="Text Box 10" descr="CaixaDeTexto 11">
            <a:extLst>
              <a:ext uri="{FF2B5EF4-FFF2-40B4-BE49-F238E27FC236}">
                <a16:creationId xmlns:a16="http://schemas.microsoft.com/office/drawing/2014/main" id="{66873158-CBEC-986D-BC12-F629F902C03F}"/>
              </a:ext>
            </a:extLst>
          </p:cNvPr>
          <p:cNvSpPr txBox="1">
            <a:spLocks/>
          </p:cNvSpPr>
          <p:nvPr/>
        </p:nvSpPr>
        <p:spPr bwMode="auto">
          <a:xfrm>
            <a:off x="1947863" y="2239963"/>
            <a:ext cx="279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400" dirty="0"/>
              <a:t>EE</a:t>
            </a:r>
          </a:p>
        </p:txBody>
      </p:sp>
      <p:sp>
        <p:nvSpPr>
          <p:cNvPr id="15375" name="Text Box 13" descr="CaixaDeTexto 14">
            <a:extLst>
              <a:ext uri="{FF2B5EF4-FFF2-40B4-BE49-F238E27FC236}">
                <a16:creationId xmlns:a16="http://schemas.microsoft.com/office/drawing/2014/main" id="{6CFCA9B8-29A8-1A9C-2B11-A05B0A53FB9B}"/>
              </a:ext>
            </a:extLst>
          </p:cNvPr>
          <p:cNvSpPr txBox="1">
            <a:spLocks/>
          </p:cNvSpPr>
          <p:nvPr/>
        </p:nvSpPr>
        <p:spPr bwMode="auto">
          <a:xfrm>
            <a:off x="4746625" y="4318000"/>
            <a:ext cx="3905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/>
              <a:t>$$</a:t>
            </a:r>
          </a:p>
        </p:txBody>
      </p:sp>
      <p:sp>
        <p:nvSpPr>
          <p:cNvPr id="15376" name="Text Box 9" descr="CaixaDeTexto 10">
            <a:extLst>
              <a:ext uri="{FF2B5EF4-FFF2-40B4-BE49-F238E27FC236}">
                <a16:creationId xmlns:a16="http://schemas.microsoft.com/office/drawing/2014/main" id="{9F724413-723E-D6C2-D453-DC3C40FD7A71}"/>
              </a:ext>
            </a:extLst>
          </p:cNvPr>
          <p:cNvSpPr txBox="1">
            <a:spLocks/>
          </p:cNvSpPr>
          <p:nvPr/>
        </p:nvSpPr>
        <p:spPr bwMode="auto">
          <a:xfrm>
            <a:off x="1835150" y="1187450"/>
            <a:ext cx="5048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400" dirty="0"/>
              <a:t>EEE</a:t>
            </a:r>
          </a:p>
        </p:txBody>
      </p:sp>
      <p:sp>
        <p:nvSpPr>
          <p:cNvPr id="15377" name="Text Box 14" descr="CaixaDeTexto 15">
            <a:extLst>
              <a:ext uri="{FF2B5EF4-FFF2-40B4-BE49-F238E27FC236}">
                <a16:creationId xmlns:a16="http://schemas.microsoft.com/office/drawing/2014/main" id="{BEEBB2A4-84BA-4025-D8A8-C842D39ABD7B}"/>
              </a:ext>
            </a:extLst>
          </p:cNvPr>
          <p:cNvSpPr txBox="1">
            <a:spLocks/>
          </p:cNvSpPr>
          <p:nvPr/>
        </p:nvSpPr>
        <p:spPr bwMode="auto">
          <a:xfrm>
            <a:off x="4733925" y="1187450"/>
            <a:ext cx="504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$</a:t>
            </a:r>
          </a:p>
        </p:txBody>
      </p:sp>
      <p:sp>
        <p:nvSpPr>
          <p:cNvPr id="15378" name="Text Box 12" descr="CaixaDeTexto 13">
            <a:extLst>
              <a:ext uri="{FF2B5EF4-FFF2-40B4-BE49-F238E27FC236}">
                <a16:creationId xmlns:a16="http://schemas.microsoft.com/office/drawing/2014/main" id="{D7C80499-DB6F-6230-E245-BEB5944DE5BB}"/>
              </a:ext>
            </a:extLst>
          </p:cNvPr>
          <p:cNvSpPr txBox="1">
            <a:spLocks/>
          </p:cNvSpPr>
          <p:nvPr/>
        </p:nvSpPr>
        <p:spPr bwMode="auto">
          <a:xfrm>
            <a:off x="8231188" y="1187450"/>
            <a:ext cx="441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/>
              <a:t>$</a:t>
            </a:r>
          </a:p>
        </p:txBody>
      </p:sp>
      <p:sp>
        <p:nvSpPr>
          <p:cNvPr id="15379" name="Text Box 11" descr="CaixaDeTexto 12">
            <a:extLst>
              <a:ext uri="{FF2B5EF4-FFF2-40B4-BE49-F238E27FC236}">
                <a16:creationId xmlns:a16="http://schemas.microsoft.com/office/drawing/2014/main" id="{36D1FA50-74C1-A708-C5A8-7323A984E470}"/>
              </a:ext>
            </a:extLst>
          </p:cNvPr>
          <p:cNvSpPr txBox="1">
            <a:spLocks/>
          </p:cNvSpPr>
          <p:nvPr/>
        </p:nvSpPr>
        <p:spPr bwMode="auto">
          <a:xfrm>
            <a:off x="5322888" y="1187450"/>
            <a:ext cx="330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400"/>
              <a:t>E</a:t>
            </a:r>
          </a:p>
        </p:txBody>
      </p:sp>
      <p:sp>
        <p:nvSpPr>
          <p:cNvPr id="15384" name="Text Box 12" descr="CaixaDeTexto 13">
            <a:extLst>
              <a:ext uri="{FF2B5EF4-FFF2-40B4-BE49-F238E27FC236}">
                <a16:creationId xmlns:a16="http://schemas.microsoft.com/office/drawing/2014/main" id="{3D776491-0CB4-1597-60D1-6B9FAF143C90}"/>
              </a:ext>
            </a:extLst>
          </p:cNvPr>
          <p:cNvSpPr txBox="1">
            <a:spLocks/>
          </p:cNvSpPr>
          <p:nvPr/>
        </p:nvSpPr>
        <p:spPr bwMode="auto">
          <a:xfrm>
            <a:off x="4764088" y="2239963"/>
            <a:ext cx="441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/>
              <a:t>$</a:t>
            </a:r>
          </a:p>
        </p:txBody>
      </p:sp>
      <p:sp>
        <p:nvSpPr>
          <p:cNvPr id="15385" name="Text Box 9" descr="CaixaDeTexto 10">
            <a:extLst>
              <a:ext uri="{FF2B5EF4-FFF2-40B4-BE49-F238E27FC236}">
                <a16:creationId xmlns:a16="http://schemas.microsoft.com/office/drawing/2014/main" id="{83DC7126-89AF-3A60-0CF5-201A76149767}"/>
              </a:ext>
            </a:extLst>
          </p:cNvPr>
          <p:cNvSpPr txBox="1">
            <a:spLocks/>
          </p:cNvSpPr>
          <p:nvPr/>
        </p:nvSpPr>
        <p:spPr bwMode="auto">
          <a:xfrm>
            <a:off x="1835150" y="3254375"/>
            <a:ext cx="5048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400" dirty="0"/>
              <a:t>EEE</a:t>
            </a:r>
          </a:p>
        </p:txBody>
      </p:sp>
      <p:sp>
        <p:nvSpPr>
          <p:cNvPr id="15386" name="Text Box 12" descr="CaixaDeTexto 13">
            <a:extLst>
              <a:ext uri="{FF2B5EF4-FFF2-40B4-BE49-F238E27FC236}">
                <a16:creationId xmlns:a16="http://schemas.microsoft.com/office/drawing/2014/main" id="{8494F110-D643-E455-D787-82FADFE41E58}"/>
              </a:ext>
            </a:extLst>
          </p:cNvPr>
          <p:cNvSpPr txBox="1">
            <a:spLocks/>
          </p:cNvSpPr>
          <p:nvPr/>
        </p:nvSpPr>
        <p:spPr bwMode="auto">
          <a:xfrm>
            <a:off x="4764088" y="3254375"/>
            <a:ext cx="44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$$</a:t>
            </a:r>
          </a:p>
          <a:p>
            <a:pPr algn="ctr" eaLnBrk="1"/>
            <a:endParaRPr lang="pt-BR" altLang="pt-BR" sz="1200" dirty="0"/>
          </a:p>
        </p:txBody>
      </p:sp>
      <p:sp>
        <p:nvSpPr>
          <p:cNvPr id="15387" name="Text Box 14" descr="CaixaDeTexto 15">
            <a:extLst>
              <a:ext uri="{FF2B5EF4-FFF2-40B4-BE49-F238E27FC236}">
                <a16:creationId xmlns:a16="http://schemas.microsoft.com/office/drawing/2014/main" id="{7D2140B4-769C-2A66-203A-1284F9784FF5}"/>
              </a:ext>
            </a:extLst>
          </p:cNvPr>
          <p:cNvSpPr txBox="1">
            <a:spLocks/>
          </p:cNvSpPr>
          <p:nvPr/>
        </p:nvSpPr>
        <p:spPr bwMode="auto">
          <a:xfrm>
            <a:off x="8169275" y="4318000"/>
            <a:ext cx="5032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$$$</a:t>
            </a:r>
          </a:p>
        </p:txBody>
      </p:sp>
      <p:sp>
        <p:nvSpPr>
          <p:cNvPr id="15388" name="Text Box 10" descr="CaixaDeTexto 11">
            <a:extLst>
              <a:ext uri="{FF2B5EF4-FFF2-40B4-BE49-F238E27FC236}">
                <a16:creationId xmlns:a16="http://schemas.microsoft.com/office/drawing/2014/main" id="{5C556DDE-E784-D67A-982A-8C480EA2D0B7}"/>
              </a:ext>
            </a:extLst>
          </p:cNvPr>
          <p:cNvSpPr txBox="1">
            <a:spLocks/>
          </p:cNvSpPr>
          <p:nvPr/>
        </p:nvSpPr>
        <p:spPr bwMode="auto">
          <a:xfrm>
            <a:off x="5373688" y="4318000"/>
            <a:ext cx="2794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EE</a:t>
            </a:r>
          </a:p>
        </p:txBody>
      </p:sp>
      <p:sp>
        <p:nvSpPr>
          <p:cNvPr id="15389" name="Text Box 11" descr="CaixaDeTexto 12">
            <a:extLst>
              <a:ext uri="{FF2B5EF4-FFF2-40B4-BE49-F238E27FC236}">
                <a16:creationId xmlns:a16="http://schemas.microsoft.com/office/drawing/2014/main" id="{41E8707D-EF0D-6DEB-7A8A-5426068601AC}"/>
              </a:ext>
            </a:extLst>
          </p:cNvPr>
          <p:cNvSpPr txBox="1">
            <a:spLocks/>
          </p:cNvSpPr>
          <p:nvPr/>
        </p:nvSpPr>
        <p:spPr bwMode="auto">
          <a:xfrm>
            <a:off x="1906588" y="4318000"/>
            <a:ext cx="330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EE</a:t>
            </a:r>
          </a:p>
        </p:txBody>
      </p:sp>
      <p:sp>
        <p:nvSpPr>
          <p:cNvPr id="15390" name="Text Box 13" descr="CaixaDeTexto 14">
            <a:extLst>
              <a:ext uri="{FF2B5EF4-FFF2-40B4-BE49-F238E27FC236}">
                <a16:creationId xmlns:a16="http://schemas.microsoft.com/office/drawing/2014/main" id="{6B6C2C01-6FAF-0368-2E21-D30E996F4AFD}"/>
              </a:ext>
            </a:extLst>
          </p:cNvPr>
          <p:cNvSpPr txBox="1">
            <a:spLocks/>
          </p:cNvSpPr>
          <p:nvPr/>
        </p:nvSpPr>
        <p:spPr bwMode="auto">
          <a:xfrm>
            <a:off x="4764088" y="5316538"/>
            <a:ext cx="3063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/>
              <a:t>$$</a:t>
            </a:r>
          </a:p>
        </p:txBody>
      </p:sp>
      <p:sp>
        <p:nvSpPr>
          <p:cNvPr id="15391" name="Text Box 10" descr="CaixaDeTexto 11">
            <a:extLst>
              <a:ext uri="{FF2B5EF4-FFF2-40B4-BE49-F238E27FC236}">
                <a16:creationId xmlns:a16="http://schemas.microsoft.com/office/drawing/2014/main" id="{2AE2BAC0-AC63-0ACE-9F57-061911CDD696}"/>
              </a:ext>
            </a:extLst>
          </p:cNvPr>
          <p:cNvSpPr txBox="1">
            <a:spLocks/>
          </p:cNvSpPr>
          <p:nvPr/>
        </p:nvSpPr>
        <p:spPr bwMode="auto">
          <a:xfrm>
            <a:off x="1931987" y="5284788"/>
            <a:ext cx="4079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400" dirty="0"/>
              <a:t>EEE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D49253-EC3F-E567-06E4-E304C4CED359}"/>
              </a:ext>
            </a:extLst>
          </p:cNvPr>
          <p:cNvSpPr txBox="1"/>
          <p:nvPr/>
        </p:nvSpPr>
        <p:spPr>
          <a:xfrm>
            <a:off x="5310127" y="3275111"/>
            <a:ext cx="43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EE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92714A-6C1D-5C84-76F7-17B65EF7D625}"/>
              </a:ext>
            </a:extLst>
          </p:cNvPr>
          <p:cNvSpPr txBox="1"/>
          <p:nvPr/>
        </p:nvSpPr>
        <p:spPr>
          <a:xfrm>
            <a:off x="8372505" y="326664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$$</a:t>
            </a:r>
          </a:p>
        </p:txBody>
      </p:sp>
      <p:sp>
        <p:nvSpPr>
          <p:cNvPr id="6" name="Text Box 10" descr="CaixaDeTexto 11">
            <a:extLst>
              <a:ext uri="{FF2B5EF4-FFF2-40B4-BE49-F238E27FC236}">
                <a16:creationId xmlns:a16="http://schemas.microsoft.com/office/drawing/2014/main" id="{AF0B42BC-3F5B-85DB-8AE5-3B8C256F19DC}"/>
              </a:ext>
            </a:extLst>
          </p:cNvPr>
          <p:cNvSpPr txBox="1">
            <a:spLocks/>
          </p:cNvSpPr>
          <p:nvPr/>
        </p:nvSpPr>
        <p:spPr bwMode="auto">
          <a:xfrm>
            <a:off x="5348288" y="5289415"/>
            <a:ext cx="2794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EE</a:t>
            </a:r>
          </a:p>
        </p:txBody>
      </p:sp>
      <p:sp>
        <p:nvSpPr>
          <p:cNvPr id="7" name="Text Box 14" descr="CaixaDeTexto 15">
            <a:extLst>
              <a:ext uri="{FF2B5EF4-FFF2-40B4-BE49-F238E27FC236}">
                <a16:creationId xmlns:a16="http://schemas.microsoft.com/office/drawing/2014/main" id="{8EAEE40B-8EDD-010E-8962-E7D455E8C385}"/>
              </a:ext>
            </a:extLst>
          </p:cNvPr>
          <p:cNvSpPr txBox="1">
            <a:spLocks/>
          </p:cNvSpPr>
          <p:nvPr/>
        </p:nvSpPr>
        <p:spPr bwMode="auto">
          <a:xfrm>
            <a:off x="7869267" y="5281517"/>
            <a:ext cx="5032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sz="1200" dirty="0"/>
              <a:t>$$$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 descr="Título 1">
            <a:extLst>
              <a:ext uri="{FF2B5EF4-FFF2-40B4-BE49-F238E27FC236}">
                <a16:creationId xmlns:a16="http://schemas.microsoft.com/office/drawing/2014/main" id="{B55FB9B3-1D99-BE09-F878-E59CC9B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altLang="pt-BR"/>
              <a:t>Visão do Produto</a:t>
            </a:r>
          </a:p>
        </p:txBody>
      </p:sp>
      <p:sp>
        <p:nvSpPr>
          <p:cNvPr id="3075" name="Rectangle 2" descr="Espaço Reservado para Conteúdo 2">
            <a:extLst>
              <a:ext uri="{FF2B5EF4-FFF2-40B4-BE49-F238E27FC236}">
                <a16:creationId xmlns:a16="http://schemas.microsoft.com/office/drawing/2014/main" id="{C149C4DA-4B0F-96A6-8DA7-09F48600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1825625"/>
            <a:ext cx="11664950" cy="2682875"/>
          </a:xfrm>
        </p:spPr>
        <p:txBody>
          <a:bodyPr/>
          <a:lstStyle/>
          <a:p>
            <a:pPr eaLnBrk="1"/>
            <a:r>
              <a:rPr lang="pt-BR" altLang="pt-BR" b="1" dirty="0"/>
              <a:t>Para o</a:t>
            </a:r>
            <a:r>
              <a:rPr lang="pt-BR" altLang="pt-BR" dirty="0"/>
              <a:t> </a:t>
            </a:r>
            <a:r>
              <a:rPr lang="pt-BR" altLang="pt-BR" i="1" dirty="0"/>
              <a:t>comerciante</a:t>
            </a:r>
            <a:r>
              <a:rPr lang="pt-BR" altLang="pt-BR" dirty="0"/>
              <a:t>, </a:t>
            </a:r>
            <a:r>
              <a:rPr lang="pt-BR" altLang="pt-BR" b="1" dirty="0"/>
              <a:t>cujo </a:t>
            </a:r>
            <a:r>
              <a:rPr lang="pt-BR" altLang="pt-BR" i="1" dirty="0"/>
              <a:t>interesse em informações atualizadas de preços hortifruti</a:t>
            </a:r>
            <a:r>
              <a:rPr lang="pt-BR" altLang="pt-BR" dirty="0"/>
              <a:t>, </a:t>
            </a:r>
            <a:r>
              <a:rPr lang="pt-BR" altLang="pt-BR" b="1" dirty="0"/>
              <a:t>o</a:t>
            </a:r>
            <a:r>
              <a:rPr lang="pt-BR" altLang="pt-BR" dirty="0"/>
              <a:t> </a:t>
            </a:r>
            <a:r>
              <a:rPr lang="pt-BR" altLang="pt-BR" i="1" dirty="0" err="1"/>
              <a:t>HortPrice</a:t>
            </a:r>
            <a:r>
              <a:rPr lang="pt-BR" altLang="pt-BR" i="1" dirty="0"/>
              <a:t> </a:t>
            </a:r>
            <a:r>
              <a:rPr lang="pt-BR" altLang="pt-BR" b="1" dirty="0"/>
              <a:t>é uma </a:t>
            </a:r>
            <a:r>
              <a:rPr lang="pt-BR" altLang="pt-BR" i="1" dirty="0"/>
              <a:t>ferramenta de coleta de dados gratuito e de fácil visualização</a:t>
            </a:r>
            <a:r>
              <a:rPr lang="pt-BR" altLang="pt-BR" dirty="0"/>
              <a:t> </a:t>
            </a:r>
            <a:r>
              <a:rPr lang="pt-BR" altLang="pt-BR" b="1" dirty="0"/>
              <a:t>que</a:t>
            </a:r>
            <a:r>
              <a:rPr lang="pt-BR" altLang="pt-BR" dirty="0"/>
              <a:t> </a:t>
            </a:r>
            <a:r>
              <a:rPr lang="pt-BR" altLang="pt-BR" i="1" dirty="0"/>
              <a:t>fornece as cotações de hortifruti em uma única plataforma, auxiliando na hora da compra</a:t>
            </a:r>
            <a:r>
              <a:rPr lang="pt-BR" altLang="pt-BR" dirty="0"/>
              <a:t>. </a:t>
            </a:r>
            <a:r>
              <a:rPr lang="pt-BR" altLang="pt-BR" b="1" dirty="0"/>
              <a:t>Diferentemente do</a:t>
            </a:r>
            <a:r>
              <a:rPr lang="pt-BR" altLang="pt-BR" dirty="0"/>
              <a:t> </a:t>
            </a:r>
            <a:r>
              <a:rPr lang="pt-BR" altLang="pt-BR" i="1" dirty="0"/>
              <a:t>Notícias Agrícolas – cotações de Frutas</a:t>
            </a:r>
            <a:r>
              <a:rPr lang="pt-BR" altLang="pt-BR" dirty="0"/>
              <a:t>, </a:t>
            </a:r>
            <a:r>
              <a:rPr lang="pt-BR" altLang="pt-BR" b="1" dirty="0"/>
              <a:t>o nosso produto</a:t>
            </a:r>
            <a:r>
              <a:rPr lang="pt-BR" altLang="pt-BR" dirty="0"/>
              <a:t> </a:t>
            </a:r>
            <a:r>
              <a:rPr lang="pt-BR" altLang="pt-BR" i="1" dirty="0"/>
              <a:t>envia atualizações sobre o melhor período de consumo de hortifruti de acordo com a época e o preço.</a:t>
            </a:r>
            <a:endParaRPr lang="pt-BR" altLang="pt-BR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 descr="Título 1">
            <a:extLst>
              <a:ext uri="{FF2B5EF4-FFF2-40B4-BE49-F238E27FC236}">
                <a16:creationId xmlns:a16="http://schemas.microsoft.com/office/drawing/2014/main" id="{2983038C-A3A4-EDA4-758E-3535B605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pt-BR" altLang="pt-BR"/>
              <a:t>Objetivo</a:t>
            </a:r>
          </a:p>
        </p:txBody>
      </p:sp>
      <p:sp>
        <p:nvSpPr>
          <p:cNvPr id="2" name="Rectangle 2" descr="Espaço Reservado para Conteúdo 2">
            <a:extLst>
              <a:ext uri="{FF2B5EF4-FFF2-40B4-BE49-F238E27FC236}">
                <a16:creationId xmlns:a16="http://schemas.microsoft.com/office/drawing/2014/main" id="{25CBAB0F-F769-FC47-3A4C-6A8BFA34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pt-BR" altLang="pt-BR" dirty="0"/>
              <a:t>Mostrar dados coletados;</a:t>
            </a:r>
          </a:p>
          <a:p>
            <a:pPr eaLnBrk="1">
              <a:defRPr/>
            </a:pPr>
            <a:r>
              <a:rPr lang="pt-BR" altLang="pt-BR" dirty="0"/>
              <a:t>Gerar notificações de preços dos produtos de hortifruti;</a:t>
            </a:r>
          </a:p>
          <a:p>
            <a:pPr eaLnBrk="1">
              <a:defRPr/>
            </a:pPr>
            <a:r>
              <a:rPr lang="pt-BR" altLang="pt-BR" dirty="0"/>
              <a:t>Promover economia para os usuários.</a:t>
            </a:r>
          </a:p>
          <a:p>
            <a:pPr eaLnBrk="1">
              <a:defRPr/>
            </a:pPr>
            <a:endParaRPr lang="pt-BR" altLang="pt-BR" dirty="0"/>
          </a:p>
          <a:p>
            <a:pPr marL="0" indent="0" eaLnBrk="1">
              <a:buFont typeface="Arial" panose="020B0604020202020204" pitchFamily="34" charset="0"/>
              <a:buNone/>
              <a:defRPr/>
            </a:pPr>
            <a:endParaRPr lang="pt-BR" altLang="pt-BR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 descr="Conector reto 6">
            <a:extLst>
              <a:ext uri="{FF2B5EF4-FFF2-40B4-BE49-F238E27FC236}">
                <a16:creationId xmlns:a16="http://schemas.microsoft.com/office/drawing/2014/main" id="{619E179E-9112-736A-3FBA-81FD8320E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0763" y="590550"/>
            <a:ext cx="0" cy="56769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4099" name="Line 2" descr="Conector reto 9">
            <a:extLst>
              <a:ext uri="{FF2B5EF4-FFF2-40B4-BE49-F238E27FC236}">
                <a16:creationId xmlns:a16="http://schemas.microsoft.com/office/drawing/2014/main" id="{7AFEC5C5-B1D9-E797-AE33-960FE52D8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3429000"/>
            <a:ext cx="88122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4100" name="Text Box 3" descr="CaixaDeTexto 10">
            <a:extLst>
              <a:ext uri="{FF2B5EF4-FFF2-40B4-BE49-F238E27FC236}">
                <a16:creationId xmlns:a16="http://schemas.microsoft.com/office/drawing/2014/main" id="{055FE646-F0F0-5EBF-F387-18FCD74F505F}"/>
              </a:ext>
            </a:extLst>
          </p:cNvPr>
          <p:cNvSpPr txBox="1">
            <a:spLocks/>
          </p:cNvSpPr>
          <p:nvPr/>
        </p:nvSpPr>
        <p:spPr bwMode="auto">
          <a:xfrm>
            <a:off x="695325" y="681038"/>
            <a:ext cx="64928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É</a:t>
            </a:r>
          </a:p>
        </p:txBody>
      </p:sp>
      <p:sp>
        <p:nvSpPr>
          <p:cNvPr id="4101" name="Text Box 4" descr="CaixaDeTexto 11">
            <a:extLst>
              <a:ext uri="{FF2B5EF4-FFF2-40B4-BE49-F238E27FC236}">
                <a16:creationId xmlns:a16="http://schemas.microsoft.com/office/drawing/2014/main" id="{09B3A860-E058-FF52-4AB8-E59FCF978848}"/>
              </a:ext>
            </a:extLst>
          </p:cNvPr>
          <p:cNvSpPr txBox="1">
            <a:spLocks/>
          </p:cNvSpPr>
          <p:nvPr/>
        </p:nvSpPr>
        <p:spPr bwMode="auto">
          <a:xfrm>
            <a:off x="6383338" y="681038"/>
            <a:ext cx="83661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NÃO É</a:t>
            </a:r>
          </a:p>
        </p:txBody>
      </p:sp>
      <p:sp>
        <p:nvSpPr>
          <p:cNvPr id="4102" name="Text Box 5" descr="CaixaDeTexto 12">
            <a:extLst>
              <a:ext uri="{FF2B5EF4-FFF2-40B4-BE49-F238E27FC236}">
                <a16:creationId xmlns:a16="http://schemas.microsoft.com/office/drawing/2014/main" id="{1779D272-C322-B393-D5BD-D319DB8F90BC}"/>
              </a:ext>
            </a:extLst>
          </p:cNvPr>
          <p:cNvSpPr txBox="1">
            <a:spLocks/>
          </p:cNvSpPr>
          <p:nvPr/>
        </p:nvSpPr>
        <p:spPr bwMode="auto">
          <a:xfrm>
            <a:off x="695325" y="3484563"/>
            <a:ext cx="649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FAZ</a:t>
            </a:r>
          </a:p>
        </p:txBody>
      </p:sp>
      <p:sp>
        <p:nvSpPr>
          <p:cNvPr id="4103" name="Text Box 6" descr="CaixaDeTexto 13">
            <a:extLst>
              <a:ext uri="{FF2B5EF4-FFF2-40B4-BE49-F238E27FC236}">
                <a16:creationId xmlns:a16="http://schemas.microsoft.com/office/drawing/2014/main" id="{2F2A9BBB-70A6-8152-9B02-5FDA5B4994D6}"/>
              </a:ext>
            </a:extLst>
          </p:cNvPr>
          <p:cNvSpPr txBox="1">
            <a:spLocks/>
          </p:cNvSpPr>
          <p:nvPr/>
        </p:nvSpPr>
        <p:spPr bwMode="auto">
          <a:xfrm>
            <a:off x="6383338" y="3484563"/>
            <a:ext cx="12112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NÃO FAZ</a:t>
            </a:r>
          </a:p>
        </p:txBody>
      </p:sp>
      <p:sp>
        <p:nvSpPr>
          <p:cNvPr id="4104" name="Text Box 7" descr="CaixaDeTexto 16">
            <a:extLst>
              <a:ext uri="{FF2B5EF4-FFF2-40B4-BE49-F238E27FC236}">
                <a16:creationId xmlns:a16="http://schemas.microsoft.com/office/drawing/2014/main" id="{578B0D15-CFDD-76D0-D765-B09ECD2E86CA}"/>
              </a:ext>
            </a:extLst>
          </p:cNvPr>
          <p:cNvSpPr txBox="1">
            <a:spLocks/>
          </p:cNvSpPr>
          <p:nvPr/>
        </p:nvSpPr>
        <p:spPr bwMode="auto">
          <a:xfrm>
            <a:off x="695325" y="4079875"/>
            <a:ext cx="5121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Coleta dados na internet;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Filtra dados coletados;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Trabalha 24 horas;</a:t>
            </a:r>
          </a:p>
        </p:txBody>
      </p:sp>
      <p:sp>
        <p:nvSpPr>
          <p:cNvPr id="4105" name="Text Box 8" descr="CaixaDeTexto 15">
            <a:extLst>
              <a:ext uri="{FF2B5EF4-FFF2-40B4-BE49-F238E27FC236}">
                <a16:creationId xmlns:a16="http://schemas.microsoft.com/office/drawing/2014/main" id="{1A32D8D3-B393-3C49-4480-ECA214D9A3EF}"/>
              </a:ext>
            </a:extLst>
          </p:cNvPr>
          <p:cNvSpPr txBox="1">
            <a:spLocks/>
          </p:cNvSpPr>
          <p:nvPr/>
        </p:nvSpPr>
        <p:spPr bwMode="auto">
          <a:xfrm>
            <a:off x="695325" y="1050925"/>
            <a:ext cx="512127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Serviço de consulta;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Ferramenta de coleta de dados;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 err="1"/>
              <a:t>ChatBot</a:t>
            </a:r>
            <a:r>
              <a:rPr lang="pt-BR" altLang="pt-BR" dirty="0"/>
              <a:t>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Gerador de informações;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dirty="0"/>
          </a:p>
        </p:txBody>
      </p:sp>
      <p:sp>
        <p:nvSpPr>
          <p:cNvPr id="4106" name="Text Box 9" descr="CaixaDeTexto 17">
            <a:extLst>
              <a:ext uri="{FF2B5EF4-FFF2-40B4-BE49-F238E27FC236}">
                <a16:creationId xmlns:a16="http://schemas.microsoft.com/office/drawing/2014/main" id="{406DDE7B-BB6A-491F-49E1-4CA0AF7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556" y="1038225"/>
            <a:ext cx="5257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Comparador de preços;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Rede social;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Offline;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Um site de internet;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Produto físico;</a:t>
            </a:r>
          </a:p>
        </p:txBody>
      </p:sp>
      <p:sp>
        <p:nvSpPr>
          <p:cNvPr id="4107" name="Text Box 10" descr="CaixaDeTexto 20">
            <a:extLst>
              <a:ext uri="{FF2B5EF4-FFF2-40B4-BE49-F238E27FC236}">
                <a16:creationId xmlns:a16="http://schemas.microsoft.com/office/drawing/2014/main" id="{9838D2F1-F557-EC4F-6944-C144D27A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4079875"/>
            <a:ext cx="5257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Previsão de preços;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Comunicação entre os vendedores;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dirty="0"/>
              <a:t>Vendas;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 descr="Conector reto 4">
            <a:extLst>
              <a:ext uri="{FF2B5EF4-FFF2-40B4-BE49-F238E27FC236}">
                <a16:creationId xmlns:a16="http://schemas.microsoft.com/office/drawing/2014/main" id="{F4018232-78E7-09D9-CCE1-D47D6B94A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-6350"/>
            <a:ext cx="19050" cy="6864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6147" name="Line 5" descr="Conector reto 8">
            <a:extLst>
              <a:ext uri="{FF2B5EF4-FFF2-40B4-BE49-F238E27FC236}">
                <a16:creationId xmlns:a16="http://schemas.microsoft.com/office/drawing/2014/main" id="{9A7FB6C0-928A-6082-045D-76917725D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" y="3429000"/>
            <a:ext cx="121729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6148" name="Text Box 8" descr="CaixaDeTexto 12">
            <a:extLst>
              <a:ext uri="{FF2B5EF4-FFF2-40B4-BE49-F238E27FC236}">
                <a16:creationId xmlns:a16="http://schemas.microsoft.com/office/drawing/2014/main" id="{8C986D6F-9C9B-6929-20E2-22C57B053B1B}"/>
              </a:ext>
            </a:extLst>
          </p:cNvPr>
          <p:cNvSpPr txBox="1">
            <a:spLocks/>
          </p:cNvSpPr>
          <p:nvPr/>
        </p:nvSpPr>
        <p:spPr bwMode="auto">
          <a:xfrm>
            <a:off x="3284538" y="42863"/>
            <a:ext cx="1425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Nome:</a:t>
            </a:r>
          </a:p>
        </p:txBody>
      </p:sp>
      <p:sp>
        <p:nvSpPr>
          <p:cNvPr id="6149" name="Text Box 11" descr="CaixaDeTexto 15">
            <a:extLst>
              <a:ext uri="{FF2B5EF4-FFF2-40B4-BE49-F238E27FC236}">
                <a16:creationId xmlns:a16="http://schemas.microsoft.com/office/drawing/2014/main" id="{34DE7202-6061-4323-98D1-D473E170F435}"/>
              </a:ext>
            </a:extLst>
          </p:cNvPr>
          <p:cNvSpPr txBox="1">
            <a:spLocks/>
          </p:cNvSpPr>
          <p:nvPr/>
        </p:nvSpPr>
        <p:spPr bwMode="auto">
          <a:xfrm>
            <a:off x="6435725" y="42863"/>
            <a:ext cx="933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Perfil</a:t>
            </a:r>
          </a:p>
        </p:txBody>
      </p:sp>
      <p:sp>
        <p:nvSpPr>
          <p:cNvPr id="2" name="Text Box 14" descr="CaixaDeTexto 18">
            <a:extLst>
              <a:ext uri="{FF2B5EF4-FFF2-40B4-BE49-F238E27FC236}">
                <a16:creationId xmlns:a16="http://schemas.microsoft.com/office/drawing/2014/main" id="{7DB5D32A-8A35-FD59-8442-5D1BDD45BEF9}"/>
              </a:ext>
            </a:extLst>
          </p:cNvPr>
          <p:cNvSpPr txBox="1">
            <a:spLocks/>
          </p:cNvSpPr>
          <p:nvPr/>
        </p:nvSpPr>
        <p:spPr bwMode="auto">
          <a:xfrm>
            <a:off x="3284538" y="3559175"/>
            <a:ext cx="2803525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eaLnBrk="1">
              <a:defRPr/>
            </a:pPr>
            <a:r>
              <a:rPr lang="pt-BR" altLang="pt-BR" sz="2000" dirty="0"/>
              <a:t>Comportamento:</a:t>
            </a:r>
          </a:p>
          <a:p>
            <a:pPr eaLnBrk="1">
              <a:defRPr/>
            </a:pP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Trabalhador árduo</a:t>
            </a:r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Simpático</a:t>
            </a:r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Interessado em tecnologia para melhorar seu negócio</a:t>
            </a:r>
          </a:p>
        </p:txBody>
      </p:sp>
      <p:sp>
        <p:nvSpPr>
          <p:cNvPr id="6161" name="Text Box 17" descr="CaixaDeTexto 23">
            <a:extLst>
              <a:ext uri="{FF2B5EF4-FFF2-40B4-BE49-F238E27FC236}">
                <a16:creationId xmlns:a16="http://schemas.microsoft.com/office/drawing/2014/main" id="{306E90B3-2977-C256-97B8-082C45D01AA8}"/>
              </a:ext>
            </a:extLst>
          </p:cNvPr>
          <p:cNvSpPr txBox="1">
            <a:spLocks/>
          </p:cNvSpPr>
          <p:nvPr/>
        </p:nvSpPr>
        <p:spPr bwMode="auto">
          <a:xfrm>
            <a:off x="6435725" y="3559175"/>
            <a:ext cx="5564188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eaLnBrk="1">
              <a:defRPr/>
            </a:pPr>
            <a:r>
              <a:rPr lang="pt-BR" altLang="pt-BR" sz="2000" dirty="0"/>
              <a:t>Necessidade: </a:t>
            </a:r>
          </a:p>
          <a:p>
            <a:pPr eaLnBrk="1">
              <a:defRPr/>
            </a:pP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José tem recursos financeiros limitados e precisa de uma solução acessível. Ele prefere soluções fáceis de entender e que forneçam informações atualizadas e precisas sobre os preços dos produtos de hortifruti em tempo real.</a:t>
            </a:r>
          </a:p>
        </p:txBody>
      </p:sp>
      <p:sp>
        <p:nvSpPr>
          <p:cNvPr id="6152" name="Text Box 22" descr="CaixaDeTexto 2">
            <a:extLst>
              <a:ext uri="{FF2B5EF4-FFF2-40B4-BE49-F238E27FC236}">
                <a16:creationId xmlns:a16="http://schemas.microsoft.com/office/drawing/2014/main" id="{7A4DFBE8-9D84-BEE0-63E6-34D4A2D3328C}"/>
              </a:ext>
            </a:extLst>
          </p:cNvPr>
          <p:cNvSpPr txBox="1">
            <a:spLocks/>
          </p:cNvSpPr>
          <p:nvPr/>
        </p:nvSpPr>
        <p:spPr bwMode="auto">
          <a:xfrm>
            <a:off x="3284538" y="476250"/>
            <a:ext cx="1147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 dirty="0"/>
              <a:t>José</a:t>
            </a:r>
          </a:p>
        </p:txBody>
      </p:sp>
      <p:sp>
        <p:nvSpPr>
          <p:cNvPr id="6153" name="Text Box 25" descr="CaixaDeTexto 33">
            <a:extLst>
              <a:ext uri="{FF2B5EF4-FFF2-40B4-BE49-F238E27FC236}">
                <a16:creationId xmlns:a16="http://schemas.microsoft.com/office/drawing/2014/main" id="{E3AC69C5-967D-3138-A818-587311C966CF}"/>
              </a:ext>
            </a:extLst>
          </p:cNvPr>
          <p:cNvSpPr txBox="1">
            <a:spLocks/>
          </p:cNvSpPr>
          <p:nvPr/>
        </p:nvSpPr>
        <p:spPr bwMode="auto">
          <a:xfrm>
            <a:off x="6435725" y="476250"/>
            <a:ext cx="213826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171450" indent="-1714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44 anos</a:t>
            </a:r>
          </a:p>
          <a:p>
            <a:pPr eaLnBrk="1">
              <a:buFontTx/>
              <a:buChar char="-"/>
            </a:pPr>
            <a:r>
              <a:rPr lang="pt-BR" altLang="pt-BR" sz="2000" dirty="0"/>
              <a:t>Casado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Comerciante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Mora em Capitólio - MG</a:t>
            </a:r>
          </a:p>
        </p:txBody>
      </p:sp>
      <p:sp>
        <p:nvSpPr>
          <p:cNvPr id="6154" name="Rectangle 29" descr="Título 1">
            <a:extLst>
              <a:ext uri="{FF2B5EF4-FFF2-40B4-BE49-F238E27FC236}">
                <a16:creationId xmlns:a16="http://schemas.microsoft.com/office/drawing/2014/main" id="{35189BEA-6B12-1E8E-F9CA-D990A89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0"/>
            <a:ext cx="1985963" cy="682625"/>
          </a:xfrm>
        </p:spPr>
        <p:txBody>
          <a:bodyPr/>
          <a:lstStyle/>
          <a:p>
            <a:pPr defTabSz="803275" eaLnBrk="1"/>
            <a:r>
              <a:rPr lang="pt-BR" altLang="pt-BR" sz="3400"/>
              <a:t>Personas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763184-4491-F8CB-AB7F-95BFAB445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" y="525398"/>
            <a:ext cx="1865376" cy="18653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 descr="Conector reto 4">
            <a:extLst>
              <a:ext uri="{FF2B5EF4-FFF2-40B4-BE49-F238E27FC236}">
                <a16:creationId xmlns:a16="http://schemas.microsoft.com/office/drawing/2014/main" id="{DC986B50-026D-73D9-E21D-C5402C95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-6350"/>
            <a:ext cx="19050" cy="6864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7171" name="Line 5" descr="Conector reto 8">
            <a:extLst>
              <a:ext uri="{FF2B5EF4-FFF2-40B4-BE49-F238E27FC236}">
                <a16:creationId xmlns:a16="http://schemas.microsoft.com/office/drawing/2014/main" id="{C02262FC-7F23-43D3-6B0A-461B4F894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" y="3429000"/>
            <a:ext cx="121729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7172" name="Rectangle 29" descr="Título 1">
            <a:extLst>
              <a:ext uri="{FF2B5EF4-FFF2-40B4-BE49-F238E27FC236}">
                <a16:creationId xmlns:a16="http://schemas.microsoft.com/office/drawing/2014/main" id="{2D2416AD-B57F-5FC8-EF14-5FA58422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0"/>
            <a:ext cx="1985963" cy="682625"/>
          </a:xfrm>
        </p:spPr>
        <p:txBody>
          <a:bodyPr/>
          <a:lstStyle/>
          <a:p>
            <a:pPr defTabSz="803275" eaLnBrk="1"/>
            <a:r>
              <a:rPr lang="pt-BR" altLang="pt-BR" sz="3400"/>
              <a:t>Personas</a:t>
            </a:r>
          </a:p>
        </p:txBody>
      </p:sp>
      <p:sp>
        <p:nvSpPr>
          <p:cNvPr id="7174" name="Text Box 9" descr="CaixaDeTexto 13">
            <a:extLst>
              <a:ext uri="{FF2B5EF4-FFF2-40B4-BE49-F238E27FC236}">
                <a16:creationId xmlns:a16="http://schemas.microsoft.com/office/drawing/2014/main" id="{C92ADBB0-78A7-3C82-091A-37390CA7CBD1}"/>
              </a:ext>
            </a:extLst>
          </p:cNvPr>
          <p:cNvSpPr txBox="1">
            <a:spLocks/>
          </p:cNvSpPr>
          <p:nvPr/>
        </p:nvSpPr>
        <p:spPr bwMode="auto">
          <a:xfrm>
            <a:off x="2805113" y="85725"/>
            <a:ext cx="935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Nome:</a:t>
            </a:r>
          </a:p>
        </p:txBody>
      </p:sp>
      <p:sp>
        <p:nvSpPr>
          <p:cNvPr id="7175" name="Text Box 23" descr="CaixaDeTexto 26">
            <a:extLst>
              <a:ext uri="{FF2B5EF4-FFF2-40B4-BE49-F238E27FC236}">
                <a16:creationId xmlns:a16="http://schemas.microsoft.com/office/drawing/2014/main" id="{07D73CE9-1E5C-9B91-E867-DCB5E7E828B6}"/>
              </a:ext>
            </a:extLst>
          </p:cNvPr>
          <p:cNvSpPr txBox="1">
            <a:spLocks/>
          </p:cNvSpPr>
          <p:nvPr/>
        </p:nvSpPr>
        <p:spPr bwMode="auto">
          <a:xfrm>
            <a:off x="2805113" y="541338"/>
            <a:ext cx="1147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 dirty="0"/>
              <a:t>Lúcia</a:t>
            </a:r>
          </a:p>
        </p:txBody>
      </p:sp>
      <p:sp>
        <p:nvSpPr>
          <p:cNvPr id="15" name="Text Box 15" descr="CaixaDeTexto 21">
            <a:extLst>
              <a:ext uri="{FF2B5EF4-FFF2-40B4-BE49-F238E27FC236}">
                <a16:creationId xmlns:a16="http://schemas.microsoft.com/office/drawing/2014/main" id="{BC9892D1-9997-F1D8-B045-A272BCA0E920}"/>
              </a:ext>
            </a:extLst>
          </p:cNvPr>
          <p:cNvSpPr txBox="1">
            <a:spLocks/>
          </p:cNvSpPr>
          <p:nvPr/>
        </p:nvSpPr>
        <p:spPr bwMode="auto">
          <a:xfrm>
            <a:off x="2805113" y="3632200"/>
            <a:ext cx="3140075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eaLnBrk="1">
              <a:defRPr/>
            </a:pPr>
            <a:r>
              <a:rPr lang="pt-BR" altLang="pt-BR" sz="2000" dirty="0"/>
              <a:t>Comportamento:</a:t>
            </a:r>
          </a:p>
          <a:p>
            <a:pPr eaLnBrk="1">
              <a:defRPr/>
            </a:pP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 err="1"/>
              <a:t>Pró-ativa</a:t>
            </a: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Busca conveniência e eficiência em suas tarefas diárias</a:t>
            </a:r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Entusiasta de novas tecnologias</a:t>
            </a:r>
          </a:p>
        </p:txBody>
      </p:sp>
      <p:sp>
        <p:nvSpPr>
          <p:cNvPr id="16" name="Text Box 18" descr="CaixaDeTexto 24">
            <a:extLst>
              <a:ext uri="{FF2B5EF4-FFF2-40B4-BE49-F238E27FC236}">
                <a16:creationId xmlns:a16="http://schemas.microsoft.com/office/drawing/2014/main" id="{1E27EA9D-F1C3-E7A6-4D0A-453F1094846B}"/>
              </a:ext>
            </a:extLst>
          </p:cNvPr>
          <p:cNvSpPr txBox="1">
            <a:spLocks/>
          </p:cNvSpPr>
          <p:nvPr/>
        </p:nvSpPr>
        <p:spPr bwMode="auto">
          <a:xfrm>
            <a:off x="6416675" y="3632200"/>
            <a:ext cx="5567363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eaLnBrk="1">
              <a:defRPr/>
            </a:pPr>
            <a:r>
              <a:rPr lang="pt-BR" altLang="pt-BR" sz="2000" dirty="0"/>
              <a:t>Necessidade: </a:t>
            </a:r>
          </a:p>
          <a:p>
            <a:pPr eaLnBrk="1">
              <a:defRPr/>
            </a:pP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Lúcia busca uma solução confiável que forneça informações precisas e atualizadas sobre os preços dos produtos de hortifruti para facilitar suas compras e ajudá-la a economizar tempo.</a:t>
            </a:r>
          </a:p>
        </p:txBody>
      </p:sp>
      <p:sp>
        <p:nvSpPr>
          <p:cNvPr id="7178" name="Text Box 12" descr="CaixaDeTexto 16">
            <a:extLst>
              <a:ext uri="{FF2B5EF4-FFF2-40B4-BE49-F238E27FC236}">
                <a16:creationId xmlns:a16="http://schemas.microsoft.com/office/drawing/2014/main" id="{A2EF28CC-BC17-9987-F207-6CDE33B18FC2}"/>
              </a:ext>
            </a:extLst>
          </p:cNvPr>
          <p:cNvSpPr txBox="1">
            <a:spLocks/>
          </p:cNvSpPr>
          <p:nvPr/>
        </p:nvSpPr>
        <p:spPr bwMode="auto">
          <a:xfrm>
            <a:off x="6416675" y="85725"/>
            <a:ext cx="933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Perfil</a:t>
            </a:r>
          </a:p>
        </p:txBody>
      </p:sp>
      <p:sp>
        <p:nvSpPr>
          <p:cNvPr id="7179" name="Text Box 27" descr="CaixaDeTexto 35">
            <a:extLst>
              <a:ext uri="{FF2B5EF4-FFF2-40B4-BE49-F238E27FC236}">
                <a16:creationId xmlns:a16="http://schemas.microsoft.com/office/drawing/2014/main" id="{DAC602DC-8F75-EFEF-1745-857A8E9B2682}"/>
              </a:ext>
            </a:extLst>
          </p:cNvPr>
          <p:cNvSpPr txBox="1">
            <a:spLocks/>
          </p:cNvSpPr>
          <p:nvPr/>
        </p:nvSpPr>
        <p:spPr bwMode="auto">
          <a:xfrm>
            <a:off x="6353968" y="485775"/>
            <a:ext cx="38084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1450" indent="-1714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40 anos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Noiva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Empresária</a:t>
            </a:r>
          </a:p>
          <a:p>
            <a:pPr marL="0" indent="0" eaLnBrk="1">
              <a:buSzPct val="100000"/>
            </a:pPr>
            <a:r>
              <a:rPr lang="pt-BR" altLang="pt-BR" sz="2000" dirty="0"/>
              <a:t>- Mora em São </a:t>
            </a:r>
            <a:r>
              <a:rPr lang="pt-BR" altLang="pt-BR" sz="2000" dirty="0" err="1"/>
              <a:t>Paulo-SP</a:t>
            </a:r>
            <a:endParaRPr lang="pt-BR" alt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30C38D-FB2D-BC8A-9928-CA0CADF5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" y="591138"/>
            <a:ext cx="1553003" cy="16891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 descr="Conector reto 4">
            <a:extLst>
              <a:ext uri="{FF2B5EF4-FFF2-40B4-BE49-F238E27FC236}">
                <a16:creationId xmlns:a16="http://schemas.microsoft.com/office/drawing/2014/main" id="{2864D066-5154-EF88-3385-B41C81315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-6350"/>
            <a:ext cx="19050" cy="6864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8195" name="Line 5" descr="Conector reto 8">
            <a:extLst>
              <a:ext uri="{FF2B5EF4-FFF2-40B4-BE49-F238E27FC236}">
                <a16:creationId xmlns:a16="http://schemas.microsoft.com/office/drawing/2014/main" id="{5F9CF975-0939-D101-7106-8EE3DE133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" y="3429000"/>
            <a:ext cx="121729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8196" name="Rectangle 29" descr="Título 1">
            <a:extLst>
              <a:ext uri="{FF2B5EF4-FFF2-40B4-BE49-F238E27FC236}">
                <a16:creationId xmlns:a16="http://schemas.microsoft.com/office/drawing/2014/main" id="{0E83B4B2-A93E-589F-23F8-5A92ABC0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0"/>
            <a:ext cx="1985963" cy="682625"/>
          </a:xfrm>
        </p:spPr>
        <p:txBody>
          <a:bodyPr/>
          <a:lstStyle/>
          <a:p>
            <a:pPr defTabSz="803275" eaLnBrk="1"/>
            <a:r>
              <a:rPr lang="pt-BR" altLang="pt-BR" sz="3400"/>
              <a:t>Personas</a:t>
            </a:r>
          </a:p>
        </p:txBody>
      </p:sp>
      <p:sp>
        <p:nvSpPr>
          <p:cNvPr id="8198" name="Text Box 10" descr="CaixaDeTexto 14">
            <a:extLst>
              <a:ext uri="{FF2B5EF4-FFF2-40B4-BE49-F238E27FC236}">
                <a16:creationId xmlns:a16="http://schemas.microsoft.com/office/drawing/2014/main" id="{33BF9D00-F36D-E689-A336-A2D2186D44EE}"/>
              </a:ext>
            </a:extLst>
          </p:cNvPr>
          <p:cNvSpPr txBox="1">
            <a:spLocks/>
          </p:cNvSpPr>
          <p:nvPr/>
        </p:nvSpPr>
        <p:spPr bwMode="auto">
          <a:xfrm>
            <a:off x="2890838" y="114300"/>
            <a:ext cx="9334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Nome:</a:t>
            </a:r>
          </a:p>
        </p:txBody>
      </p:sp>
      <p:sp>
        <p:nvSpPr>
          <p:cNvPr id="8199" name="Text Box 24" descr="CaixaDeTexto 32">
            <a:extLst>
              <a:ext uri="{FF2B5EF4-FFF2-40B4-BE49-F238E27FC236}">
                <a16:creationId xmlns:a16="http://schemas.microsoft.com/office/drawing/2014/main" id="{5D66DDA9-5640-4DA5-7F1D-249CE9B53396}"/>
              </a:ext>
            </a:extLst>
          </p:cNvPr>
          <p:cNvSpPr txBox="1">
            <a:spLocks/>
          </p:cNvSpPr>
          <p:nvPr/>
        </p:nvSpPr>
        <p:spPr bwMode="auto">
          <a:xfrm>
            <a:off x="2890838" y="436563"/>
            <a:ext cx="1149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 dirty="0"/>
              <a:t>Maria</a:t>
            </a:r>
          </a:p>
        </p:txBody>
      </p:sp>
      <p:sp>
        <p:nvSpPr>
          <p:cNvPr id="15" name="Text Box 16" descr="CaixaDeTexto 22">
            <a:extLst>
              <a:ext uri="{FF2B5EF4-FFF2-40B4-BE49-F238E27FC236}">
                <a16:creationId xmlns:a16="http://schemas.microsoft.com/office/drawing/2014/main" id="{1C5A1A94-9529-C93E-6FDB-5666584DCB78}"/>
              </a:ext>
            </a:extLst>
          </p:cNvPr>
          <p:cNvSpPr txBox="1">
            <a:spLocks/>
          </p:cNvSpPr>
          <p:nvPr/>
        </p:nvSpPr>
        <p:spPr bwMode="auto">
          <a:xfrm>
            <a:off x="2890838" y="3589338"/>
            <a:ext cx="3111500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eaLnBrk="1">
              <a:defRPr/>
            </a:pPr>
            <a:r>
              <a:rPr lang="pt-BR" altLang="pt-BR" sz="2000" dirty="0"/>
              <a:t>Comportamento:</a:t>
            </a:r>
          </a:p>
          <a:p>
            <a:pPr eaLnBrk="1">
              <a:defRPr/>
            </a:pP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Faz compras em mercados locais ou feiras de rua.</a:t>
            </a:r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Familiar</a:t>
            </a:r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Valoriza produtos frescos e de qualidade para sua família.</a:t>
            </a:r>
          </a:p>
        </p:txBody>
      </p:sp>
      <p:sp>
        <p:nvSpPr>
          <p:cNvPr id="8201" name="Text Box 26" descr="CaixaDeTexto 34">
            <a:extLst>
              <a:ext uri="{FF2B5EF4-FFF2-40B4-BE49-F238E27FC236}">
                <a16:creationId xmlns:a16="http://schemas.microsoft.com/office/drawing/2014/main" id="{47D383BA-9BD3-33FB-9D67-C45C541152FE}"/>
              </a:ext>
            </a:extLst>
          </p:cNvPr>
          <p:cNvSpPr txBox="1">
            <a:spLocks/>
          </p:cNvSpPr>
          <p:nvPr/>
        </p:nvSpPr>
        <p:spPr bwMode="auto">
          <a:xfrm>
            <a:off x="6370638" y="515938"/>
            <a:ext cx="53768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1450" indent="-1714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55 anos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Casada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Dona de casa</a:t>
            </a:r>
          </a:p>
          <a:p>
            <a:pPr eaLnBrk="1">
              <a:buSzPct val="100000"/>
              <a:buFontTx/>
              <a:buChar char="-"/>
            </a:pPr>
            <a:r>
              <a:rPr lang="pt-BR" altLang="pt-BR" sz="2000" dirty="0"/>
              <a:t>2 filhos</a:t>
            </a:r>
          </a:p>
        </p:txBody>
      </p:sp>
      <p:sp>
        <p:nvSpPr>
          <p:cNvPr id="8202" name="Text Box 13" descr="CaixaDeTexto 17">
            <a:extLst>
              <a:ext uri="{FF2B5EF4-FFF2-40B4-BE49-F238E27FC236}">
                <a16:creationId xmlns:a16="http://schemas.microsoft.com/office/drawing/2014/main" id="{70A9F2A0-8261-07D4-DDEE-5664AA404C78}"/>
              </a:ext>
            </a:extLst>
          </p:cNvPr>
          <p:cNvSpPr txBox="1">
            <a:spLocks/>
          </p:cNvSpPr>
          <p:nvPr/>
        </p:nvSpPr>
        <p:spPr bwMode="auto">
          <a:xfrm>
            <a:off x="6370638" y="114300"/>
            <a:ext cx="9334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sz="2000"/>
              <a:t>Perfil</a:t>
            </a:r>
          </a:p>
        </p:txBody>
      </p:sp>
      <p:sp>
        <p:nvSpPr>
          <p:cNvPr id="18" name="Text Box 19" descr="CaixaDeTexto 25">
            <a:extLst>
              <a:ext uri="{FF2B5EF4-FFF2-40B4-BE49-F238E27FC236}">
                <a16:creationId xmlns:a16="http://schemas.microsoft.com/office/drawing/2014/main" id="{86D66F9F-9E3B-8324-21F9-25A9413E892E}"/>
              </a:ext>
            </a:extLst>
          </p:cNvPr>
          <p:cNvSpPr txBox="1">
            <a:spLocks/>
          </p:cNvSpPr>
          <p:nvPr/>
        </p:nvSpPr>
        <p:spPr bwMode="auto">
          <a:xfrm>
            <a:off x="6370638" y="3589338"/>
            <a:ext cx="5262562" cy="1323975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eaLnBrk="1">
              <a:defRPr/>
            </a:pPr>
            <a:r>
              <a:rPr lang="pt-BR" altLang="pt-BR" sz="2000" dirty="0"/>
              <a:t>    Necessidade:</a:t>
            </a:r>
          </a:p>
          <a:p>
            <a:pPr eaLnBrk="1">
              <a:defRPr/>
            </a:pPr>
            <a:endParaRPr lang="pt-BR" altLang="pt-BR" sz="2000" dirty="0"/>
          </a:p>
          <a:p>
            <a:pPr marL="171450" indent="-171450" eaLnBrk="1">
              <a:buFontTx/>
              <a:buChar char="-"/>
              <a:defRPr/>
            </a:pPr>
            <a:r>
              <a:rPr lang="pt-BR" altLang="pt-BR" sz="2000" dirty="0"/>
              <a:t>Dificuldade em encontrar tempo para pesquisar preços em diferentes locais.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162851-3596-9521-654D-C34A988E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" y="530109"/>
            <a:ext cx="1809429" cy="23624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 descr="Título 1">
            <a:extLst>
              <a:ext uri="{FF2B5EF4-FFF2-40B4-BE49-F238E27FC236}">
                <a16:creationId xmlns:a16="http://schemas.microsoft.com/office/drawing/2014/main" id="{33C8FB13-5FFD-A828-9376-1500AD10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713"/>
          </a:xfrm>
        </p:spPr>
        <p:txBody>
          <a:bodyPr/>
          <a:lstStyle/>
          <a:p>
            <a:pPr defTabSz="895350" eaLnBrk="1"/>
            <a:r>
              <a:rPr lang="pt-BR" altLang="pt-BR" sz="4300" dirty="0"/>
              <a:t>Personas x Objetivos</a:t>
            </a:r>
          </a:p>
        </p:txBody>
      </p:sp>
      <p:sp>
        <p:nvSpPr>
          <p:cNvPr id="9219" name="Line 2" descr="Conector reto 4">
            <a:extLst>
              <a:ext uri="{FF2B5EF4-FFF2-40B4-BE49-F238E27FC236}">
                <a16:creationId xmlns:a16="http://schemas.microsoft.com/office/drawing/2014/main" id="{4E4BFBD9-A601-A0CD-DFD7-C3B8A3858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7825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0" name="Line 3" descr="Conector reto 7">
            <a:extLst>
              <a:ext uri="{FF2B5EF4-FFF2-40B4-BE49-F238E27FC236}">
                <a16:creationId xmlns:a16="http://schemas.microsoft.com/office/drawing/2014/main" id="{4117604F-1F73-79DE-057B-0460ADAA0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9063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1" name="Line 4" descr="Conector reto 8">
            <a:extLst>
              <a:ext uri="{FF2B5EF4-FFF2-40B4-BE49-F238E27FC236}">
                <a16:creationId xmlns:a16="http://schemas.microsoft.com/office/drawing/2014/main" id="{3FB2A77D-E918-17FF-FEA6-DF42F639D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2513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2" name="Line 5" descr="Conector reto 9">
            <a:extLst>
              <a:ext uri="{FF2B5EF4-FFF2-40B4-BE49-F238E27FC236}">
                <a16:creationId xmlns:a16="http://schemas.microsoft.com/office/drawing/2014/main" id="{356D9B9F-15E9-2E2D-FC52-7439C84CD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1503363"/>
            <a:ext cx="0" cy="4929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3" name="Line 6" descr="Conector reto 11">
            <a:extLst>
              <a:ext uri="{FF2B5EF4-FFF2-40B4-BE49-F238E27FC236}">
                <a16:creationId xmlns:a16="http://schemas.microsoft.com/office/drawing/2014/main" id="{062DDB8F-715A-0E7E-7916-CA043A182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955800"/>
            <a:ext cx="10329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4" name="Line 7" descr="Conector reto 13">
            <a:extLst>
              <a:ext uri="{FF2B5EF4-FFF2-40B4-BE49-F238E27FC236}">
                <a16:creationId xmlns:a16="http://schemas.microsoft.com/office/drawing/2014/main" id="{5E65A535-009B-6F77-2277-90D49A0AB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027613"/>
            <a:ext cx="10329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5" name="Line 8" descr="Conector reto 14">
            <a:extLst>
              <a:ext uri="{FF2B5EF4-FFF2-40B4-BE49-F238E27FC236}">
                <a16:creationId xmlns:a16="http://schemas.microsoft.com/office/drawing/2014/main" id="{3C889CD6-FD2C-E1E0-A622-65FF37053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92500"/>
            <a:ext cx="10329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pt-BR"/>
          </a:p>
        </p:txBody>
      </p:sp>
      <p:sp>
        <p:nvSpPr>
          <p:cNvPr id="9228" name="Text Box 11" descr="CaixaDeTexto 18">
            <a:extLst>
              <a:ext uri="{FF2B5EF4-FFF2-40B4-BE49-F238E27FC236}">
                <a16:creationId xmlns:a16="http://schemas.microsoft.com/office/drawing/2014/main" id="{221F2990-3CB7-7574-E414-B13D89DE165E}"/>
              </a:ext>
            </a:extLst>
          </p:cNvPr>
          <p:cNvSpPr txBox="1">
            <a:spLocks/>
          </p:cNvSpPr>
          <p:nvPr/>
        </p:nvSpPr>
        <p:spPr bwMode="auto">
          <a:xfrm>
            <a:off x="2917825" y="1341438"/>
            <a:ext cx="287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dirty="0"/>
              <a:t>Mostrar dados coletados</a:t>
            </a:r>
          </a:p>
        </p:txBody>
      </p:sp>
      <p:sp>
        <p:nvSpPr>
          <p:cNvPr id="9229" name="Text Box 12" descr="CaixaDeTexto 19">
            <a:extLst>
              <a:ext uri="{FF2B5EF4-FFF2-40B4-BE49-F238E27FC236}">
                <a16:creationId xmlns:a16="http://schemas.microsoft.com/office/drawing/2014/main" id="{597D2E6C-54A8-CD08-407D-9948D5BAB68B}"/>
              </a:ext>
            </a:extLst>
          </p:cNvPr>
          <p:cNvSpPr txBox="1">
            <a:spLocks/>
          </p:cNvSpPr>
          <p:nvPr/>
        </p:nvSpPr>
        <p:spPr bwMode="auto">
          <a:xfrm>
            <a:off x="5794375" y="1341438"/>
            <a:ext cx="287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pt-BR" altLang="pt-BR" dirty="0"/>
              <a:t>Gerar notificações de preços dos produtos de hortifruti</a:t>
            </a:r>
          </a:p>
        </p:txBody>
      </p:sp>
      <p:sp>
        <p:nvSpPr>
          <p:cNvPr id="9230" name="Text Box 13" descr="CaixaDeTexto 20">
            <a:extLst>
              <a:ext uri="{FF2B5EF4-FFF2-40B4-BE49-F238E27FC236}">
                <a16:creationId xmlns:a16="http://schemas.microsoft.com/office/drawing/2014/main" id="{58E91675-4242-12AC-25AF-9744C1A38277}"/>
              </a:ext>
            </a:extLst>
          </p:cNvPr>
          <p:cNvSpPr txBox="1">
            <a:spLocks/>
          </p:cNvSpPr>
          <p:nvPr/>
        </p:nvSpPr>
        <p:spPr bwMode="auto">
          <a:xfrm>
            <a:off x="8677275" y="1341438"/>
            <a:ext cx="28717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>
              <a:defRPr/>
            </a:pPr>
            <a:r>
              <a:rPr lang="pt-BR" altLang="pt-BR" dirty="0"/>
              <a:t>Promover economia para os usuários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4A4EFA38-CF3D-5196-7DF1-0954068BB4E9}"/>
              </a:ext>
            </a:extLst>
          </p:cNvPr>
          <p:cNvSpPr txBox="1">
            <a:spLocks/>
          </p:cNvSpPr>
          <p:nvPr/>
        </p:nvSpPr>
        <p:spPr bwMode="auto">
          <a:xfrm>
            <a:off x="3051175" y="2366963"/>
            <a:ext cx="233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I</a:t>
            </a:r>
            <a:r>
              <a:rPr lang="pt-BR" altLang="pt-BR" sz="1800" dirty="0"/>
              <a:t>nformações atualizadas e precisas sobre os preços</a:t>
            </a:r>
            <a:endParaRPr lang="pt-BR" altLang="pt-BR" dirty="0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8F11CA6A-0C69-7E95-881B-8E75B7951C2A}"/>
              </a:ext>
            </a:extLst>
          </p:cNvPr>
          <p:cNvSpPr txBox="1">
            <a:spLocks/>
          </p:cNvSpPr>
          <p:nvPr/>
        </p:nvSpPr>
        <p:spPr bwMode="auto">
          <a:xfrm>
            <a:off x="8942388" y="2366963"/>
            <a:ext cx="24114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Relacionar os preços atualizados com o seu preço de varejo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7CF452D2-D848-4DC8-EF35-54190CC98462}"/>
              </a:ext>
            </a:extLst>
          </p:cNvPr>
          <p:cNvSpPr txBox="1">
            <a:spLocks/>
          </p:cNvSpPr>
          <p:nvPr/>
        </p:nvSpPr>
        <p:spPr bwMode="auto">
          <a:xfrm>
            <a:off x="5948363" y="2366963"/>
            <a:ext cx="2454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88900" indent="-889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 Atualização constante sobre os preços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2D8550AF-EDC7-C355-1B1A-2B9258AEA58D}"/>
              </a:ext>
            </a:extLst>
          </p:cNvPr>
          <p:cNvSpPr txBox="1">
            <a:spLocks/>
          </p:cNvSpPr>
          <p:nvPr/>
        </p:nvSpPr>
        <p:spPr bwMode="auto">
          <a:xfrm>
            <a:off x="3051175" y="3567708"/>
            <a:ext cx="2336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P</a:t>
            </a:r>
            <a:r>
              <a:rPr lang="pt-BR" altLang="pt-BR" sz="1800" dirty="0"/>
              <a:t>reços dos produtos de hortifruti para facilitar suas compras e ajudá-la a economizar tempo.</a:t>
            </a:r>
            <a:endParaRPr lang="pt-BR" altLang="pt-BR" dirty="0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51178BA2-2D4B-6E33-B83E-3EC6A70EC8B1}"/>
              </a:ext>
            </a:extLst>
          </p:cNvPr>
          <p:cNvSpPr txBox="1">
            <a:spLocks/>
          </p:cNvSpPr>
          <p:nvPr/>
        </p:nvSpPr>
        <p:spPr bwMode="auto">
          <a:xfrm>
            <a:off x="5948363" y="3925888"/>
            <a:ext cx="2338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Atualização constante sobre os preços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09241E78-AB92-88B7-9CD3-411863F785FC}"/>
              </a:ext>
            </a:extLst>
          </p:cNvPr>
          <p:cNvSpPr txBox="1">
            <a:spLocks/>
          </p:cNvSpPr>
          <p:nvPr/>
        </p:nvSpPr>
        <p:spPr bwMode="auto">
          <a:xfrm>
            <a:off x="8942387" y="3925888"/>
            <a:ext cx="24822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Economia de tempo na busca de informações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6A500F34-EC6D-65D4-6AB5-770F40276F1A}"/>
              </a:ext>
            </a:extLst>
          </p:cNvPr>
          <p:cNvSpPr txBox="1">
            <a:spLocks/>
          </p:cNvSpPr>
          <p:nvPr/>
        </p:nvSpPr>
        <p:spPr bwMode="auto">
          <a:xfrm>
            <a:off x="3051175" y="5483225"/>
            <a:ext cx="233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Facilidade para se atualizar sobre os preços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B306A1F9-69E1-FCE8-2B9F-3F9A91165576}"/>
              </a:ext>
            </a:extLst>
          </p:cNvPr>
          <p:cNvSpPr txBox="1">
            <a:spLocks/>
          </p:cNvSpPr>
          <p:nvPr/>
        </p:nvSpPr>
        <p:spPr bwMode="auto">
          <a:xfrm>
            <a:off x="5948363" y="5483225"/>
            <a:ext cx="233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Atualização constante sobre os preços</a:t>
            </a: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F9C6B971-CD89-5D27-4AEA-287C38D77A08}"/>
              </a:ext>
            </a:extLst>
          </p:cNvPr>
          <p:cNvSpPr txBox="1">
            <a:spLocks/>
          </p:cNvSpPr>
          <p:nvPr/>
        </p:nvSpPr>
        <p:spPr bwMode="auto">
          <a:xfrm>
            <a:off x="8942388" y="5483225"/>
            <a:ext cx="233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179388" indent="-1793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Char char="•"/>
            </a:pPr>
            <a:r>
              <a:rPr lang="pt-BR" altLang="pt-BR" dirty="0"/>
              <a:t>Oferecer os produtos com melhor custo-benefício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05AEF-71D1-7AC2-CC9C-129488E6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175261"/>
            <a:ext cx="1123177" cy="11231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E303E9-CE8A-D871-F0BE-BE945A5CB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31" y="3686563"/>
            <a:ext cx="972566" cy="10578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A388A4-5863-1853-C24F-D9F78EB5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784" y="5148583"/>
            <a:ext cx="904715" cy="11812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 descr="Título 1">
            <a:extLst>
              <a:ext uri="{FF2B5EF4-FFF2-40B4-BE49-F238E27FC236}">
                <a16:creationId xmlns:a16="http://schemas.microsoft.com/office/drawing/2014/main" id="{4DD3B159-3D21-1B4A-4036-10A7461F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 defTabSz="868363" eaLnBrk="1"/>
            <a:r>
              <a:rPr lang="pt-BR" altLang="pt-BR" sz="4100"/>
              <a:t>Concordância de Negócio x Certeza Técnica</a:t>
            </a:r>
          </a:p>
        </p:txBody>
      </p:sp>
      <p:sp>
        <p:nvSpPr>
          <p:cNvPr id="10243" name="Text Box 9" descr="CaixaDeTexto 16">
            <a:extLst>
              <a:ext uri="{FF2B5EF4-FFF2-40B4-BE49-F238E27FC236}">
                <a16:creationId xmlns:a16="http://schemas.microsoft.com/office/drawing/2014/main" id="{B10128DD-9C68-A8EA-21EB-54372E85A94D}"/>
              </a:ext>
            </a:extLst>
          </p:cNvPr>
          <p:cNvSpPr txBox="1">
            <a:spLocks/>
          </p:cNvSpPr>
          <p:nvPr/>
        </p:nvSpPr>
        <p:spPr bwMode="auto">
          <a:xfrm>
            <a:off x="146050" y="1901825"/>
            <a:ext cx="16160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Entendo Muito</a:t>
            </a:r>
          </a:p>
        </p:txBody>
      </p:sp>
      <p:sp>
        <p:nvSpPr>
          <p:cNvPr id="10244" name="Text Box 10" descr="CaixaDeTexto 17">
            <a:extLst>
              <a:ext uri="{FF2B5EF4-FFF2-40B4-BE49-F238E27FC236}">
                <a16:creationId xmlns:a16="http://schemas.microsoft.com/office/drawing/2014/main" id="{E8912B7C-EDB3-F9DD-20FC-186489D0717F}"/>
              </a:ext>
            </a:extLst>
          </p:cNvPr>
          <p:cNvSpPr txBox="1">
            <a:spLocks/>
          </p:cNvSpPr>
          <p:nvPr/>
        </p:nvSpPr>
        <p:spPr bwMode="auto">
          <a:xfrm>
            <a:off x="146050" y="3406775"/>
            <a:ext cx="16160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Entendo</a:t>
            </a:r>
          </a:p>
        </p:txBody>
      </p:sp>
      <p:sp>
        <p:nvSpPr>
          <p:cNvPr id="10245" name="Text Box 11" descr="CaixaDeTexto 18">
            <a:extLst>
              <a:ext uri="{FF2B5EF4-FFF2-40B4-BE49-F238E27FC236}">
                <a16:creationId xmlns:a16="http://schemas.microsoft.com/office/drawing/2014/main" id="{CE498B4D-D33A-D737-9154-CA27D12EF145}"/>
              </a:ext>
            </a:extLst>
          </p:cNvPr>
          <p:cNvSpPr txBox="1">
            <a:spLocks/>
          </p:cNvSpPr>
          <p:nvPr/>
        </p:nvSpPr>
        <p:spPr bwMode="auto">
          <a:xfrm>
            <a:off x="146050" y="4924425"/>
            <a:ext cx="16160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/>
              <a:t>Entendo Pouco</a:t>
            </a:r>
          </a:p>
        </p:txBody>
      </p:sp>
      <p:sp>
        <p:nvSpPr>
          <p:cNvPr id="10246" name="Text Box 12" descr="CaixaDeTexto 19">
            <a:extLst>
              <a:ext uri="{FF2B5EF4-FFF2-40B4-BE49-F238E27FC236}">
                <a16:creationId xmlns:a16="http://schemas.microsoft.com/office/drawing/2014/main" id="{35519013-B56B-01A4-C82A-7CDA72F0B0D9}"/>
              </a:ext>
            </a:extLst>
          </p:cNvPr>
          <p:cNvSpPr txBox="1">
            <a:spLocks/>
          </p:cNvSpPr>
          <p:nvPr/>
        </p:nvSpPr>
        <p:spPr bwMode="auto">
          <a:xfrm>
            <a:off x="2919413" y="6075363"/>
            <a:ext cx="685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dirty="0"/>
              <a:t>Baixa</a:t>
            </a:r>
          </a:p>
        </p:txBody>
      </p:sp>
      <p:sp>
        <p:nvSpPr>
          <p:cNvPr id="10247" name="Text Box 13" descr="CaixaDeTexto 20">
            <a:extLst>
              <a:ext uri="{FF2B5EF4-FFF2-40B4-BE49-F238E27FC236}">
                <a16:creationId xmlns:a16="http://schemas.microsoft.com/office/drawing/2014/main" id="{11B74068-DF83-E9AD-276C-1719447DF406}"/>
              </a:ext>
            </a:extLst>
          </p:cNvPr>
          <p:cNvSpPr txBox="1">
            <a:spLocks/>
          </p:cNvSpPr>
          <p:nvPr/>
        </p:nvSpPr>
        <p:spPr bwMode="auto">
          <a:xfrm>
            <a:off x="6407150" y="6073775"/>
            <a:ext cx="8223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dirty="0"/>
              <a:t>Média</a:t>
            </a:r>
          </a:p>
        </p:txBody>
      </p:sp>
      <p:sp>
        <p:nvSpPr>
          <p:cNvPr id="10248" name="Text Box 14" descr="CaixaDeTexto 21">
            <a:extLst>
              <a:ext uri="{FF2B5EF4-FFF2-40B4-BE49-F238E27FC236}">
                <a16:creationId xmlns:a16="http://schemas.microsoft.com/office/drawing/2014/main" id="{DEBFDE74-D0D0-FDD6-0601-2FEBF56A67A0}"/>
              </a:ext>
            </a:extLst>
          </p:cNvPr>
          <p:cNvSpPr txBox="1">
            <a:spLocks/>
          </p:cNvSpPr>
          <p:nvPr/>
        </p:nvSpPr>
        <p:spPr bwMode="auto">
          <a:xfrm>
            <a:off x="10090150" y="6102350"/>
            <a:ext cx="666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pt-BR" altLang="pt-BR" dirty="0"/>
              <a:t>Alta</a:t>
            </a:r>
          </a:p>
        </p:txBody>
      </p:sp>
      <p:sp>
        <p:nvSpPr>
          <p:cNvPr id="10249" name="Text Box 20" descr="CaixaDeTexto 3">
            <a:extLst>
              <a:ext uri="{FF2B5EF4-FFF2-40B4-BE49-F238E27FC236}">
                <a16:creationId xmlns:a16="http://schemas.microsoft.com/office/drawing/2014/main" id="{18388233-FE48-A8A5-4A3D-41CC0F81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1410636"/>
            <a:ext cx="3400425" cy="11699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indent="0" eaLnBrk="1">
              <a:buSzPct val="100000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</p:txBody>
      </p:sp>
      <p:sp>
        <p:nvSpPr>
          <p:cNvPr id="10250" name="Text Box 20" descr="CaixaDeTexto 3">
            <a:extLst>
              <a:ext uri="{FF2B5EF4-FFF2-40B4-BE49-F238E27FC236}">
                <a16:creationId xmlns:a16="http://schemas.microsoft.com/office/drawing/2014/main" id="{E2750FF8-D1F5-5E47-61A3-ACF0EADB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313" y="1427163"/>
            <a:ext cx="3400425" cy="1169551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Identificar sites com informações</a:t>
            </a:r>
          </a:p>
          <a:p>
            <a:pPr marL="0" indent="0" eaLnBrk="1">
              <a:buSzPct val="100000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marL="0" indent="0" eaLnBrk="1">
              <a:buSzPct val="100000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</p:txBody>
      </p:sp>
      <p:sp>
        <p:nvSpPr>
          <p:cNvPr id="10251" name="Text Box 20" descr="CaixaDeTexto 3">
            <a:extLst>
              <a:ext uri="{FF2B5EF4-FFF2-40B4-BE49-F238E27FC236}">
                <a16:creationId xmlns:a16="http://schemas.microsoft.com/office/drawing/2014/main" id="{C857244F-6DDC-95DA-2855-5738C8B2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1427163"/>
            <a:ext cx="3400425" cy="1169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indent="0" eaLnBrk="1">
              <a:buSzPct val="100000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</p:txBody>
      </p:sp>
      <p:sp>
        <p:nvSpPr>
          <p:cNvPr id="10252" name="Text Box 20" descr="CaixaDeTexto 3">
            <a:extLst>
              <a:ext uri="{FF2B5EF4-FFF2-40B4-BE49-F238E27FC236}">
                <a16:creationId xmlns:a16="http://schemas.microsoft.com/office/drawing/2014/main" id="{DDBA6909-03CA-BCC8-8C2F-8337A3FBE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2955925"/>
            <a:ext cx="3400425" cy="1169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indent="0" eaLnBrk="1">
              <a:buSzPct val="100000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</p:txBody>
      </p:sp>
      <p:sp>
        <p:nvSpPr>
          <p:cNvPr id="10253" name="Text Box 20" descr="CaixaDeTexto 3">
            <a:extLst>
              <a:ext uri="{FF2B5EF4-FFF2-40B4-BE49-F238E27FC236}">
                <a16:creationId xmlns:a16="http://schemas.microsoft.com/office/drawing/2014/main" id="{3852D12A-722A-97E5-7510-D2070FA3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288" y="4491038"/>
            <a:ext cx="3400425" cy="116955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Envio de notificações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Agendamento de atualizações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/>
              <a:t>Estruturar dados capturados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/>
          </a:p>
        </p:txBody>
      </p:sp>
      <p:sp>
        <p:nvSpPr>
          <p:cNvPr id="10254" name="Text Box 20" descr="CaixaDeTexto 3">
            <a:extLst>
              <a:ext uri="{FF2B5EF4-FFF2-40B4-BE49-F238E27FC236}">
                <a16:creationId xmlns:a16="http://schemas.microsoft.com/office/drawing/2014/main" id="{31DCBF48-E2AE-9EFB-2B18-E2C3D918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313" y="2955925"/>
            <a:ext cx="3400425" cy="11699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/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/>
          </a:p>
        </p:txBody>
      </p:sp>
      <p:sp>
        <p:nvSpPr>
          <p:cNvPr id="10255" name="Text Box 20" descr="CaixaDeTexto 3">
            <a:extLst>
              <a:ext uri="{FF2B5EF4-FFF2-40B4-BE49-F238E27FC236}">
                <a16:creationId xmlns:a16="http://schemas.microsoft.com/office/drawing/2014/main" id="{9D12D77A-66B4-3009-05CD-4694B40B5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2955925"/>
            <a:ext cx="3400425" cy="11699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indent="0" eaLnBrk="1">
              <a:buSzPct val="100000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0256" name="Text Box 20" descr="CaixaDeTexto 3">
            <a:extLst>
              <a:ext uri="{FF2B5EF4-FFF2-40B4-BE49-F238E27FC236}">
                <a16:creationId xmlns:a16="http://schemas.microsoft.com/office/drawing/2014/main" id="{B22EE26E-4724-C09A-489E-9EF18CC0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91038"/>
            <a:ext cx="3400425" cy="116955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Aprender código para </a:t>
            </a:r>
            <a:r>
              <a:rPr lang="pt-BR" altLang="pt-BR" sz="1400" dirty="0" err="1">
                <a:solidFill>
                  <a:schemeClr val="bg1"/>
                </a:solidFill>
              </a:rPr>
              <a:t>chatbot</a:t>
            </a: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Escrever código do </a:t>
            </a:r>
            <a:r>
              <a:rPr lang="pt-BR" altLang="pt-BR" sz="1400" dirty="0" err="1">
                <a:solidFill>
                  <a:schemeClr val="bg1"/>
                </a:solidFill>
              </a:rPr>
              <a:t>chatbot</a:t>
            </a: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Testar o código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Integração com o </a:t>
            </a:r>
            <a:r>
              <a:rPr lang="pt-BR" altLang="pt-BR" sz="1400" dirty="0" err="1">
                <a:solidFill>
                  <a:schemeClr val="bg1"/>
                </a:solidFill>
              </a:rPr>
              <a:t>telegram</a:t>
            </a: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</p:txBody>
      </p:sp>
      <p:sp>
        <p:nvSpPr>
          <p:cNvPr id="10257" name="Text Box 20" descr="CaixaDeTexto 3">
            <a:extLst>
              <a:ext uri="{FF2B5EF4-FFF2-40B4-BE49-F238E27FC236}">
                <a16:creationId xmlns:a16="http://schemas.microsoft.com/office/drawing/2014/main" id="{5CDF5B49-756D-8C9C-4620-DA0A74BD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4491038"/>
            <a:ext cx="3400425" cy="116955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chemeClr val="bg1"/>
                </a:solidFill>
              </a:rPr>
              <a:t>Coletar dados</a:t>
            </a: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  <a:p>
            <a:pPr eaLnBrk="1">
              <a:buSzPct val="100000"/>
              <a:buFont typeface="Arial" panose="020B0604020202020204" pitchFamily="34" charset="0"/>
              <a:buChar char="•"/>
            </a:pPr>
            <a:endParaRPr lang="pt-BR" alt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Tema do Office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8737A8143D2C4CA6A5E871C4E3CA51" ma:contentTypeVersion="0" ma:contentTypeDescription="Crie um novo documento." ma:contentTypeScope="" ma:versionID="80c9759f7bdc1c251b96dd476c9170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23F1D-16E6-4FF1-BEB1-58A04B5FE7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14BC77-7A22-4884-BA7F-C5FDA9534D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3DA84D-80FC-4AD6-A29D-506BD7E5CD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951</Words>
  <Application>Microsoft Office PowerPoint</Application>
  <PresentationFormat>Widescreen</PresentationFormat>
  <Paragraphs>215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Visão do Produto</vt:lpstr>
      <vt:lpstr>Objetivo</vt:lpstr>
      <vt:lpstr>Apresentação do PowerPoint</vt:lpstr>
      <vt:lpstr>Personas</vt:lpstr>
      <vt:lpstr>Personas</vt:lpstr>
      <vt:lpstr>Personas</vt:lpstr>
      <vt:lpstr>Personas x Objetivos</vt:lpstr>
      <vt:lpstr>Concordância de Negócio x Certeza Técnica</vt:lpstr>
      <vt:lpstr>Nível de Esforço x Valor de Negócio</vt:lpstr>
      <vt:lpstr>Jornada do Usuário</vt:lpstr>
      <vt:lpstr>Jornada do Usuário</vt:lpstr>
      <vt:lpstr>Jornada do Usuário</vt:lpstr>
      <vt:lpstr>Ondas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do Produto</dc:title>
  <dc:creator>Caio</dc:creator>
  <cp:lastModifiedBy>Caio Henrique</cp:lastModifiedBy>
  <cp:revision>89</cp:revision>
  <dcterms:modified xsi:type="dcterms:W3CDTF">2024-05-23T22:52:29Z</dcterms:modified>
</cp:coreProperties>
</file>