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72" r:id="rId7"/>
    <p:sldId id="264" r:id="rId8"/>
    <p:sldId id="265" r:id="rId9"/>
    <p:sldId id="271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E3FD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1985" autoAdjust="0"/>
    <p:restoredTop sz="94660"/>
  </p:normalViewPr>
  <p:slideViewPr>
    <p:cSldViewPr snapToGrid="0">
      <p:cViewPr>
        <p:scale>
          <a:sx n="100" d="100"/>
          <a:sy n="100" d="100"/>
        </p:scale>
        <p:origin x="-74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F991-0518-46D6-83D4-03954CB00C3B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5AD-107E-4C79-93E7-E21A3C4CB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54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F991-0518-46D6-83D4-03954CB00C3B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5AD-107E-4C79-93E7-E21A3C4CB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83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F991-0518-46D6-83D4-03954CB00C3B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5AD-107E-4C79-93E7-E21A3C4CB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37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F991-0518-46D6-83D4-03954CB00C3B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5AD-107E-4C79-93E7-E21A3C4CB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18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F991-0518-46D6-83D4-03954CB00C3B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5AD-107E-4C79-93E7-E21A3C4CB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20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F991-0518-46D6-83D4-03954CB00C3B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5AD-107E-4C79-93E7-E21A3C4CB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30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F991-0518-46D6-83D4-03954CB00C3B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5AD-107E-4C79-93E7-E21A3C4CB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0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F991-0518-46D6-83D4-03954CB00C3B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5AD-107E-4C79-93E7-E21A3C4CB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7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F991-0518-46D6-83D4-03954CB00C3B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5AD-107E-4C79-93E7-E21A3C4CB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16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F991-0518-46D6-83D4-03954CB00C3B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5AD-107E-4C79-93E7-E21A3C4CB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00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F991-0518-46D6-83D4-03954CB00C3B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5AD-107E-4C79-93E7-E21A3C4CB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19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F991-0518-46D6-83D4-03954CB00C3B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D45AD-107E-4C79-93E7-E21A3C4CB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11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tângulo 145"/>
          <p:cNvSpPr/>
          <p:nvPr/>
        </p:nvSpPr>
        <p:spPr>
          <a:xfrm>
            <a:off x="114300" y="323145"/>
            <a:ext cx="11859165" cy="637293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pt-B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14300" y="323850"/>
            <a:ext cx="409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avaliação de crédito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361623" y="3580854"/>
            <a:ext cx="228600" cy="223033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55320" y="3578070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REST over TLS</a:t>
            </a:r>
            <a:endParaRPr lang="pt-BR" sz="800" dirty="0"/>
          </a:p>
        </p:txBody>
      </p:sp>
      <p:sp>
        <p:nvSpPr>
          <p:cNvPr id="69" name="Elipse 68"/>
          <p:cNvSpPr/>
          <p:nvPr/>
        </p:nvSpPr>
        <p:spPr>
          <a:xfrm>
            <a:off x="354003" y="3870414"/>
            <a:ext cx="228600" cy="223033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647700" y="3867630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TCP over TLS</a:t>
            </a:r>
            <a:endParaRPr lang="pt-BR" sz="800" dirty="0"/>
          </a:p>
        </p:txBody>
      </p:sp>
      <p:sp>
        <p:nvSpPr>
          <p:cNvPr id="31" name="Retângulo 30"/>
          <p:cNvSpPr/>
          <p:nvPr/>
        </p:nvSpPr>
        <p:spPr>
          <a:xfrm>
            <a:off x="5739764" y="1485901"/>
            <a:ext cx="27759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t-BR" sz="1400" b="1" dirty="0" smtClean="0">
                <a:solidFill>
                  <a:schemeClr val="accent5">
                    <a:lumMod val="50000"/>
                  </a:schemeClr>
                </a:solidFill>
              </a:rPr>
              <a:t>API Gateway</a:t>
            </a:r>
          </a:p>
        </p:txBody>
      </p:sp>
      <p:sp>
        <p:nvSpPr>
          <p:cNvPr id="41" name="Fluxograma: Disco magnético 40"/>
          <p:cNvSpPr/>
          <p:nvPr/>
        </p:nvSpPr>
        <p:spPr>
          <a:xfrm>
            <a:off x="3725208" y="5591306"/>
            <a:ext cx="1575839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Database1 (</a:t>
            </a:r>
            <a:r>
              <a:rPr lang="pt-BR" dirty="0" err="1" smtClean="0"/>
              <a:t>PostgreSQL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8" name="Retângulo 57"/>
          <p:cNvSpPr/>
          <p:nvPr/>
        </p:nvSpPr>
        <p:spPr>
          <a:xfrm>
            <a:off x="3625215" y="4250883"/>
            <a:ext cx="1779939" cy="654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Microservice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 1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1" name="Conector de Seta Reta 156"/>
          <p:cNvCxnSpPr>
            <a:stCxn id="123" idx="2"/>
            <a:endCxn id="58" idx="0"/>
          </p:cNvCxnSpPr>
          <p:nvPr/>
        </p:nvCxnSpPr>
        <p:spPr>
          <a:xfrm rot="5400000">
            <a:off x="5338074" y="2451708"/>
            <a:ext cx="976286" cy="2622064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ector de Seta Reta 156"/>
          <p:cNvCxnSpPr>
            <a:stCxn id="58" idx="2"/>
            <a:endCxn id="41" idx="1"/>
          </p:cNvCxnSpPr>
          <p:nvPr/>
        </p:nvCxnSpPr>
        <p:spPr>
          <a:xfrm rot="5400000">
            <a:off x="4171431" y="5247552"/>
            <a:ext cx="685452" cy="2057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Retângulo 73"/>
          <p:cNvSpPr/>
          <p:nvPr/>
        </p:nvSpPr>
        <p:spPr>
          <a:xfrm>
            <a:off x="6731610" y="413291"/>
            <a:ext cx="790006" cy="5284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Frontend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Fluxograma: Disco magnético 38"/>
          <p:cNvSpPr/>
          <p:nvPr/>
        </p:nvSpPr>
        <p:spPr>
          <a:xfrm>
            <a:off x="5930265" y="5629537"/>
            <a:ext cx="1575839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Database2 (</a:t>
            </a:r>
            <a:r>
              <a:rPr lang="pt-BR" dirty="0" err="1" smtClean="0"/>
              <a:t>MariaDB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40" name="Conector de Seta Reta 156"/>
          <p:cNvCxnSpPr>
            <a:stCxn id="81" idx="2"/>
            <a:endCxn id="39" idx="1"/>
          </p:cNvCxnSpPr>
          <p:nvPr/>
        </p:nvCxnSpPr>
        <p:spPr>
          <a:xfrm rot="5400000">
            <a:off x="6366181" y="5275361"/>
            <a:ext cx="706181" cy="2171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tângulo 41"/>
          <p:cNvSpPr/>
          <p:nvPr/>
        </p:nvSpPr>
        <p:spPr>
          <a:xfrm>
            <a:off x="7854315" y="4288808"/>
            <a:ext cx="1779939" cy="65497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NanoServices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Serverless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 Lambda </a:t>
            </a:r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Functions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Fluxograma: Disco magnético 42"/>
          <p:cNvSpPr/>
          <p:nvPr/>
        </p:nvSpPr>
        <p:spPr>
          <a:xfrm>
            <a:off x="7953640" y="5648587"/>
            <a:ext cx="1575839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Database3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MongoDB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44" name="Conector de Seta Reta 156"/>
          <p:cNvCxnSpPr>
            <a:stCxn id="42" idx="2"/>
            <a:endCxn id="43" idx="1"/>
          </p:cNvCxnSpPr>
          <p:nvPr/>
        </p:nvCxnSpPr>
        <p:spPr>
          <a:xfrm rot="5400000">
            <a:off x="8390519" y="5294821"/>
            <a:ext cx="704808" cy="2725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Elipse 52"/>
          <p:cNvSpPr/>
          <p:nvPr/>
        </p:nvSpPr>
        <p:spPr>
          <a:xfrm>
            <a:off x="354003" y="4156164"/>
            <a:ext cx="228600" cy="223033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647700" y="415338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TCP</a:t>
            </a:r>
            <a:endParaRPr lang="pt-BR" sz="800" dirty="0"/>
          </a:p>
        </p:txBody>
      </p:sp>
      <p:sp>
        <p:nvSpPr>
          <p:cNvPr id="59" name="Elipse 58"/>
          <p:cNvSpPr/>
          <p:nvPr/>
        </p:nvSpPr>
        <p:spPr>
          <a:xfrm>
            <a:off x="7029977" y="967672"/>
            <a:ext cx="211163" cy="194420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365534" y="4984198"/>
            <a:ext cx="216000" cy="14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625258" y="4946603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Angular SPA</a:t>
            </a:r>
            <a:endParaRPr lang="pt-BR" sz="800" dirty="0"/>
          </a:p>
        </p:txBody>
      </p:sp>
      <p:sp>
        <p:nvSpPr>
          <p:cNvPr id="72" name="Retângulo 71"/>
          <p:cNvSpPr/>
          <p:nvPr/>
        </p:nvSpPr>
        <p:spPr>
          <a:xfrm>
            <a:off x="375060" y="5286638"/>
            <a:ext cx="216000" cy="1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616848" y="5248406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AWS API Gateway</a:t>
            </a:r>
            <a:endParaRPr lang="pt-BR" sz="800" dirty="0"/>
          </a:p>
        </p:txBody>
      </p:sp>
      <p:sp>
        <p:nvSpPr>
          <p:cNvPr id="77" name="Retângulo 76"/>
          <p:cNvSpPr/>
          <p:nvPr/>
        </p:nvSpPr>
        <p:spPr>
          <a:xfrm>
            <a:off x="376817" y="5588195"/>
            <a:ext cx="216000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607323" y="5543681"/>
            <a:ext cx="1417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Java </a:t>
            </a:r>
            <a:r>
              <a:rPr lang="pt-BR" sz="800" dirty="0" err="1" smtClean="0"/>
              <a:t>Microservice</a:t>
            </a:r>
            <a:r>
              <a:rPr lang="pt-BR" sz="800" dirty="0" smtClean="0"/>
              <a:t> (</a:t>
            </a:r>
            <a:r>
              <a:rPr lang="pt-BR" sz="800" dirty="0" err="1" smtClean="0"/>
              <a:t>Quarkus</a:t>
            </a:r>
            <a:r>
              <a:rPr lang="pt-BR" sz="800" dirty="0" smtClean="0"/>
              <a:t>) </a:t>
            </a:r>
            <a:endParaRPr lang="pt-BR" sz="800" dirty="0"/>
          </a:p>
        </p:txBody>
      </p:sp>
      <p:sp>
        <p:nvSpPr>
          <p:cNvPr id="81" name="Retângulo 80"/>
          <p:cNvSpPr/>
          <p:nvPr/>
        </p:nvSpPr>
        <p:spPr>
          <a:xfrm>
            <a:off x="5920740" y="4268385"/>
            <a:ext cx="1599231" cy="654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Microservice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 2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373056" y="5911367"/>
            <a:ext cx="216000" cy="144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607323" y="5886581"/>
            <a:ext cx="1378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Java </a:t>
            </a:r>
            <a:r>
              <a:rPr lang="pt-BR" sz="800" dirty="0" err="1" smtClean="0"/>
              <a:t>Nanoservice</a:t>
            </a:r>
            <a:r>
              <a:rPr lang="pt-BR" sz="800" dirty="0" smtClean="0"/>
              <a:t> (</a:t>
            </a:r>
            <a:r>
              <a:rPr lang="pt-BR" sz="800" dirty="0" err="1" smtClean="0"/>
              <a:t>Quarkus</a:t>
            </a:r>
            <a:r>
              <a:rPr lang="pt-BR" sz="800" dirty="0" smtClean="0"/>
              <a:t>) </a:t>
            </a:r>
            <a:endParaRPr lang="pt-BR" sz="800" dirty="0"/>
          </a:p>
        </p:txBody>
      </p:sp>
      <p:sp>
        <p:nvSpPr>
          <p:cNvPr id="86" name="Retângulo 85"/>
          <p:cNvSpPr/>
          <p:nvPr/>
        </p:nvSpPr>
        <p:spPr>
          <a:xfrm>
            <a:off x="2724150" y="1209675"/>
            <a:ext cx="7181850" cy="541327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AWS </a:t>
            </a:r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Cloud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4211512" y="2572167"/>
            <a:ext cx="1238500" cy="7627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</a:rPr>
              <a:t>Amazon</a:t>
            </a:r>
            <a:r>
              <a:rPr lang="pt-BR" sz="1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</a:rPr>
              <a:t>CloudFront</a:t>
            </a:r>
            <a:endParaRPr lang="pt-BR" sz="1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8" name="Conector de Seta Reta 156"/>
          <p:cNvCxnSpPr>
            <a:stCxn id="74" idx="1"/>
            <a:endCxn id="87" idx="0"/>
          </p:cNvCxnSpPr>
          <p:nvPr/>
        </p:nvCxnSpPr>
        <p:spPr>
          <a:xfrm rot="10800000" flipV="1">
            <a:off x="4830762" y="677497"/>
            <a:ext cx="1900848" cy="1894670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Retângulo 88"/>
          <p:cNvSpPr/>
          <p:nvPr/>
        </p:nvSpPr>
        <p:spPr>
          <a:xfrm>
            <a:off x="3143249" y="3145356"/>
            <a:ext cx="906587" cy="54364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</a:rPr>
              <a:t>Amazon</a:t>
            </a:r>
            <a:r>
              <a:rPr lang="pt-BR" sz="1400" b="1" dirty="0" smtClean="0">
                <a:solidFill>
                  <a:schemeClr val="accent5">
                    <a:lumMod val="50000"/>
                  </a:schemeClr>
                </a:solidFill>
              </a:rPr>
              <a:t> S3</a:t>
            </a:r>
          </a:p>
        </p:txBody>
      </p:sp>
      <p:cxnSp>
        <p:nvCxnSpPr>
          <p:cNvPr id="90" name="Conector de Seta Reta 156"/>
          <p:cNvCxnSpPr>
            <a:stCxn id="87" idx="1"/>
            <a:endCxn id="89" idx="0"/>
          </p:cNvCxnSpPr>
          <p:nvPr/>
        </p:nvCxnSpPr>
        <p:spPr>
          <a:xfrm rot="10800000" flipV="1">
            <a:off x="3596544" y="2953532"/>
            <a:ext cx="614969" cy="19182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Retângulo 90"/>
          <p:cNvSpPr/>
          <p:nvPr/>
        </p:nvSpPr>
        <p:spPr>
          <a:xfrm>
            <a:off x="3352800" y="3933825"/>
            <a:ext cx="4334478" cy="129882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Amazon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 EKS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3" name="Conector de Seta Reta 156"/>
          <p:cNvCxnSpPr>
            <a:stCxn id="123" idx="2"/>
            <a:endCxn id="81" idx="0"/>
          </p:cNvCxnSpPr>
          <p:nvPr/>
        </p:nvCxnSpPr>
        <p:spPr>
          <a:xfrm rot="5400000">
            <a:off x="6431909" y="3563045"/>
            <a:ext cx="993788" cy="416893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ector de Seta Reta 156"/>
          <p:cNvCxnSpPr>
            <a:stCxn id="123" idx="2"/>
            <a:endCxn id="42" idx="0"/>
          </p:cNvCxnSpPr>
          <p:nvPr/>
        </p:nvCxnSpPr>
        <p:spPr>
          <a:xfrm rot="16200000" flipH="1">
            <a:off x="7433662" y="2978184"/>
            <a:ext cx="1014211" cy="1607036"/>
          </a:xfrm>
          <a:prstGeom prst="bentConnector3">
            <a:avLst>
              <a:gd name="adj1" fmla="val 490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Elipse 110"/>
          <p:cNvSpPr/>
          <p:nvPr/>
        </p:nvSpPr>
        <p:spPr>
          <a:xfrm>
            <a:off x="7138078" y="3056671"/>
            <a:ext cx="213683" cy="217926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6" name="Elipse 115"/>
          <p:cNvSpPr/>
          <p:nvPr/>
        </p:nvSpPr>
        <p:spPr>
          <a:xfrm>
            <a:off x="354003" y="4435434"/>
            <a:ext cx="228600" cy="223033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7" name="CaixaDeTexto 116"/>
          <p:cNvSpPr txBox="1"/>
          <p:nvPr/>
        </p:nvSpPr>
        <p:spPr>
          <a:xfrm>
            <a:off x="664845" y="4416270"/>
            <a:ext cx="11192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HTTP over TLS (HTTPS)</a:t>
            </a:r>
            <a:endParaRPr lang="pt-BR" sz="800" dirty="0"/>
          </a:p>
        </p:txBody>
      </p:sp>
      <p:sp>
        <p:nvSpPr>
          <p:cNvPr id="119" name="Elipse 118"/>
          <p:cNvSpPr/>
          <p:nvPr/>
        </p:nvSpPr>
        <p:spPr>
          <a:xfrm>
            <a:off x="4400886" y="4940634"/>
            <a:ext cx="228600" cy="223033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0" name="Elipse 119"/>
          <p:cNvSpPr/>
          <p:nvPr/>
        </p:nvSpPr>
        <p:spPr>
          <a:xfrm>
            <a:off x="6610877" y="4946902"/>
            <a:ext cx="228600" cy="223033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1" name="Elipse 120"/>
          <p:cNvSpPr/>
          <p:nvPr/>
        </p:nvSpPr>
        <p:spPr>
          <a:xfrm>
            <a:off x="8629986" y="4975583"/>
            <a:ext cx="228600" cy="223033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2" name="Elipse 121"/>
          <p:cNvSpPr/>
          <p:nvPr/>
        </p:nvSpPr>
        <p:spPr>
          <a:xfrm>
            <a:off x="6416666" y="572007"/>
            <a:ext cx="228600" cy="223033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5749289" y="2200274"/>
            <a:ext cx="2775920" cy="1074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t-BR" sz="1400" b="1" dirty="0" smtClean="0">
                <a:solidFill>
                  <a:schemeClr val="accent5">
                    <a:lumMod val="50000"/>
                  </a:schemeClr>
                </a:solidFill>
              </a:rPr>
              <a:t>AWS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</a:rPr>
              <a:t>Step</a:t>
            </a:r>
            <a:r>
              <a:rPr lang="pt-BR" sz="1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</a:rPr>
              <a:t>Function</a:t>
            </a:r>
            <a:endParaRPr lang="pt-BR" sz="1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r"/>
            <a:r>
              <a:rPr lang="pt-BR" sz="1400" b="1" dirty="0" smtClean="0">
                <a:solidFill>
                  <a:schemeClr val="accent5">
                    <a:lumMod val="50000"/>
                  </a:schemeClr>
                </a:solidFill>
              </a:rPr>
              <a:t>(Aqui ocorre a orquestração de chamadas aos micro e nano serviços)  </a:t>
            </a:r>
          </a:p>
        </p:txBody>
      </p:sp>
      <p:cxnSp>
        <p:nvCxnSpPr>
          <p:cNvPr id="124" name="Conector de Seta Reta 156"/>
          <p:cNvCxnSpPr>
            <a:stCxn id="74" idx="2"/>
            <a:endCxn id="31" idx="0"/>
          </p:cNvCxnSpPr>
          <p:nvPr/>
        </p:nvCxnSpPr>
        <p:spPr>
          <a:xfrm rot="16200000" flipH="1">
            <a:off x="6855069" y="1213246"/>
            <a:ext cx="544198" cy="1111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Conector de Seta Reta 156"/>
          <p:cNvCxnSpPr>
            <a:stCxn id="31" idx="2"/>
            <a:endCxn id="123" idx="0"/>
          </p:cNvCxnSpPr>
          <p:nvPr/>
        </p:nvCxnSpPr>
        <p:spPr>
          <a:xfrm rot="16200000" flipH="1">
            <a:off x="7003900" y="2066924"/>
            <a:ext cx="257173" cy="9525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0" name="Retângulo 159"/>
          <p:cNvSpPr/>
          <p:nvPr/>
        </p:nvSpPr>
        <p:spPr>
          <a:xfrm>
            <a:off x="8506764" y="413290"/>
            <a:ext cx="790006" cy="528412"/>
          </a:xfrm>
          <a:prstGeom prst="rect">
            <a:avLst/>
          </a:prstGeom>
          <a:solidFill>
            <a:srgbClr val="63E3FD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Sistemas externos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61" name="Conector de Seta Reta 156"/>
          <p:cNvCxnSpPr>
            <a:stCxn id="160" idx="2"/>
            <a:endCxn id="31" idx="3"/>
          </p:cNvCxnSpPr>
          <p:nvPr/>
        </p:nvCxnSpPr>
        <p:spPr>
          <a:xfrm rot="5400000">
            <a:off x="8322327" y="1135060"/>
            <a:ext cx="772799" cy="38608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2" name="Elipse 161"/>
          <p:cNvSpPr/>
          <p:nvPr/>
        </p:nvSpPr>
        <p:spPr>
          <a:xfrm>
            <a:off x="8796186" y="967714"/>
            <a:ext cx="211163" cy="194420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tângulo 145"/>
          <p:cNvSpPr/>
          <p:nvPr/>
        </p:nvSpPr>
        <p:spPr>
          <a:xfrm>
            <a:off x="114300" y="323145"/>
            <a:ext cx="11859165" cy="637293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pt-B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14300" y="93017"/>
            <a:ext cx="278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Payloads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Sistema B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90550" y="676275"/>
            <a:ext cx="9974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sistema B, terá apenas um </a:t>
            </a:r>
            <a:r>
              <a:rPr lang="pt-BR" dirty="0" err="1" smtClean="0"/>
              <a:t>endpoint</a:t>
            </a:r>
            <a:r>
              <a:rPr lang="pt-BR" dirty="0" smtClean="0"/>
              <a:t> REST para acesso aos dados de bens e fontes de renda do cliente  </a:t>
            </a:r>
          </a:p>
          <a:p>
            <a:r>
              <a:rPr lang="pt-BR" dirty="0" smtClean="0"/>
              <a:t>provenientes da base B  (</a:t>
            </a:r>
            <a:r>
              <a:rPr lang="pt-BR" dirty="0" err="1" smtClean="0"/>
              <a:t>getBensRendaCliente</a:t>
            </a:r>
            <a:r>
              <a:rPr lang="pt-BR" dirty="0" smtClean="0"/>
              <a:t>) com os seguintes </a:t>
            </a:r>
            <a:r>
              <a:rPr lang="pt-BR" dirty="0" err="1" smtClean="0"/>
              <a:t>payloads</a:t>
            </a:r>
            <a:r>
              <a:rPr lang="pt-BR" dirty="0" smtClean="0"/>
              <a:t>   </a:t>
            </a:r>
          </a:p>
          <a:p>
            <a:endParaRPr lang="pt-BR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600075" y="1379756"/>
            <a:ext cx="249420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Exemplo de Requisição:</a:t>
            </a:r>
          </a:p>
          <a:p>
            <a:r>
              <a:rPr lang="pt-BR" sz="1400" dirty="0" smtClean="0"/>
              <a:t>{ </a:t>
            </a:r>
            <a:endParaRPr lang="pt-BR" sz="1400" dirty="0"/>
          </a:p>
          <a:p>
            <a:r>
              <a:rPr lang="pt-BR" sz="1400" dirty="0"/>
              <a:t>   "</a:t>
            </a:r>
            <a:r>
              <a:rPr lang="pt-BR" sz="1400" dirty="0" err="1"/>
              <a:t>idCliente</a:t>
            </a:r>
            <a:r>
              <a:rPr lang="pt-BR" sz="1400" dirty="0"/>
              <a:t>" : " </a:t>
            </a:r>
            <a:r>
              <a:rPr lang="pt-BR" sz="1400" dirty="0"/>
              <a:t>12345678901 </a:t>
            </a:r>
            <a:r>
              <a:rPr lang="pt-BR" sz="1400" dirty="0" smtClean="0"/>
              <a:t>" </a:t>
            </a:r>
            <a:endParaRPr lang="pt-BR" sz="1400" dirty="0"/>
          </a:p>
          <a:p>
            <a:r>
              <a:rPr lang="pt-BR" sz="1400" dirty="0"/>
              <a:t>}</a:t>
            </a:r>
          </a:p>
          <a:p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353051" y="1378387"/>
            <a:ext cx="42291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Exemplo </a:t>
            </a:r>
            <a:r>
              <a:rPr lang="pt-BR" b="1" dirty="0"/>
              <a:t>de Resposta:</a:t>
            </a:r>
          </a:p>
          <a:p>
            <a:r>
              <a:rPr lang="pt-BR" sz="1000" dirty="0" smtClean="0"/>
              <a:t>{</a:t>
            </a:r>
            <a:endParaRPr lang="pt-BR" sz="1000" dirty="0"/>
          </a:p>
          <a:p>
            <a:r>
              <a:rPr lang="pt-BR" sz="1000" dirty="0"/>
              <a:t>   "cpf":"12345678901",</a:t>
            </a:r>
          </a:p>
          <a:p>
            <a:r>
              <a:rPr lang="pt-BR" sz="1000" dirty="0"/>
              <a:t>   "idade":44,</a:t>
            </a:r>
          </a:p>
          <a:p>
            <a:r>
              <a:rPr lang="pt-BR" sz="1000" dirty="0"/>
              <a:t>   "</a:t>
            </a:r>
            <a:r>
              <a:rPr lang="pt-BR" sz="1000" dirty="0" err="1"/>
              <a:t>endereco</a:t>
            </a:r>
            <a:r>
              <a:rPr lang="pt-BR" sz="1000" dirty="0"/>
              <a:t>":{</a:t>
            </a:r>
          </a:p>
          <a:p>
            <a:r>
              <a:rPr lang="pt-BR" sz="1000" dirty="0"/>
              <a:t>      "</a:t>
            </a:r>
            <a:r>
              <a:rPr lang="pt-BR" sz="1000" dirty="0" err="1"/>
              <a:t>logradouro":"Rua</a:t>
            </a:r>
            <a:r>
              <a:rPr lang="pt-BR" sz="1000" dirty="0"/>
              <a:t> Feliz, 400",</a:t>
            </a:r>
          </a:p>
          <a:p>
            <a:r>
              <a:rPr lang="pt-BR" sz="1000" dirty="0"/>
              <a:t>      "</a:t>
            </a:r>
            <a:r>
              <a:rPr lang="pt-BR" sz="1000" dirty="0" err="1"/>
              <a:t>bairro":"Butantã</a:t>
            </a:r>
            <a:r>
              <a:rPr lang="pt-BR" sz="1000" dirty="0"/>
              <a:t>",</a:t>
            </a:r>
          </a:p>
          <a:p>
            <a:r>
              <a:rPr lang="pt-BR" sz="1000" dirty="0"/>
              <a:t>      "</a:t>
            </a:r>
            <a:r>
              <a:rPr lang="pt-BR" sz="1000" dirty="0" err="1"/>
              <a:t>cidade":"São</a:t>
            </a:r>
            <a:r>
              <a:rPr lang="pt-BR" sz="1000" dirty="0"/>
              <a:t> Paulo",</a:t>
            </a:r>
          </a:p>
          <a:p>
            <a:r>
              <a:rPr lang="pt-BR" sz="1000" dirty="0"/>
              <a:t>      "</a:t>
            </a:r>
            <a:r>
              <a:rPr lang="pt-BR" sz="1000" dirty="0" err="1"/>
              <a:t>uf":"SP</a:t>
            </a:r>
            <a:r>
              <a:rPr lang="pt-BR" sz="1000" dirty="0"/>
              <a:t>",</a:t>
            </a:r>
          </a:p>
          <a:p>
            <a:r>
              <a:rPr lang="pt-BR" sz="1000" dirty="0"/>
              <a:t>      "</a:t>
            </a:r>
            <a:r>
              <a:rPr lang="pt-BR" sz="1000" dirty="0" err="1"/>
              <a:t>pais":"Brasil</a:t>
            </a:r>
            <a:r>
              <a:rPr lang="pt-BR" sz="1000" dirty="0"/>
              <a:t>"</a:t>
            </a:r>
          </a:p>
          <a:p>
            <a:r>
              <a:rPr lang="pt-BR" sz="1000" dirty="0"/>
              <a:t>   },</a:t>
            </a:r>
          </a:p>
          <a:p>
            <a:r>
              <a:rPr lang="pt-BR" sz="1000" dirty="0"/>
              <a:t>   "rendas":[</a:t>
            </a:r>
          </a:p>
          <a:p>
            <a:r>
              <a:rPr lang="pt-BR" sz="1000" dirty="0"/>
              <a:t>      {</a:t>
            </a:r>
          </a:p>
          <a:p>
            <a:r>
              <a:rPr lang="pt-BR" sz="1000" dirty="0"/>
              <a:t>         "</a:t>
            </a:r>
            <a:r>
              <a:rPr lang="pt-BR" sz="1000" dirty="0" err="1"/>
              <a:t>nome":"Banco</a:t>
            </a:r>
            <a:r>
              <a:rPr lang="pt-BR" sz="1000" dirty="0"/>
              <a:t> Santander",</a:t>
            </a:r>
          </a:p>
          <a:p>
            <a:r>
              <a:rPr lang="pt-BR" sz="1000" dirty="0"/>
              <a:t>         "cpjCnpj":"90400888000142",</a:t>
            </a:r>
          </a:p>
          <a:p>
            <a:r>
              <a:rPr lang="pt-BR" sz="1000" dirty="0"/>
              <a:t>         "</a:t>
            </a:r>
            <a:r>
              <a:rPr lang="pt-BR" sz="1000" dirty="0" err="1"/>
              <a:t>descricao</a:t>
            </a:r>
            <a:r>
              <a:rPr lang="pt-BR" sz="1000" dirty="0"/>
              <a:t>":"Salário",</a:t>
            </a:r>
          </a:p>
          <a:p>
            <a:r>
              <a:rPr lang="pt-BR" sz="1000" dirty="0"/>
              <a:t>         "valorMensal":8500.0</a:t>
            </a:r>
          </a:p>
          <a:p>
            <a:r>
              <a:rPr lang="pt-BR" sz="1000" dirty="0"/>
              <a:t>      }</a:t>
            </a:r>
          </a:p>
          <a:p>
            <a:r>
              <a:rPr lang="pt-BR" sz="1000" dirty="0"/>
              <a:t>   ],</a:t>
            </a:r>
          </a:p>
          <a:p>
            <a:r>
              <a:rPr lang="pt-BR" sz="1000" dirty="0"/>
              <a:t>   "bens":[</a:t>
            </a:r>
          </a:p>
          <a:p>
            <a:r>
              <a:rPr lang="pt-BR" sz="1000" dirty="0"/>
              <a:t>      {</a:t>
            </a:r>
          </a:p>
          <a:p>
            <a:r>
              <a:rPr lang="pt-BR" sz="1000" dirty="0"/>
              <a:t>         "</a:t>
            </a:r>
            <a:r>
              <a:rPr lang="pt-BR" sz="1000" dirty="0" err="1"/>
              <a:t>nome":"casa</a:t>
            </a:r>
            <a:r>
              <a:rPr lang="pt-BR" sz="1000" dirty="0"/>
              <a:t>",</a:t>
            </a:r>
          </a:p>
          <a:p>
            <a:r>
              <a:rPr lang="pt-BR" sz="1000" dirty="0"/>
              <a:t>         "</a:t>
            </a:r>
            <a:r>
              <a:rPr lang="pt-BR" sz="1000" dirty="0" err="1"/>
              <a:t>descricao</a:t>
            </a:r>
            <a:r>
              <a:rPr lang="pt-BR" sz="1000" dirty="0"/>
              <a:t>":"Sobrado",</a:t>
            </a:r>
          </a:p>
          <a:p>
            <a:r>
              <a:rPr lang="pt-BR" sz="1000" dirty="0"/>
              <a:t>         "valor":300000.0,</a:t>
            </a:r>
          </a:p>
          <a:p>
            <a:r>
              <a:rPr lang="pt-BR" sz="1000" dirty="0"/>
              <a:t>         "</a:t>
            </a:r>
            <a:r>
              <a:rPr lang="pt-BR" sz="1000" dirty="0" err="1"/>
              <a:t>tipo":"I</a:t>
            </a:r>
            <a:r>
              <a:rPr lang="pt-BR" sz="1000" dirty="0"/>
              <a:t>"</a:t>
            </a:r>
          </a:p>
          <a:p>
            <a:r>
              <a:rPr lang="pt-BR" sz="1000" dirty="0"/>
              <a:t>      },</a:t>
            </a:r>
          </a:p>
          <a:p>
            <a:r>
              <a:rPr lang="pt-BR" sz="1000" dirty="0"/>
              <a:t>      {</a:t>
            </a:r>
          </a:p>
          <a:p>
            <a:r>
              <a:rPr lang="pt-BR" sz="1000" dirty="0"/>
              <a:t>         "</a:t>
            </a:r>
            <a:r>
              <a:rPr lang="pt-BR" sz="1000" dirty="0" err="1"/>
              <a:t>nome":"carro</a:t>
            </a:r>
            <a:r>
              <a:rPr lang="pt-BR" sz="1000" dirty="0"/>
              <a:t>",</a:t>
            </a:r>
          </a:p>
          <a:p>
            <a:r>
              <a:rPr lang="pt-BR" sz="1000" dirty="0"/>
              <a:t>         "</a:t>
            </a:r>
            <a:r>
              <a:rPr lang="pt-BR" sz="1000" dirty="0" err="1"/>
              <a:t>descricao</a:t>
            </a:r>
            <a:r>
              <a:rPr lang="pt-BR" sz="1000" dirty="0"/>
              <a:t>":"Automóvel </a:t>
            </a:r>
            <a:r>
              <a:rPr lang="pt-BR" sz="1000" dirty="0" err="1"/>
              <a:t>Onix</a:t>
            </a:r>
            <a:r>
              <a:rPr lang="pt-BR" sz="1000" dirty="0"/>
              <a:t>",</a:t>
            </a:r>
          </a:p>
          <a:p>
            <a:r>
              <a:rPr lang="pt-BR" sz="1000" dirty="0"/>
              <a:t>         "valor":20000.0,</a:t>
            </a:r>
          </a:p>
          <a:p>
            <a:r>
              <a:rPr lang="pt-BR" sz="1000" dirty="0"/>
              <a:t>         "</a:t>
            </a:r>
            <a:r>
              <a:rPr lang="pt-BR" sz="1000" dirty="0" err="1"/>
              <a:t>tipo":"M</a:t>
            </a:r>
            <a:r>
              <a:rPr lang="pt-BR" sz="1000" dirty="0"/>
              <a:t>"</a:t>
            </a:r>
          </a:p>
          <a:p>
            <a:r>
              <a:rPr lang="pt-BR" sz="1000" dirty="0"/>
              <a:t>      }</a:t>
            </a:r>
          </a:p>
          <a:p>
            <a:r>
              <a:rPr lang="pt-BR" sz="1000" dirty="0"/>
              <a:t>   ]</a:t>
            </a:r>
          </a:p>
          <a:p>
            <a:r>
              <a:rPr lang="pt-B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9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tângulo 145"/>
          <p:cNvSpPr/>
          <p:nvPr/>
        </p:nvSpPr>
        <p:spPr>
          <a:xfrm>
            <a:off x="114300" y="323145"/>
            <a:ext cx="11859165" cy="637293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pt-B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14300" y="93017"/>
            <a:ext cx="277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Payloads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Sistema C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90550" y="676275"/>
            <a:ext cx="45433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sistema C, terá os seguintes </a:t>
            </a:r>
            <a:r>
              <a:rPr lang="pt-BR" dirty="0" err="1" smtClean="0"/>
              <a:t>endpoints</a:t>
            </a:r>
            <a:r>
              <a:rPr lang="pt-BR" dirty="0" smtClean="0"/>
              <a:t> REST: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 smtClean="0"/>
              <a:t>consultaCpfUltimoAcessoBureauCredito</a:t>
            </a: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err="1" smtClean="0"/>
              <a:t>consultaMovimentacaoFinanceira</a:t>
            </a: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/>
          </a:p>
          <a:p>
            <a:r>
              <a:rPr lang="pt-BR" dirty="0"/>
              <a:t>- </a:t>
            </a:r>
            <a:r>
              <a:rPr lang="pt-BR" dirty="0" smtClean="0"/>
              <a:t>   </a:t>
            </a:r>
            <a:r>
              <a:rPr lang="pt-BR" dirty="0" err="1" smtClean="0"/>
              <a:t>consultaUtimaMovimentacaoCartaoCredito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335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tângulo 145"/>
          <p:cNvSpPr/>
          <p:nvPr/>
        </p:nvSpPr>
        <p:spPr>
          <a:xfrm>
            <a:off x="114300" y="323145"/>
            <a:ext cx="11859165" cy="637293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pt-B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14300" y="-78433"/>
            <a:ext cx="8000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Payloads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Sistema C - </a:t>
            </a:r>
            <a:r>
              <a:rPr lang="pt-BR" sz="2400" dirty="0" err="1"/>
              <a:t>consultaCpfUltimoAcessoBureauCredito</a:t>
            </a:r>
            <a:endParaRPr lang="pt-BR" sz="2400" dirty="0"/>
          </a:p>
          <a:p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00075" y="436781"/>
            <a:ext cx="245413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Exemplo de Requisição:</a:t>
            </a:r>
          </a:p>
          <a:p>
            <a:r>
              <a:rPr lang="pt-BR" sz="1400" dirty="0" smtClean="0"/>
              <a:t>{ </a:t>
            </a:r>
            <a:endParaRPr lang="pt-BR" sz="1400" dirty="0"/>
          </a:p>
          <a:p>
            <a:r>
              <a:rPr lang="pt-BR" sz="1400" dirty="0"/>
              <a:t>   </a:t>
            </a:r>
            <a:r>
              <a:rPr lang="pt-BR" sz="1400" dirty="0" smtClean="0"/>
              <a:t>“</a:t>
            </a:r>
            <a:r>
              <a:rPr lang="pt-BR" sz="1400" dirty="0" err="1" smtClean="0"/>
              <a:t>cpf</a:t>
            </a:r>
            <a:r>
              <a:rPr lang="pt-BR" sz="1400" dirty="0" smtClean="0"/>
              <a:t>" </a:t>
            </a:r>
            <a:r>
              <a:rPr lang="pt-BR" sz="1400" dirty="0"/>
              <a:t>: " 12345678901" </a:t>
            </a:r>
          </a:p>
          <a:p>
            <a:r>
              <a:rPr lang="pt-BR" sz="1400" dirty="0"/>
              <a:t>}</a:t>
            </a:r>
          </a:p>
          <a:p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553075" y="447675"/>
            <a:ext cx="627903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Exemplo </a:t>
            </a:r>
            <a:r>
              <a:rPr lang="pt-BR" b="1" dirty="0"/>
              <a:t>de Resposta:</a:t>
            </a:r>
          </a:p>
          <a:p>
            <a:r>
              <a:rPr lang="pt-BR" sz="700" dirty="0"/>
              <a:t>{</a:t>
            </a:r>
          </a:p>
          <a:p>
            <a:r>
              <a:rPr lang="pt-BR" sz="700" dirty="0"/>
              <a:t>   "data":"</a:t>
            </a:r>
            <a:r>
              <a:rPr lang="pt-BR" sz="700" dirty="0" err="1"/>
              <a:t>Apr</a:t>
            </a:r>
            <a:r>
              <a:rPr lang="pt-BR" sz="700" dirty="0"/>
              <a:t> 5, 2021, 10:35:14 PM",</a:t>
            </a:r>
          </a:p>
          <a:p>
            <a:r>
              <a:rPr lang="pt-BR" sz="700" dirty="0"/>
              <a:t>   "</a:t>
            </a:r>
            <a:r>
              <a:rPr lang="pt-BR" sz="700" dirty="0" err="1"/>
              <a:t>identificacaoBureauCredito</a:t>
            </a:r>
            <a:r>
              <a:rPr lang="pt-BR" sz="700" dirty="0" smtClean="0"/>
              <a:t>":“</a:t>
            </a:r>
            <a:r>
              <a:rPr lang="pt-BR" sz="700" dirty="0" err="1" smtClean="0"/>
              <a:t>Egea</a:t>
            </a:r>
            <a:r>
              <a:rPr lang="pt-BR" sz="700" dirty="0" smtClean="0"/>
              <a:t>",</a:t>
            </a:r>
            <a:endParaRPr lang="pt-BR" sz="700" dirty="0"/>
          </a:p>
          <a:p>
            <a:r>
              <a:rPr lang="pt-BR" sz="700" dirty="0"/>
              <a:t>   "</a:t>
            </a:r>
            <a:r>
              <a:rPr lang="pt-BR" sz="700" dirty="0" err="1"/>
              <a:t>endereco</a:t>
            </a:r>
            <a:r>
              <a:rPr lang="pt-BR" sz="700" dirty="0"/>
              <a:t>":{</a:t>
            </a:r>
          </a:p>
          <a:p>
            <a:r>
              <a:rPr lang="pt-BR" sz="700" dirty="0"/>
              <a:t>      "</a:t>
            </a:r>
            <a:r>
              <a:rPr lang="pt-BR" sz="700" dirty="0" err="1"/>
              <a:t>logradouro":"Rua</a:t>
            </a:r>
            <a:r>
              <a:rPr lang="pt-BR" sz="700" dirty="0"/>
              <a:t> Feliz, 400",</a:t>
            </a:r>
          </a:p>
          <a:p>
            <a:r>
              <a:rPr lang="pt-BR" sz="700" dirty="0"/>
              <a:t>      "</a:t>
            </a:r>
            <a:r>
              <a:rPr lang="pt-BR" sz="700" dirty="0" err="1"/>
              <a:t>bairro":"Butantã</a:t>
            </a:r>
            <a:r>
              <a:rPr lang="pt-BR" sz="700" dirty="0"/>
              <a:t>",</a:t>
            </a:r>
          </a:p>
          <a:p>
            <a:r>
              <a:rPr lang="pt-BR" sz="700" dirty="0"/>
              <a:t>      "</a:t>
            </a:r>
            <a:r>
              <a:rPr lang="pt-BR" sz="700" dirty="0" err="1"/>
              <a:t>cidade":"São</a:t>
            </a:r>
            <a:r>
              <a:rPr lang="pt-BR" sz="700" dirty="0"/>
              <a:t> Paulo",</a:t>
            </a:r>
          </a:p>
          <a:p>
            <a:r>
              <a:rPr lang="pt-BR" sz="700" dirty="0"/>
              <a:t>      "</a:t>
            </a:r>
            <a:r>
              <a:rPr lang="pt-BR" sz="700" dirty="0" err="1"/>
              <a:t>uf":"SP</a:t>
            </a:r>
            <a:r>
              <a:rPr lang="pt-BR" sz="700" dirty="0"/>
              <a:t>",</a:t>
            </a:r>
          </a:p>
          <a:p>
            <a:r>
              <a:rPr lang="pt-BR" sz="700" dirty="0"/>
              <a:t>      "</a:t>
            </a:r>
            <a:r>
              <a:rPr lang="pt-BR" sz="700" dirty="0" err="1"/>
              <a:t>pais":"Brasil</a:t>
            </a:r>
            <a:r>
              <a:rPr lang="pt-BR" sz="700" dirty="0"/>
              <a:t>"</a:t>
            </a:r>
          </a:p>
          <a:p>
            <a:r>
              <a:rPr lang="pt-BR" sz="700" dirty="0"/>
              <a:t>   },</a:t>
            </a:r>
          </a:p>
          <a:p>
            <a:r>
              <a:rPr lang="pt-BR" sz="700" dirty="0"/>
              <a:t>   "</a:t>
            </a:r>
            <a:r>
              <a:rPr lang="pt-BR" sz="700" dirty="0" err="1"/>
              <a:t>nome":"Joao</a:t>
            </a:r>
            <a:r>
              <a:rPr lang="pt-BR" sz="700" dirty="0"/>
              <a:t> da Silva",</a:t>
            </a:r>
          </a:p>
          <a:p>
            <a:r>
              <a:rPr lang="pt-BR" sz="700" dirty="0"/>
              <a:t>   "</a:t>
            </a:r>
            <a:r>
              <a:rPr lang="pt-BR" sz="700" dirty="0" err="1"/>
              <a:t>situacaoCPF</a:t>
            </a:r>
            <a:r>
              <a:rPr lang="pt-BR" sz="700" dirty="0"/>
              <a:t>":"A",</a:t>
            </a:r>
          </a:p>
          <a:p>
            <a:r>
              <a:rPr lang="pt-BR" sz="700" dirty="0"/>
              <a:t>   "telefone":"11999222299",</a:t>
            </a:r>
          </a:p>
          <a:p>
            <a:r>
              <a:rPr lang="pt-BR" sz="700" dirty="0"/>
              <a:t>   "dividas":[</a:t>
            </a:r>
          </a:p>
          <a:p>
            <a:r>
              <a:rPr lang="pt-BR" sz="700" dirty="0"/>
              <a:t>      {</a:t>
            </a:r>
          </a:p>
          <a:p>
            <a:r>
              <a:rPr lang="pt-BR" sz="700" dirty="0"/>
              <a:t>         "credor":{</a:t>
            </a:r>
          </a:p>
          <a:p>
            <a:r>
              <a:rPr lang="pt-BR" sz="700" dirty="0"/>
              <a:t>            "cpfCnpj":"33041260065290",</a:t>
            </a:r>
          </a:p>
          <a:p>
            <a:r>
              <a:rPr lang="pt-BR" sz="700" dirty="0"/>
              <a:t>            "</a:t>
            </a:r>
            <a:r>
              <a:rPr lang="pt-BR" sz="700" dirty="0" err="1"/>
              <a:t>nome":"Casas</a:t>
            </a:r>
            <a:r>
              <a:rPr lang="pt-BR" sz="700" dirty="0"/>
              <a:t> Bahia"</a:t>
            </a:r>
          </a:p>
          <a:p>
            <a:r>
              <a:rPr lang="pt-BR" sz="700" dirty="0"/>
              <a:t>         },</a:t>
            </a:r>
          </a:p>
          <a:p>
            <a:r>
              <a:rPr lang="pt-BR" sz="700" dirty="0"/>
              <a:t>         "valor":10000.0</a:t>
            </a:r>
          </a:p>
          <a:p>
            <a:r>
              <a:rPr lang="pt-BR" sz="700" dirty="0"/>
              <a:t>      }</a:t>
            </a:r>
          </a:p>
          <a:p>
            <a:r>
              <a:rPr lang="pt-BR" sz="700" dirty="0"/>
              <a:t>   ],</a:t>
            </a:r>
          </a:p>
          <a:p>
            <a:r>
              <a:rPr lang="pt-BR" sz="700" dirty="0"/>
              <a:t>   "</a:t>
            </a:r>
            <a:r>
              <a:rPr lang="pt-BR" sz="700" dirty="0" err="1"/>
              <a:t>acoesJudiciais</a:t>
            </a:r>
            <a:r>
              <a:rPr lang="pt-BR" sz="700" dirty="0"/>
              <a:t>":[</a:t>
            </a:r>
          </a:p>
          <a:p>
            <a:r>
              <a:rPr lang="pt-BR" sz="700" dirty="0"/>
              <a:t>      {</a:t>
            </a:r>
          </a:p>
          <a:p>
            <a:r>
              <a:rPr lang="pt-BR" sz="700" dirty="0"/>
              <a:t>         "vara":"001",</a:t>
            </a:r>
          </a:p>
          <a:p>
            <a:r>
              <a:rPr lang="pt-BR" sz="700" dirty="0"/>
              <a:t>         "distribuicao":"0000",</a:t>
            </a:r>
          </a:p>
          <a:p>
            <a:r>
              <a:rPr lang="pt-BR" sz="700" dirty="0"/>
              <a:t>         "</a:t>
            </a:r>
            <a:r>
              <a:rPr lang="pt-BR" sz="700" dirty="0" err="1"/>
              <a:t>cidade":"São</a:t>
            </a:r>
            <a:r>
              <a:rPr lang="pt-BR" sz="700" dirty="0"/>
              <a:t> Paulo",</a:t>
            </a:r>
          </a:p>
          <a:p>
            <a:r>
              <a:rPr lang="pt-BR" sz="700" dirty="0"/>
              <a:t>         "</a:t>
            </a:r>
            <a:r>
              <a:rPr lang="pt-BR" sz="700" dirty="0" err="1"/>
              <a:t>uf":"SP</a:t>
            </a:r>
            <a:r>
              <a:rPr lang="pt-BR" sz="700" dirty="0"/>
              <a:t>",</a:t>
            </a:r>
          </a:p>
          <a:p>
            <a:r>
              <a:rPr lang="pt-BR" sz="700" dirty="0"/>
              <a:t>         "natureza":"1"</a:t>
            </a:r>
          </a:p>
          <a:p>
            <a:r>
              <a:rPr lang="pt-BR" sz="700" dirty="0"/>
              <a:t>      }</a:t>
            </a:r>
          </a:p>
          <a:p>
            <a:r>
              <a:rPr lang="pt-BR" sz="700" dirty="0"/>
              <a:t>   ],</a:t>
            </a:r>
          </a:p>
          <a:p>
            <a:r>
              <a:rPr lang="pt-BR" sz="700" dirty="0"/>
              <a:t>   "protestos":[</a:t>
            </a:r>
          </a:p>
          <a:p>
            <a:r>
              <a:rPr lang="pt-BR" sz="700" dirty="0"/>
              <a:t>      {</a:t>
            </a:r>
          </a:p>
          <a:p>
            <a:r>
              <a:rPr lang="pt-BR" sz="700" dirty="0"/>
              <a:t>         "cartorio":"001",</a:t>
            </a:r>
          </a:p>
          <a:p>
            <a:r>
              <a:rPr lang="pt-BR" sz="700" dirty="0"/>
              <a:t>         "data":"</a:t>
            </a:r>
            <a:r>
              <a:rPr lang="pt-BR" sz="700" dirty="0" err="1"/>
              <a:t>Apr</a:t>
            </a:r>
            <a:r>
              <a:rPr lang="pt-BR" sz="700" dirty="0"/>
              <a:t> 5, 2021, 10:35:14 PM",</a:t>
            </a:r>
          </a:p>
          <a:p>
            <a:r>
              <a:rPr lang="pt-BR" sz="700" dirty="0"/>
              <a:t>         "valor":10000.0</a:t>
            </a:r>
          </a:p>
          <a:p>
            <a:r>
              <a:rPr lang="pt-BR" sz="700" dirty="0"/>
              <a:t>      }</a:t>
            </a:r>
          </a:p>
          <a:p>
            <a:r>
              <a:rPr lang="pt-BR" sz="700" dirty="0"/>
              <a:t>   ],</a:t>
            </a:r>
          </a:p>
          <a:p>
            <a:r>
              <a:rPr lang="pt-BR" sz="700" dirty="0"/>
              <a:t>   "</a:t>
            </a:r>
            <a:r>
              <a:rPr lang="pt-BR" sz="700" dirty="0" err="1"/>
              <a:t>falencias</a:t>
            </a:r>
            <a:r>
              <a:rPr lang="pt-BR" sz="700" dirty="0"/>
              <a:t>":[</a:t>
            </a:r>
          </a:p>
          <a:p>
            <a:r>
              <a:rPr lang="pt-BR" sz="700" dirty="0"/>
              <a:t>      {</a:t>
            </a:r>
          </a:p>
          <a:p>
            <a:r>
              <a:rPr lang="pt-BR" sz="700" dirty="0"/>
              <a:t>         "</a:t>
            </a:r>
            <a:r>
              <a:rPr lang="pt-BR" sz="700" dirty="0" err="1"/>
              <a:t>empresa":"Tabajara</a:t>
            </a:r>
            <a:r>
              <a:rPr lang="pt-BR" sz="700" dirty="0"/>
              <a:t> Consultoria",</a:t>
            </a:r>
          </a:p>
          <a:p>
            <a:r>
              <a:rPr lang="pt-BR" sz="700" dirty="0"/>
              <a:t>         "cnpj":"61.090.492/0001-48",</a:t>
            </a:r>
          </a:p>
          <a:p>
            <a:r>
              <a:rPr lang="pt-BR" sz="700" dirty="0"/>
              <a:t>         "data":"</a:t>
            </a:r>
            <a:r>
              <a:rPr lang="pt-BR" sz="700" dirty="0" err="1"/>
              <a:t>Apr</a:t>
            </a:r>
            <a:r>
              <a:rPr lang="pt-BR" sz="700" dirty="0"/>
              <a:t> 5, 2021, 10:35:14 PM"</a:t>
            </a:r>
          </a:p>
          <a:p>
            <a:r>
              <a:rPr lang="pt-BR" sz="700" dirty="0"/>
              <a:t>      }</a:t>
            </a:r>
          </a:p>
          <a:p>
            <a:r>
              <a:rPr lang="pt-BR" sz="700" dirty="0"/>
              <a:t>   ],</a:t>
            </a:r>
          </a:p>
          <a:p>
            <a:r>
              <a:rPr lang="pt-BR" sz="700" dirty="0"/>
              <a:t>   "</a:t>
            </a:r>
            <a:r>
              <a:rPr lang="pt-BR" sz="700" dirty="0" err="1"/>
              <a:t>chequesSemFundo</a:t>
            </a:r>
            <a:r>
              <a:rPr lang="pt-BR" sz="700" dirty="0"/>
              <a:t>":{</a:t>
            </a:r>
          </a:p>
          <a:p>
            <a:r>
              <a:rPr lang="pt-BR" sz="700" dirty="0"/>
              <a:t>      "</a:t>
            </a:r>
            <a:r>
              <a:rPr lang="pt-BR" sz="700" dirty="0" err="1"/>
              <a:t>banco":"ITAU</a:t>
            </a:r>
            <a:r>
              <a:rPr lang="pt-BR" sz="700" dirty="0"/>
              <a:t>",</a:t>
            </a:r>
          </a:p>
          <a:p>
            <a:r>
              <a:rPr lang="pt-BR" sz="700" dirty="0"/>
              <a:t>      "agencia":"0001",</a:t>
            </a:r>
          </a:p>
          <a:p>
            <a:r>
              <a:rPr lang="pt-BR" sz="700" dirty="0"/>
              <a:t>      "</a:t>
            </a:r>
            <a:r>
              <a:rPr lang="pt-BR" sz="700" dirty="0" err="1"/>
              <a:t>cidade":"São</a:t>
            </a:r>
            <a:r>
              <a:rPr lang="pt-BR" sz="700" dirty="0"/>
              <a:t>  Paulo",</a:t>
            </a:r>
          </a:p>
          <a:p>
            <a:r>
              <a:rPr lang="pt-BR" sz="700" dirty="0"/>
              <a:t>      "</a:t>
            </a:r>
            <a:r>
              <a:rPr lang="pt-BR" sz="700" dirty="0" err="1"/>
              <a:t>uf":"SP</a:t>
            </a:r>
            <a:r>
              <a:rPr lang="pt-BR" sz="700" dirty="0"/>
              <a:t>",</a:t>
            </a:r>
          </a:p>
          <a:p>
            <a:r>
              <a:rPr lang="pt-BR" sz="700" dirty="0"/>
              <a:t>      "quantidade":1,</a:t>
            </a:r>
          </a:p>
          <a:p>
            <a:r>
              <a:rPr lang="pt-BR" sz="700" dirty="0"/>
              <a:t>      "</a:t>
            </a:r>
            <a:r>
              <a:rPr lang="pt-BR" sz="700" dirty="0" err="1"/>
              <a:t>dataUltimaOcorrencia</a:t>
            </a:r>
            <a:r>
              <a:rPr lang="pt-BR" sz="700" dirty="0"/>
              <a:t>":"</a:t>
            </a:r>
            <a:r>
              <a:rPr lang="pt-BR" sz="700" dirty="0" err="1"/>
              <a:t>Apr</a:t>
            </a:r>
            <a:r>
              <a:rPr lang="pt-BR" sz="700" dirty="0"/>
              <a:t> 5, 2021, 10:35:14 PM"</a:t>
            </a:r>
          </a:p>
          <a:p>
            <a:r>
              <a:rPr lang="pt-BR" sz="700" dirty="0"/>
              <a:t>   }</a:t>
            </a:r>
          </a:p>
          <a:p>
            <a:r>
              <a:rPr lang="pt-BR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64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tângulo 145"/>
          <p:cNvSpPr/>
          <p:nvPr/>
        </p:nvSpPr>
        <p:spPr>
          <a:xfrm>
            <a:off x="114300" y="323145"/>
            <a:ext cx="11859165" cy="637293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pt-B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14300" y="93017"/>
            <a:ext cx="8439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Payloads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Sistema C - </a:t>
            </a:r>
            <a:r>
              <a:rPr lang="pt-BR" sz="2400" dirty="0" err="1"/>
              <a:t>consultaUtimaMovimentacaoCartaoCredito</a:t>
            </a:r>
            <a:endParaRPr lang="pt-BR" sz="2400" dirty="0"/>
          </a:p>
          <a:p>
            <a:endParaRPr lang="pt-BR" sz="2400" dirty="0"/>
          </a:p>
          <a:p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00075" y="1027331"/>
            <a:ext cx="245413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Exemplo de Requisição:</a:t>
            </a:r>
          </a:p>
          <a:p>
            <a:r>
              <a:rPr lang="pt-BR" sz="1400" dirty="0" smtClean="0"/>
              <a:t>{ </a:t>
            </a:r>
            <a:endParaRPr lang="pt-BR" sz="1400" dirty="0"/>
          </a:p>
          <a:p>
            <a:r>
              <a:rPr lang="pt-BR" sz="1400" dirty="0"/>
              <a:t>   </a:t>
            </a:r>
            <a:r>
              <a:rPr lang="pt-BR" sz="1400" dirty="0" smtClean="0"/>
              <a:t>“</a:t>
            </a:r>
            <a:r>
              <a:rPr lang="pt-BR" sz="1400" dirty="0" err="1" smtClean="0"/>
              <a:t>cpf</a:t>
            </a:r>
            <a:r>
              <a:rPr lang="pt-BR" sz="1400" dirty="0" smtClean="0"/>
              <a:t>" </a:t>
            </a:r>
            <a:r>
              <a:rPr lang="pt-BR" sz="1400" dirty="0"/>
              <a:t>: " 12345678901" </a:t>
            </a:r>
          </a:p>
          <a:p>
            <a:r>
              <a:rPr lang="pt-BR" sz="1400" dirty="0"/>
              <a:t>}</a:t>
            </a:r>
          </a:p>
          <a:p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838700" y="1047750"/>
            <a:ext cx="62790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Exemplo </a:t>
            </a:r>
            <a:r>
              <a:rPr lang="pt-BR" b="1" dirty="0"/>
              <a:t>de Resposta:</a:t>
            </a:r>
          </a:p>
          <a:p>
            <a:r>
              <a:rPr lang="pt-BR" sz="1400" dirty="0"/>
              <a:t>{</a:t>
            </a:r>
          </a:p>
          <a:p>
            <a:r>
              <a:rPr lang="pt-BR" sz="1400" dirty="0"/>
              <a:t>   "</a:t>
            </a:r>
            <a:r>
              <a:rPr lang="pt-BR" sz="1400" dirty="0" err="1"/>
              <a:t>cartao</a:t>
            </a:r>
            <a:r>
              <a:rPr lang="pt-BR" sz="1400" dirty="0"/>
              <a:t>":{</a:t>
            </a:r>
          </a:p>
          <a:p>
            <a:r>
              <a:rPr lang="pt-BR" sz="1400" dirty="0"/>
              <a:t>      "</a:t>
            </a:r>
            <a:r>
              <a:rPr lang="pt-BR" sz="1400" dirty="0" err="1"/>
              <a:t>numeromascarado</a:t>
            </a:r>
            <a:r>
              <a:rPr lang="pt-BR" sz="1400" dirty="0"/>
              <a:t>":"****.****.****.1234",</a:t>
            </a:r>
          </a:p>
          <a:p>
            <a:r>
              <a:rPr lang="pt-BR" sz="1400" dirty="0"/>
              <a:t>      "</a:t>
            </a:r>
            <a:r>
              <a:rPr lang="pt-BR" sz="1400" dirty="0" err="1"/>
              <a:t>bandeira":"MASTERCARD</a:t>
            </a:r>
            <a:r>
              <a:rPr lang="pt-BR" sz="1400" dirty="0"/>
              <a:t>",</a:t>
            </a:r>
          </a:p>
          <a:p>
            <a:r>
              <a:rPr lang="pt-BR" sz="1400" dirty="0"/>
              <a:t>      "</a:t>
            </a:r>
            <a:r>
              <a:rPr lang="pt-BR" sz="1400" dirty="0" err="1"/>
              <a:t>banco":"ITAU</a:t>
            </a:r>
            <a:r>
              <a:rPr lang="pt-BR" sz="1400" dirty="0"/>
              <a:t>"</a:t>
            </a:r>
          </a:p>
          <a:p>
            <a:r>
              <a:rPr lang="pt-BR" sz="1400" dirty="0"/>
              <a:t>   },</a:t>
            </a:r>
          </a:p>
          <a:p>
            <a:r>
              <a:rPr lang="pt-BR" sz="1400" dirty="0"/>
              <a:t>   "</a:t>
            </a:r>
            <a:r>
              <a:rPr lang="pt-BR" sz="1400" dirty="0" err="1"/>
              <a:t>lancamentoCartao</a:t>
            </a:r>
            <a:r>
              <a:rPr lang="pt-BR" sz="1400" dirty="0"/>
              <a:t>":{</a:t>
            </a:r>
          </a:p>
          <a:p>
            <a:r>
              <a:rPr lang="pt-BR" sz="1400" dirty="0"/>
              <a:t>      "data":"</a:t>
            </a:r>
            <a:r>
              <a:rPr lang="pt-BR" sz="1400" dirty="0" err="1"/>
              <a:t>Apr</a:t>
            </a:r>
            <a:r>
              <a:rPr lang="pt-BR" sz="1400" dirty="0"/>
              <a:t> 5, 2021, 9:50:04 PM",</a:t>
            </a:r>
          </a:p>
          <a:p>
            <a:r>
              <a:rPr lang="pt-BR" sz="1400" dirty="0"/>
              <a:t>      "valor":21.0,</a:t>
            </a:r>
          </a:p>
          <a:p>
            <a:r>
              <a:rPr lang="pt-BR" sz="1400" dirty="0"/>
              <a:t>      "</a:t>
            </a:r>
            <a:r>
              <a:rPr lang="pt-BR" sz="1400" dirty="0" err="1"/>
              <a:t>descricao</a:t>
            </a:r>
            <a:r>
              <a:rPr lang="pt-BR" sz="1400" dirty="0"/>
              <a:t>":"UBER"</a:t>
            </a:r>
          </a:p>
          <a:p>
            <a:r>
              <a:rPr lang="pt-BR" sz="1400" dirty="0"/>
              <a:t>   }</a:t>
            </a:r>
          </a:p>
          <a:p>
            <a:r>
              <a:rPr lang="pt-BR" sz="1400" dirty="0"/>
              <a:t>}</a:t>
            </a:r>
          </a:p>
          <a:p>
            <a:endParaRPr lang="pt-BR" sz="1000" dirty="0" err="1"/>
          </a:p>
        </p:txBody>
      </p:sp>
    </p:spTree>
    <p:extLst>
      <p:ext uri="{BB962C8B-B14F-4D97-AF65-F5344CB8AC3E}">
        <p14:creationId xmlns:p14="http://schemas.microsoft.com/office/powerpoint/2010/main" val="14673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tângulo 145"/>
          <p:cNvSpPr/>
          <p:nvPr/>
        </p:nvSpPr>
        <p:spPr>
          <a:xfrm>
            <a:off x="114300" y="323145"/>
            <a:ext cx="11859165" cy="637293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pt-B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14300" y="93017"/>
            <a:ext cx="7221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Payloads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Sistema C - </a:t>
            </a:r>
            <a:r>
              <a:rPr lang="pt-BR" sz="2400" dirty="0" err="1"/>
              <a:t>consultaMovimentacaoFinanceira</a:t>
            </a:r>
            <a:endParaRPr lang="pt-BR" sz="2400" dirty="0"/>
          </a:p>
          <a:p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00075" y="1027331"/>
            <a:ext cx="24362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Exemplo de Requisição:</a:t>
            </a:r>
          </a:p>
          <a:p>
            <a:r>
              <a:rPr lang="pt-BR" sz="1400" dirty="0" smtClean="0"/>
              <a:t>{ </a:t>
            </a:r>
            <a:endParaRPr lang="pt-BR" sz="1400" dirty="0"/>
          </a:p>
          <a:p>
            <a:r>
              <a:rPr lang="pt-BR" sz="1400" dirty="0"/>
              <a:t>   </a:t>
            </a:r>
            <a:r>
              <a:rPr lang="pt-BR" sz="1400" dirty="0" smtClean="0"/>
              <a:t>“</a:t>
            </a:r>
            <a:r>
              <a:rPr lang="pt-BR" sz="1400" dirty="0" err="1" smtClean="0"/>
              <a:t>cpf</a:t>
            </a:r>
            <a:r>
              <a:rPr lang="pt-BR" sz="1400" dirty="0" smtClean="0"/>
              <a:t>" </a:t>
            </a:r>
            <a:r>
              <a:rPr lang="pt-BR" sz="1400" dirty="0"/>
              <a:t>: " </a:t>
            </a:r>
            <a:r>
              <a:rPr lang="pt-BR" sz="1400" dirty="0" smtClean="0"/>
              <a:t>12345678901“, 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“</a:t>
            </a:r>
            <a:r>
              <a:rPr lang="pt-BR" sz="1400" dirty="0" err="1" smtClean="0"/>
              <a:t>quantidadeDias</a:t>
            </a:r>
            <a:r>
              <a:rPr lang="pt-BR" sz="1400" dirty="0" smtClean="0"/>
              <a:t>” : 1 </a:t>
            </a:r>
            <a:endParaRPr lang="pt-BR" sz="1400" dirty="0"/>
          </a:p>
          <a:p>
            <a:r>
              <a:rPr lang="pt-BR" sz="1400" dirty="0"/>
              <a:t>}</a:t>
            </a:r>
          </a:p>
          <a:p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838700" y="1047750"/>
            <a:ext cx="6279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Exemplo </a:t>
            </a:r>
            <a:r>
              <a:rPr lang="pt-BR" b="1" dirty="0"/>
              <a:t>de Resposta:</a:t>
            </a:r>
          </a:p>
          <a:p>
            <a:r>
              <a:rPr lang="pt-BR" sz="1000" dirty="0"/>
              <a:t>{</a:t>
            </a:r>
          </a:p>
          <a:p>
            <a:r>
              <a:rPr lang="pt-BR" sz="1000" dirty="0"/>
              <a:t>   "</a:t>
            </a:r>
            <a:r>
              <a:rPr lang="pt-BR" sz="1000" dirty="0" err="1"/>
              <a:t>lancamentos</a:t>
            </a:r>
            <a:r>
              <a:rPr lang="pt-BR" sz="1000" dirty="0"/>
              <a:t>":[</a:t>
            </a:r>
          </a:p>
          <a:p>
            <a:r>
              <a:rPr lang="pt-BR" sz="1000" dirty="0"/>
              <a:t>      {</a:t>
            </a:r>
          </a:p>
          <a:p>
            <a:r>
              <a:rPr lang="pt-BR" sz="1000" dirty="0"/>
              <a:t>         "data":"</a:t>
            </a:r>
            <a:r>
              <a:rPr lang="pt-BR" sz="1000" dirty="0" err="1"/>
              <a:t>Apr</a:t>
            </a:r>
            <a:r>
              <a:rPr lang="pt-BR" sz="1000" dirty="0"/>
              <a:t> 5, 2021, 3:26:05 PM",</a:t>
            </a:r>
          </a:p>
          <a:p>
            <a:r>
              <a:rPr lang="pt-BR" sz="1000" dirty="0"/>
              <a:t>         "valor":2000.0,</a:t>
            </a:r>
          </a:p>
          <a:p>
            <a:r>
              <a:rPr lang="pt-BR" sz="1000" dirty="0"/>
              <a:t>         "</a:t>
            </a:r>
            <a:r>
              <a:rPr lang="pt-BR" sz="1000" dirty="0" err="1"/>
              <a:t>descricao</a:t>
            </a:r>
            <a:r>
              <a:rPr lang="pt-BR" sz="1000" dirty="0"/>
              <a:t>":"TRANSFERENCIA BANCARIA",</a:t>
            </a:r>
          </a:p>
          <a:p>
            <a:r>
              <a:rPr lang="pt-BR" sz="1000" dirty="0"/>
              <a:t>         "tipo":"1",</a:t>
            </a:r>
          </a:p>
          <a:p>
            <a:r>
              <a:rPr lang="pt-BR" sz="1000" dirty="0"/>
              <a:t>         "</a:t>
            </a:r>
            <a:r>
              <a:rPr lang="pt-BR" sz="1000" dirty="0" err="1"/>
              <a:t>origem":"Conta</a:t>
            </a:r>
            <a:r>
              <a:rPr lang="pt-BR" sz="1000" dirty="0"/>
              <a:t> Corrente 0341 0002 12344343",</a:t>
            </a:r>
          </a:p>
          <a:p>
            <a:r>
              <a:rPr lang="pt-BR" sz="1000" dirty="0"/>
              <a:t>         "</a:t>
            </a:r>
            <a:r>
              <a:rPr lang="pt-BR" sz="1000" dirty="0" err="1"/>
              <a:t>destino":"Conta</a:t>
            </a:r>
            <a:r>
              <a:rPr lang="pt-BR" sz="1000" dirty="0"/>
              <a:t> Corrente 0033 0001 234567891"</a:t>
            </a:r>
          </a:p>
          <a:p>
            <a:r>
              <a:rPr lang="pt-BR" sz="1000" dirty="0"/>
              <a:t>      },</a:t>
            </a:r>
          </a:p>
          <a:p>
            <a:r>
              <a:rPr lang="pt-BR" sz="1000" dirty="0"/>
              <a:t>      {</a:t>
            </a:r>
          </a:p>
          <a:p>
            <a:r>
              <a:rPr lang="pt-BR" sz="1000" dirty="0"/>
              <a:t>         "data":"</a:t>
            </a:r>
            <a:r>
              <a:rPr lang="pt-BR" sz="1000" dirty="0" err="1"/>
              <a:t>Apr</a:t>
            </a:r>
            <a:r>
              <a:rPr lang="pt-BR" sz="1000" dirty="0"/>
              <a:t> 5, 2021, 3:26:05 PM",</a:t>
            </a:r>
          </a:p>
          <a:p>
            <a:r>
              <a:rPr lang="pt-BR" sz="1000" dirty="0"/>
              <a:t>         "valor":2000.0,</a:t>
            </a:r>
          </a:p>
          <a:p>
            <a:r>
              <a:rPr lang="pt-BR" sz="1000" dirty="0"/>
              <a:t>         "</a:t>
            </a:r>
            <a:r>
              <a:rPr lang="pt-BR" sz="1000" dirty="0" err="1"/>
              <a:t>descricao</a:t>
            </a:r>
            <a:r>
              <a:rPr lang="pt-BR" sz="1000" dirty="0"/>
              <a:t>":"TRANSFERENCIA BANCARIA",</a:t>
            </a:r>
          </a:p>
          <a:p>
            <a:r>
              <a:rPr lang="pt-BR" sz="1000" dirty="0"/>
              <a:t>         "tipo":"1",</a:t>
            </a:r>
          </a:p>
          <a:p>
            <a:r>
              <a:rPr lang="pt-BR" sz="1000" dirty="0"/>
              <a:t>         "</a:t>
            </a:r>
            <a:r>
              <a:rPr lang="pt-BR" sz="1000" dirty="0" err="1"/>
              <a:t>origem":"Conta</a:t>
            </a:r>
            <a:r>
              <a:rPr lang="pt-BR" sz="1000" dirty="0"/>
              <a:t> Corrente 0341 0002 12344343",</a:t>
            </a:r>
          </a:p>
          <a:p>
            <a:r>
              <a:rPr lang="pt-BR" sz="1000" dirty="0"/>
              <a:t>         "</a:t>
            </a:r>
            <a:r>
              <a:rPr lang="pt-BR" sz="1000" dirty="0" err="1"/>
              <a:t>destino":"Conta</a:t>
            </a:r>
            <a:r>
              <a:rPr lang="pt-BR" sz="1000" dirty="0"/>
              <a:t> Corrente 0033 0001 234567891"</a:t>
            </a:r>
          </a:p>
          <a:p>
            <a:r>
              <a:rPr lang="pt-BR" sz="1000" dirty="0"/>
              <a:t>      },</a:t>
            </a:r>
          </a:p>
          <a:p>
            <a:r>
              <a:rPr lang="pt-BR" sz="1000" dirty="0"/>
              <a:t>      {</a:t>
            </a:r>
          </a:p>
          <a:p>
            <a:r>
              <a:rPr lang="pt-BR" sz="1000" dirty="0"/>
              <a:t>         "data":"</a:t>
            </a:r>
            <a:r>
              <a:rPr lang="pt-BR" sz="1000" dirty="0" err="1"/>
              <a:t>Apr</a:t>
            </a:r>
            <a:r>
              <a:rPr lang="pt-BR" sz="1000" dirty="0"/>
              <a:t> 5, 2021, 3:26:05 PM",</a:t>
            </a:r>
          </a:p>
          <a:p>
            <a:r>
              <a:rPr lang="pt-BR" sz="1000" dirty="0"/>
              <a:t>         "valor":1000.0,</a:t>
            </a:r>
          </a:p>
          <a:p>
            <a:r>
              <a:rPr lang="pt-BR" sz="1000" dirty="0"/>
              <a:t>         "</a:t>
            </a:r>
            <a:r>
              <a:rPr lang="pt-BR" sz="1000" dirty="0" err="1"/>
              <a:t>descricao</a:t>
            </a:r>
            <a:r>
              <a:rPr lang="pt-BR" sz="1000" dirty="0"/>
              <a:t>":"SAQUE",</a:t>
            </a:r>
          </a:p>
          <a:p>
            <a:r>
              <a:rPr lang="pt-BR" sz="1000" dirty="0"/>
              <a:t>         "tipo":"2",</a:t>
            </a:r>
          </a:p>
          <a:p>
            <a:r>
              <a:rPr lang="pt-BR" sz="1000" dirty="0"/>
              <a:t>         "</a:t>
            </a:r>
            <a:r>
              <a:rPr lang="pt-BR" sz="1000" dirty="0" err="1"/>
              <a:t>origem":"Conta</a:t>
            </a:r>
            <a:r>
              <a:rPr lang="pt-BR" sz="1000" dirty="0"/>
              <a:t> Corrente 0341 0002 12344343"</a:t>
            </a:r>
          </a:p>
          <a:p>
            <a:r>
              <a:rPr lang="pt-BR" sz="1000" dirty="0"/>
              <a:t>      }</a:t>
            </a:r>
          </a:p>
          <a:p>
            <a:r>
              <a:rPr lang="pt-BR" sz="1000" dirty="0"/>
              <a:t>   ]</a:t>
            </a:r>
          </a:p>
          <a:p>
            <a:r>
              <a:rPr lang="pt-B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743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tângulo 145"/>
          <p:cNvSpPr/>
          <p:nvPr/>
        </p:nvSpPr>
        <p:spPr>
          <a:xfrm>
            <a:off x="114300" y="323145"/>
            <a:ext cx="11859165" cy="637293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pt-B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14300" y="323850"/>
            <a:ext cx="3530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Disponibilização dos dados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57225" y="1638300"/>
            <a:ext cx="114207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 fim de proporcionar que uma única solução possa disponibilizar os dados para o máximo de situações possíveis, </a:t>
            </a:r>
          </a:p>
          <a:p>
            <a:r>
              <a:rPr lang="pt-BR" dirty="0" smtClean="0"/>
              <a:t>incluindo  o máximo de clientes independentemente do tipo de dispositivo utilizado para o acesso,  será disponibilizada </a:t>
            </a:r>
          </a:p>
          <a:p>
            <a:r>
              <a:rPr lang="pt-BR" dirty="0" smtClean="0"/>
              <a:t>uma aplicação SPA responsiva e também serviço REST exposto no API Gateway para ser consumido por aplicações </a:t>
            </a:r>
          </a:p>
          <a:p>
            <a:r>
              <a:rPr lang="pt-BR" dirty="0" smtClean="0"/>
              <a:t>Externas.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tângulo 145"/>
          <p:cNvSpPr/>
          <p:nvPr/>
        </p:nvSpPr>
        <p:spPr>
          <a:xfrm>
            <a:off x="114300" y="323145"/>
            <a:ext cx="11859165" cy="637293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pt-B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14300" y="323850"/>
            <a:ext cx="2927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Microsserviços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 e B)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57225" y="1638300"/>
            <a:ext cx="772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Os </a:t>
            </a:r>
            <a:r>
              <a:rPr lang="pt-BR" dirty="0" err="1" smtClean="0"/>
              <a:t>microserviços</a:t>
            </a:r>
            <a:r>
              <a:rPr lang="pt-BR" dirty="0" smtClean="0"/>
              <a:t> (A e B) serão desenvolvidos em Java com o framework </a:t>
            </a:r>
            <a:r>
              <a:rPr lang="pt-BR" dirty="0" err="1" smtClean="0"/>
              <a:t>Quarkus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57225" y="2667000"/>
            <a:ext cx="113298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Quarkus</a:t>
            </a:r>
            <a:r>
              <a:rPr lang="pt-BR" dirty="0" smtClean="0"/>
              <a:t> proporciona ganhos de produtividade no desenvolvimento possibilitando que as alterações no código fonte </a:t>
            </a:r>
          </a:p>
          <a:p>
            <a:r>
              <a:rPr lang="pt-BR" dirty="0" smtClean="0"/>
              <a:t>se reflitam instantaneamente sem a necessidade de </a:t>
            </a:r>
            <a:r>
              <a:rPr lang="pt-BR" dirty="0" err="1" smtClean="0"/>
              <a:t>restart</a:t>
            </a:r>
            <a:r>
              <a:rPr lang="pt-BR" dirty="0" smtClean="0"/>
              <a:t> após alteração no código fonte. </a:t>
            </a:r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dirty="0" err="1" smtClean="0"/>
              <a:t>Quarkus</a:t>
            </a:r>
            <a:r>
              <a:rPr lang="pt-BR" dirty="0" smtClean="0"/>
              <a:t> também proporciona ganhos de performance uma vez que , com o uso do </a:t>
            </a:r>
            <a:r>
              <a:rPr lang="pt-BR" dirty="0" err="1" smtClean="0"/>
              <a:t>GraalVM</a:t>
            </a:r>
            <a:r>
              <a:rPr lang="pt-BR" dirty="0" smtClean="0"/>
              <a:t>, </a:t>
            </a:r>
            <a:r>
              <a:rPr lang="pt-BR" dirty="0" smtClean="0"/>
              <a:t>possibilita que o </a:t>
            </a:r>
          </a:p>
          <a:p>
            <a:r>
              <a:rPr lang="pt-BR" dirty="0"/>
              <a:t>código seja compilado de forma nativa através de compilador AOT (</a:t>
            </a:r>
            <a:r>
              <a:rPr lang="pt-BR" dirty="0" err="1"/>
              <a:t>Ahead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Time</a:t>
            </a:r>
            <a:r>
              <a:rPr lang="pt-BR" dirty="0" smtClean="0"/>
              <a:t>) não </a:t>
            </a:r>
            <a:r>
              <a:rPr lang="pt-BR" dirty="0" smtClean="0"/>
              <a:t>precisando </a:t>
            </a:r>
            <a:r>
              <a:rPr lang="pt-BR" dirty="0" smtClean="0"/>
              <a:t>de todo 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runtime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 para sua execução. Assim</a:t>
            </a:r>
            <a:r>
              <a:rPr lang="pt-BR" dirty="0" smtClean="0"/>
              <a:t>,  o tamanho do código binário necessário para execução e a necessidade </a:t>
            </a:r>
            <a:endParaRPr lang="pt-BR" dirty="0" smtClean="0"/>
          </a:p>
          <a:p>
            <a:r>
              <a:rPr lang="pt-BR" dirty="0" smtClean="0"/>
              <a:t>de </a:t>
            </a:r>
            <a:r>
              <a:rPr lang="pt-BR" dirty="0" smtClean="0"/>
              <a:t>memória reduzem consideravelmente </a:t>
            </a:r>
            <a:r>
              <a:rPr lang="pt-BR" dirty="0" smtClean="0"/>
              <a:t>fazendo  </a:t>
            </a:r>
            <a:r>
              <a:rPr lang="pt-BR" dirty="0" smtClean="0"/>
              <a:t>com que os tempos de startup da aplicação  sejam da ordem </a:t>
            </a:r>
            <a:endParaRPr lang="pt-BR" dirty="0" smtClean="0"/>
          </a:p>
          <a:p>
            <a:r>
              <a:rPr lang="pt-BR" dirty="0" smtClean="0"/>
              <a:t>de </a:t>
            </a:r>
            <a:r>
              <a:rPr lang="pt-BR" dirty="0" smtClean="0"/>
              <a:t>alguns </a:t>
            </a:r>
            <a:r>
              <a:rPr lang="pt-BR" dirty="0" err="1" smtClean="0"/>
              <a:t>milisegundos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0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tângulo 145"/>
          <p:cNvSpPr/>
          <p:nvPr/>
        </p:nvSpPr>
        <p:spPr>
          <a:xfrm>
            <a:off x="114300" y="323145"/>
            <a:ext cx="11859165" cy="637293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pt-B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14300" y="323850"/>
            <a:ext cx="239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Nanosserviços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(C)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57225" y="1638300"/>
            <a:ext cx="9366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Os </a:t>
            </a:r>
            <a:r>
              <a:rPr lang="pt-BR" dirty="0" err="1" smtClean="0"/>
              <a:t>nanosserviços</a:t>
            </a:r>
            <a:r>
              <a:rPr lang="pt-BR" dirty="0" smtClean="0"/>
              <a:t>  (C) também serão desenvolvidos em Java com o framework </a:t>
            </a:r>
            <a:r>
              <a:rPr lang="pt-BR" dirty="0" err="1" smtClean="0"/>
              <a:t>Quarkus</a:t>
            </a:r>
            <a:r>
              <a:rPr lang="pt-BR" dirty="0"/>
              <a:t> </a:t>
            </a:r>
            <a:r>
              <a:rPr lang="pt-BR" dirty="0" smtClean="0"/>
              <a:t>através de </a:t>
            </a:r>
          </a:p>
          <a:p>
            <a:r>
              <a:rPr lang="pt-BR" dirty="0" smtClean="0"/>
              <a:t>funções lambda (</a:t>
            </a:r>
            <a:r>
              <a:rPr lang="pt-BR" dirty="0" err="1" smtClean="0"/>
              <a:t>Serverless</a:t>
            </a:r>
            <a:r>
              <a:rPr lang="pt-BR" dirty="0" smtClean="0"/>
              <a:t>) na AWS.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57225" y="2667000"/>
            <a:ext cx="11541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Os </a:t>
            </a:r>
            <a:r>
              <a:rPr lang="pt-BR" dirty="0" err="1" smtClean="0"/>
              <a:t>nanosserviços</a:t>
            </a:r>
            <a:r>
              <a:rPr lang="pt-BR" dirty="0" smtClean="0"/>
              <a:t>, irão responder a eventos gerados pelo AWS </a:t>
            </a:r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, esses eventos irão responder a requisições </a:t>
            </a:r>
          </a:p>
          <a:p>
            <a:r>
              <a:rPr lang="pt-BR" dirty="0" smtClean="0"/>
              <a:t>feitas  via REST ao API Gateway. </a:t>
            </a:r>
          </a:p>
          <a:p>
            <a:endParaRPr lang="pt-BR" dirty="0"/>
          </a:p>
          <a:p>
            <a:r>
              <a:rPr lang="pt-BR" dirty="0" smtClean="0"/>
              <a:t>A lógica de acesso </a:t>
            </a:r>
            <a:r>
              <a:rPr lang="pt-BR" dirty="0" smtClean="0"/>
              <a:t>aos bancos </a:t>
            </a:r>
            <a:r>
              <a:rPr lang="pt-BR" dirty="0" smtClean="0"/>
              <a:t>de dados </a:t>
            </a:r>
            <a:r>
              <a:rPr lang="pt-BR" dirty="0" smtClean="0"/>
              <a:t>estará implementada </a:t>
            </a:r>
            <a:r>
              <a:rPr lang="pt-BR" dirty="0" smtClean="0"/>
              <a:t>nas funções </a:t>
            </a:r>
            <a:r>
              <a:rPr lang="pt-BR" dirty="0" smtClean="0"/>
              <a:t>lambda (base C) </a:t>
            </a:r>
          </a:p>
          <a:p>
            <a:r>
              <a:rPr lang="pt-BR" dirty="0" smtClean="0"/>
              <a:t>e nos </a:t>
            </a:r>
            <a:r>
              <a:rPr lang="pt-BR" dirty="0" err="1" smtClean="0"/>
              <a:t>microsserviços</a:t>
            </a:r>
            <a:r>
              <a:rPr lang="pt-BR" dirty="0" smtClean="0"/>
              <a:t> (bases A e B).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6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tângulo 145"/>
          <p:cNvSpPr/>
          <p:nvPr/>
        </p:nvSpPr>
        <p:spPr>
          <a:xfrm>
            <a:off x="114300" y="323145"/>
            <a:ext cx="11859165" cy="637293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pt-B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14300" y="323850"/>
            <a:ext cx="4275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– Sistemas A e B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57225" y="990600"/>
            <a:ext cx="112605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Sistema A requer maior nível se segurança e proteção nos dados e não há necessidade de alta performance </a:t>
            </a:r>
          </a:p>
          <a:p>
            <a:r>
              <a:rPr lang="pt-BR" dirty="0" smtClean="0"/>
              <a:t>no acesso aos dados , desta forma, o banco de dados selecionado para o sistema A é o </a:t>
            </a:r>
            <a:r>
              <a:rPr lang="pt-BR" dirty="0" err="1" smtClean="0"/>
              <a:t>MariaDB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 Sistema B também possui dados sensíveis. Apesar de os dados do sistema A exigirem maior nível de proteção, </a:t>
            </a:r>
          </a:p>
          <a:p>
            <a:r>
              <a:rPr lang="pt-BR" dirty="0" smtClean="0"/>
              <a:t>o mesmo nível (alto nível de proteção) deveria ser considerado também para os dados do sistema B, afinal de contas , </a:t>
            </a:r>
          </a:p>
          <a:p>
            <a:r>
              <a:rPr lang="pt-BR" dirty="0"/>
              <a:t>t</a:t>
            </a:r>
            <a:r>
              <a:rPr lang="pt-BR" dirty="0" smtClean="0"/>
              <a:t>ambém existem dados sensíveis de clientes nesta base. </a:t>
            </a:r>
          </a:p>
          <a:p>
            <a:endParaRPr lang="pt-BR" dirty="0"/>
          </a:p>
          <a:p>
            <a:r>
              <a:rPr lang="pt-BR" dirty="0" smtClean="0"/>
              <a:t>O uso do mesmo banco de dados para os dois sistemas pode trazer uma simplificação na solução como um todo.</a:t>
            </a:r>
          </a:p>
          <a:p>
            <a:endParaRPr lang="pt-BR" dirty="0"/>
          </a:p>
          <a:p>
            <a:r>
              <a:rPr lang="pt-BR" dirty="0" smtClean="0"/>
              <a:t>Para atender ao requisito de extração de dados para algoritmos de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learning</a:t>
            </a:r>
            <a:r>
              <a:rPr lang="pt-BR" dirty="0" smtClean="0"/>
              <a:t>, é possível treinar modelo de IA </a:t>
            </a:r>
          </a:p>
          <a:p>
            <a:r>
              <a:rPr lang="pt-BR" dirty="0" smtClean="0"/>
              <a:t>diretamente através de consultas ao </a:t>
            </a:r>
            <a:r>
              <a:rPr lang="pt-BR" dirty="0" err="1" smtClean="0"/>
              <a:t>MariaDB</a:t>
            </a:r>
            <a:r>
              <a:rPr lang="pt-BR" dirty="0" smtClean="0"/>
              <a:t> através do projeto </a:t>
            </a:r>
            <a:r>
              <a:rPr lang="pt-BR" dirty="0" err="1" smtClean="0"/>
              <a:t>opensource</a:t>
            </a:r>
            <a:r>
              <a:rPr lang="pt-BR" dirty="0" smtClean="0"/>
              <a:t> </a:t>
            </a:r>
            <a:r>
              <a:rPr lang="pt-BR" dirty="0" err="1" smtClean="0"/>
              <a:t>MindsDB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61518" y="4211938"/>
            <a:ext cx="107449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dirty="0" smtClean="0"/>
              <a:t>banco de dados </a:t>
            </a:r>
            <a:r>
              <a:rPr lang="pt-BR" dirty="0" err="1" smtClean="0"/>
              <a:t>MariaDB</a:t>
            </a:r>
            <a:r>
              <a:rPr lang="pt-BR" dirty="0" smtClean="0"/>
              <a:t>, </a:t>
            </a:r>
            <a:r>
              <a:rPr lang="pt-BR" dirty="0"/>
              <a:t>desde que configurado </a:t>
            </a:r>
            <a:r>
              <a:rPr lang="pt-BR" dirty="0" smtClean="0"/>
              <a:t>corretamente, </a:t>
            </a:r>
            <a:r>
              <a:rPr lang="pt-BR" dirty="0"/>
              <a:t>pode atender aos requisitos de </a:t>
            </a:r>
            <a:r>
              <a:rPr lang="pt-BR" dirty="0" smtClean="0"/>
              <a:t>segurança.  </a:t>
            </a:r>
            <a:endParaRPr lang="pt-BR" dirty="0" smtClean="0"/>
          </a:p>
          <a:p>
            <a:r>
              <a:rPr lang="pt-BR" dirty="0" smtClean="0"/>
              <a:t>É um bancos </a:t>
            </a:r>
            <a:r>
              <a:rPr lang="pt-BR" dirty="0" smtClean="0"/>
              <a:t>de dados que oferece ótimos recursos de </a:t>
            </a:r>
            <a:r>
              <a:rPr lang="pt-BR" dirty="0" smtClean="0"/>
              <a:t>segurança que deverão ser utilizados:</a:t>
            </a:r>
            <a:endParaRPr lang="pt-BR" dirty="0" smtClean="0"/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smtClean="0"/>
              <a:t>Possibilidade de criptografia das informações, armazenamento dos </a:t>
            </a:r>
            <a:r>
              <a:rPr lang="pt-BR" dirty="0" err="1" smtClean="0"/>
              <a:t>tablespaces</a:t>
            </a:r>
            <a:r>
              <a:rPr lang="pt-BR" dirty="0" smtClean="0"/>
              <a:t> e logs de forma criptografada.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Possibilidade de armazenamento de informações na forma de HASH para as informações que não precisem </a:t>
            </a:r>
          </a:p>
          <a:p>
            <a:r>
              <a:rPr lang="pt-BR" dirty="0" smtClean="0"/>
              <a:t>ser “decifradas” 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Possibilidade de uso de TLS na conexão com o banco de dados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Além disso, possui </a:t>
            </a:r>
            <a:r>
              <a:rPr lang="pt-BR" dirty="0" smtClean="0"/>
              <a:t>uma comunidade ativa e frequentemente divulga boletins de atualização de segurança.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6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tângulo 145"/>
          <p:cNvSpPr/>
          <p:nvPr/>
        </p:nvSpPr>
        <p:spPr>
          <a:xfrm>
            <a:off x="114300" y="323145"/>
            <a:ext cx="11859165" cy="637293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pt-B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14300" y="323850"/>
            <a:ext cx="4275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– Sistemas A e B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57225" y="990600"/>
            <a:ext cx="111905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 fim de se obter maior grau de proteção às informações, a chave de busca (CPF) deverá estar ofuscada (armazenada </a:t>
            </a:r>
          </a:p>
          <a:p>
            <a:r>
              <a:rPr lang="pt-BR" dirty="0" smtClean="0"/>
              <a:t>Na forma de </a:t>
            </a:r>
            <a:r>
              <a:rPr lang="pt-BR" dirty="0" err="1" smtClean="0"/>
              <a:t>hash</a:t>
            </a:r>
            <a:r>
              <a:rPr lang="pt-BR" dirty="0" smtClean="0"/>
              <a:t>  (SHA256 ou superior) com Salt. </a:t>
            </a:r>
          </a:p>
          <a:p>
            <a:endParaRPr lang="pt-BR" dirty="0"/>
          </a:p>
          <a:p>
            <a:r>
              <a:rPr lang="pt-BR" dirty="0" smtClean="0"/>
              <a:t>Outros campos sensíveis serão armazenados de forma cifrada pela </a:t>
            </a:r>
          </a:p>
          <a:p>
            <a:r>
              <a:rPr lang="pt-BR" dirty="0" smtClean="0"/>
              <a:t>aplicação (neste caso a lógica de geração do </a:t>
            </a:r>
            <a:r>
              <a:rPr lang="pt-BR" dirty="0" err="1" smtClean="0"/>
              <a:t>hash</a:t>
            </a:r>
            <a:r>
              <a:rPr lang="pt-BR" dirty="0" smtClean="0"/>
              <a:t> para efetuar a pesquisa será feita na orquestração feita pelas </a:t>
            </a:r>
            <a:r>
              <a:rPr lang="pt-BR" dirty="0" err="1" smtClean="0"/>
              <a:t>step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Functions</a:t>
            </a:r>
            <a:r>
              <a:rPr lang="pt-BR" dirty="0" smtClean="0"/>
              <a:t> e também a </a:t>
            </a:r>
            <a:r>
              <a:rPr lang="pt-BR" dirty="0" err="1" smtClean="0"/>
              <a:t>decifragem</a:t>
            </a:r>
            <a:r>
              <a:rPr lang="pt-BR" dirty="0" smtClean="0"/>
              <a:t> dos campos que tiverem sido armazenados de forma cifrada).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97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tângulo 145"/>
          <p:cNvSpPr/>
          <p:nvPr/>
        </p:nvSpPr>
        <p:spPr>
          <a:xfrm>
            <a:off x="114300" y="323145"/>
            <a:ext cx="11859165" cy="637293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pt-B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14300" y="323850"/>
            <a:ext cx="3682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– Sistema C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57225" y="1095375"/>
            <a:ext cx="113735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Sistema C requer maior performance no acesso aos dados e </a:t>
            </a:r>
            <a:r>
              <a:rPr lang="pt-BR" dirty="0" smtClean="0"/>
              <a:t>esses dados não são considerados </a:t>
            </a:r>
            <a:r>
              <a:rPr lang="pt-BR" dirty="0" smtClean="0"/>
              <a:t>sensíveis, desta forma, </a:t>
            </a:r>
          </a:p>
          <a:p>
            <a:r>
              <a:rPr lang="pt-BR" dirty="0" smtClean="0"/>
              <a:t>o banco de dados selecionado para o sistema C é o </a:t>
            </a:r>
            <a:r>
              <a:rPr lang="pt-BR" dirty="0" err="1" smtClean="0"/>
              <a:t>MongoDB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MongoDB</a:t>
            </a:r>
            <a:r>
              <a:rPr lang="pt-BR" dirty="0" smtClean="0"/>
              <a:t>, oferece maior performance, no acesso aos dados. </a:t>
            </a:r>
          </a:p>
          <a:p>
            <a:endParaRPr lang="pt-BR" dirty="0" smtClean="0"/>
          </a:p>
          <a:p>
            <a:r>
              <a:rPr lang="pt-BR" dirty="0" smtClean="0"/>
              <a:t>Versões antigas do </a:t>
            </a:r>
            <a:r>
              <a:rPr lang="pt-BR" dirty="0" err="1" smtClean="0"/>
              <a:t>MongoDB</a:t>
            </a:r>
            <a:r>
              <a:rPr lang="pt-BR" dirty="0" smtClean="0"/>
              <a:t> foram consideradas inseguras principalmente devido a configuração padrão que </a:t>
            </a:r>
          </a:p>
          <a:p>
            <a:r>
              <a:rPr lang="pt-BR" dirty="0" smtClean="0"/>
              <a:t>não exigiam autenticação /autorização. 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57225" y="3392788"/>
            <a:ext cx="110427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As versões recentes do </a:t>
            </a:r>
            <a:r>
              <a:rPr lang="pt-BR" dirty="0" err="1" smtClean="0"/>
              <a:t>MongoDB</a:t>
            </a:r>
            <a:r>
              <a:rPr lang="pt-BR" dirty="0" smtClean="0"/>
              <a:t>, </a:t>
            </a:r>
            <a:r>
              <a:rPr lang="pt-BR" dirty="0"/>
              <a:t>desde que configurado </a:t>
            </a:r>
            <a:r>
              <a:rPr lang="pt-BR" dirty="0" smtClean="0"/>
              <a:t>corretamente, </a:t>
            </a:r>
            <a:r>
              <a:rPr lang="pt-BR" dirty="0"/>
              <a:t>pode atender aos requisitos de </a:t>
            </a:r>
            <a:r>
              <a:rPr lang="pt-BR" dirty="0" smtClean="0"/>
              <a:t>segurança, </a:t>
            </a:r>
            <a:endParaRPr lang="pt-BR" dirty="0" smtClean="0"/>
          </a:p>
          <a:p>
            <a:r>
              <a:rPr lang="pt-BR" dirty="0" smtClean="0"/>
              <a:t>pois oferecem recursos </a:t>
            </a:r>
            <a:r>
              <a:rPr lang="pt-BR" dirty="0" smtClean="0"/>
              <a:t>de segurança, como: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smtClean="0"/>
              <a:t>Autenticação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Autorização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smtClean="0"/>
              <a:t>Possibilidade de criptografia no armazenamento.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Possibilidade de criptografia no transporte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77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tângulo 145"/>
          <p:cNvSpPr/>
          <p:nvPr/>
        </p:nvSpPr>
        <p:spPr>
          <a:xfrm>
            <a:off x="114300" y="323145"/>
            <a:ext cx="11859165" cy="637293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pt-B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14300" y="93017"/>
            <a:ext cx="1280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Payloads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90549" y="1000125"/>
            <a:ext cx="109115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Nos próximos slides estão representados os </a:t>
            </a:r>
            <a:r>
              <a:rPr lang="pt-BR" dirty="0" err="1" smtClean="0"/>
              <a:t>payloads</a:t>
            </a:r>
            <a:r>
              <a:rPr lang="pt-BR" dirty="0" smtClean="0"/>
              <a:t> envolvidos no acesso a cada um dos serviços. 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Não </a:t>
            </a:r>
            <a:r>
              <a:rPr lang="pt-BR" dirty="0" smtClean="0"/>
              <a:t>estão </a:t>
            </a:r>
            <a:r>
              <a:rPr lang="pt-BR" dirty="0"/>
              <a:t>r</a:t>
            </a:r>
            <a:r>
              <a:rPr lang="pt-BR" dirty="0" smtClean="0"/>
              <a:t>epresentadas </a:t>
            </a:r>
            <a:r>
              <a:rPr lang="pt-BR" dirty="0" smtClean="0"/>
              <a:t>as informações referentes a autenticação/autorizações como </a:t>
            </a:r>
            <a:r>
              <a:rPr lang="pt-BR" dirty="0" err="1" smtClean="0"/>
              <a:t>access</a:t>
            </a:r>
            <a:r>
              <a:rPr lang="pt-BR" dirty="0" smtClean="0"/>
              <a:t> </a:t>
            </a:r>
            <a:r>
              <a:rPr lang="pt-BR" dirty="0" err="1" smtClean="0"/>
              <a:t>tokens</a:t>
            </a:r>
            <a:r>
              <a:rPr lang="pt-BR" dirty="0" smtClean="0"/>
              <a:t>, </a:t>
            </a:r>
            <a:r>
              <a:rPr lang="pt-BR" dirty="0" err="1" smtClean="0"/>
              <a:t>tokens</a:t>
            </a:r>
            <a:r>
              <a:rPr lang="pt-BR" dirty="0" smtClean="0"/>
              <a:t> JWT. 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Esses </a:t>
            </a:r>
            <a:r>
              <a:rPr lang="pt-BR" dirty="0" smtClean="0"/>
              <a:t>são </a:t>
            </a:r>
            <a:r>
              <a:rPr lang="pt-BR" dirty="0" smtClean="0"/>
              <a:t>endereçados </a:t>
            </a:r>
            <a:r>
              <a:rPr lang="pt-BR" dirty="0" smtClean="0"/>
              <a:t>pelo API Gateway que irá garantir a autenticação/autorização no acesso aos serviços.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977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tângulo 145"/>
          <p:cNvSpPr/>
          <p:nvPr/>
        </p:nvSpPr>
        <p:spPr>
          <a:xfrm>
            <a:off x="114300" y="323145"/>
            <a:ext cx="11859165" cy="637293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pt-B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14300" y="93017"/>
            <a:ext cx="279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Payloads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Sistema A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90550" y="676275"/>
            <a:ext cx="1127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sistema A, terá apenas um </a:t>
            </a:r>
            <a:r>
              <a:rPr lang="pt-BR" dirty="0" err="1" smtClean="0"/>
              <a:t>endpoint</a:t>
            </a:r>
            <a:r>
              <a:rPr lang="pt-BR" dirty="0" smtClean="0"/>
              <a:t> REST para acesso aos dados da base A  (</a:t>
            </a:r>
            <a:r>
              <a:rPr lang="pt-BR" dirty="0" err="1" smtClean="0"/>
              <a:t>getCliente</a:t>
            </a:r>
            <a:r>
              <a:rPr lang="pt-BR" dirty="0" smtClean="0"/>
              <a:t>) com os seguintes </a:t>
            </a:r>
            <a:r>
              <a:rPr lang="pt-BR" dirty="0" err="1" smtClean="0"/>
              <a:t>payloads</a:t>
            </a:r>
            <a:r>
              <a:rPr lang="pt-BR" dirty="0" smtClean="0"/>
              <a:t>   </a:t>
            </a:r>
          </a:p>
          <a:p>
            <a:endParaRPr lang="pt-BR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657225" y="1084481"/>
            <a:ext cx="715266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Exemplo de Requisição:</a:t>
            </a:r>
          </a:p>
          <a:p>
            <a:endParaRPr lang="pt-BR" dirty="0"/>
          </a:p>
          <a:p>
            <a:r>
              <a:rPr lang="pt-BR" sz="1400" dirty="0"/>
              <a:t>{ </a:t>
            </a:r>
          </a:p>
          <a:p>
            <a:r>
              <a:rPr lang="pt-BR" sz="1400" dirty="0"/>
              <a:t>   "</a:t>
            </a:r>
            <a:r>
              <a:rPr lang="pt-BR" sz="1400" dirty="0" err="1"/>
              <a:t>idCliente</a:t>
            </a:r>
            <a:r>
              <a:rPr lang="pt-BR" sz="1400" dirty="0"/>
              <a:t>" : " </a:t>
            </a:r>
            <a:r>
              <a:rPr lang="pt-BR" sz="1400" dirty="0"/>
              <a:t>254aa248acb47dd654ca3ea53f48c2c26d641d23d7e2e93a1ec56258df7674c4 " </a:t>
            </a:r>
            <a:endParaRPr lang="pt-BR" sz="1400" dirty="0"/>
          </a:p>
          <a:p>
            <a:r>
              <a:rPr lang="pt-BR" sz="1400" dirty="0"/>
              <a:t>}</a:t>
            </a:r>
          </a:p>
          <a:p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809889" y="1228725"/>
            <a:ext cx="418147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Exemplo </a:t>
            </a:r>
            <a:r>
              <a:rPr lang="pt-BR" b="1" dirty="0"/>
              <a:t>de Resposta:</a:t>
            </a:r>
          </a:p>
          <a:p>
            <a:endParaRPr lang="pt-BR" dirty="0"/>
          </a:p>
          <a:p>
            <a:r>
              <a:rPr lang="pt-BR" sz="1400" dirty="0"/>
              <a:t>{</a:t>
            </a:r>
          </a:p>
          <a:p>
            <a:r>
              <a:rPr lang="pt-BR" sz="1400" dirty="0"/>
              <a:t>   "cpf":"12345678901",</a:t>
            </a:r>
          </a:p>
          <a:p>
            <a:r>
              <a:rPr lang="pt-BR" sz="1400" dirty="0"/>
              <a:t>   "</a:t>
            </a:r>
            <a:r>
              <a:rPr lang="pt-BR" sz="1400" dirty="0" err="1"/>
              <a:t>nome":"Joao</a:t>
            </a:r>
            <a:r>
              <a:rPr lang="pt-BR" sz="1400" dirty="0"/>
              <a:t> da Silva",</a:t>
            </a:r>
          </a:p>
          <a:p>
            <a:r>
              <a:rPr lang="pt-BR" sz="1400" dirty="0"/>
              <a:t>   "</a:t>
            </a:r>
            <a:r>
              <a:rPr lang="pt-BR" sz="1400" dirty="0" err="1"/>
              <a:t>endereco</a:t>
            </a:r>
            <a:r>
              <a:rPr lang="pt-BR" sz="1400" dirty="0"/>
              <a:t>":{</a:t>
            </a:r>
          </a:p>
          <a:p>
            <a:r>
              <a:rPr lang="pt-BR" sz="1400" dirty="0"/>
              <a:t>      "</a:t>
            </a:r>
            <a:r>
              <a:rPr lang="pt-BR" sz="1400" dirty="0" err="1"/>
              <a:t>logradouro":"Rua</a:t>
            </a:r>
            <a:r>
              <a:rPr lang="pt-BR" sz="1400" dirty="0"/>
              <a:t> Feliz, 400",</a:t>
            </a:r>
          </a:p>
          <a:p>
            <a:r>
              <a:rPr lang="pt-BR" sz="1400" dirty="0"/>
              <a:t>      "</a:t>
            </a:r>
            <a:r>
              <a:rPr lang="pt-BR" sz="1400" dirty="0" err="1"/>
              <a:t>bairro":"Butantã</a:t>
            </a:r>
            <a:r>
              <a:rPr lang="pt-BR" sz="1400" dirty="0"/>
              <a:t>",</a:t>
            </a:r>
          </a:p>
          <a:p>
            <a:r>
              <a:rPr lang="pt-BR" sz="1400" dirty="0"/>
              <a:t>      "</a:t>
            </a:r>
            <a:r>
              <a:rPr lang="pt-BR" sz="1400" dirty="0" err="1"/>
              <a:t>cidade":"São</a:t>
            </a:r>
            <a:r>
              <a:rPr lang="pt-BR" sz="1400" dirty="0"/>
              <a:t> Paulo",</a:t>
            </a:r>
          </a:p>
          <a:p>
            <a:r>
              <a:rPr lang="pt-BR" sz="1400" dirty="0"/>
              <a:t>      "</a:t>
            </a:r>
            <a:r>
              <a:rPr lang="pt-BR" sz="1400" dirty="0" err="1"/>
              <a:t>uf":"SP</a:t>
            </a:r>
            <a:r>
              <a:rPr lang="pt-BR" sz="1400" dirty="0"/>
              <a:t>",</a:t>
            </a:r>
          </a:p>
          <a:p>
            <a:r>
              <a:rPr lang="pt-BR" sz="1400" dirty="0"/>
              <a:t>      "</a:t>
            </a:r>
            <a:r>
              <a:rPr lang="pt-BR" sz="1400" dirty="0" err="1"/>
              <a:t>pais":"Brasil</a:t>
            </a:r>
            <a:r>
              <a:rPr lang="pt-BR" sz="1400" dirty="0"/>
              <a:t>"</a:t>
            </a:r>
          </a:p>
          <a:p>
            <a:r>
              <a:rPr lang="pt-BR" sz="1400" dirty="0"/>
              <a:t>   },</a:t>
            </a:r>
          </a:p>
          <a:p>
            <a:r>
              <a:rPr lang="pt-BR" sz="1400" dirty="0"/>
              <a:t>   "dividas":[</a:t>
            </a:r>
          </a:p>
          <a:p>
            <a:r>
              <a:rPr lang="pt-BR" sz="1400" dirty="0"/>
              <a:t>      {</a:t>
            </a:r>
          </a:p>
          <a:p>
            <a:r>
              <a:rPr lang="pt-BR" sz="1400" dirty="0"/>
              <a:t>         "credor":{</a:t>
            </a:r>
          </a:p>
          <a:p>
            <a:r>
              <a:rPr lang="pt-BR" sz="1400" dirty="0"/>
              <a:t>            "cpfCnpj":"33041260065290",</a:t>
            </a:r>
          </a:p>
          <a:p>
            <a:r>
              <a:rPr lang="pt-BR" sz="1400" dirty="0"/>
              <a:t>            "</a:t>
            </a:r>
            <a:r>
              <a:rPr lang="pt-BR" sz="1400" dirty="0" err="1"/>
              <a:t>nome":"Casas</a:t>
            </a:r>
            <a:r>
              <a:rPr lang="pt-BR" sz="1400" dirty="0"/>
              <a:t> Bahia"</a:t>
            </a:r>
          </a:p>
          <a:p>
            <a:r>
              <a:rPr lang="pt-BR" sz="1400" dirty="0"/>
              <a:t>         },</a:t>
            </a:r>
          </a:p>
          <a:p>
            <a:r>
              <a:rPr lang="pt-BR" sz="1400" dirty="0"/>
              <a:t>         "valor":10000.0</a:t>
            </a:r>
          </a:p>
          <a:p>
            <a:r>
              <a:rPr lang="pt-BR" sz="1400" dirty="0"/>
              <a:t>      }</a:t>
            </a:r>
          </a:p>
          <a:p>
            <a:r>
              <a:rPr lang="pt-BR" sz="1400" dirty="0"/>
              <a:t>   ]</a:t>
            </a:r>
          </a:p>
          <a:p>
            <a:r>
              <a:rPr lang="pt-BR" sz="1400" dirty="0" smtClean="0"/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013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13445</TotalTime>
  <Words>1780</Words>
  <Application>Microsoft Office PowerPoint</Application>
  <PresentationFormat>Personalizar</PresentationFormat>
  <Paragraphs>287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Guimaraes Tardin</dc:creator>
  <cp:lastModifiedBy>Evandro</cp:lastModifiedBy>
  <cp:revision>207</cp:revision>
  <dcterms:created xsi:type="dcterms:W3CDTF">2020-09-26T11:52:46Z</dcterms:created>
  <dcterms:modified xsi:type="dcterms:W3CDTF">2021-04-06T12:05:30Z</dcterms:modified>
</cp:coreProperties>
</file>