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76" r:id="rId3"/>
    <p:sldId id="277" r:id="rId4"/>
    <p:sldId id="282" r:id="rId5"/>
    <p:sldId id="294" r:id="rId6"/>
    <p:sldId id="296" r:id="rId7"/>
    <p:sldId id="297" r:id="rId8"/>
    <p:sldId id="29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C1D9A3A8-3A1E-4B50-B4D9-902DB41BF123}">
          <p14:sldIdLst>
            <p14:sldId id="284"/>
            <p14:sldId id="276"/>
            <p14:sldId id="277"/>
            <p14:sldId id="282"/>
            <p14:sldId id="294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D00"/>
    <a:srgbClr val="FDF6F1"/>
    <a:srgbClr val="FF8A00"/>
    <a:srgbClr val="FF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343" autoAdjust="0"/>
  </p:normalViewPr>
  <p:slideViewPr>
    <p:cSldViewPr snapToGrid="0">
      <p:cViewPr>
        <p:scale>
          <a:sx n="82" d="100"/>
          <a:sy n="82" d="100"/>
        </p:scale>
        <p:origin x="396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2D77-4FCB-47BC-9008-A4C1557057BF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385-E034-4A06-8272-FB6F3253B9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0986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2D77-4FCB-47BC-9008-A4C1557057BF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385-E034-4A06-8272-FB6F3253B9F3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42117" y="219643"/>
            <a:ext cx="1030859" cy="337334"/>
          </a:xfrm>
          <a:prstGeom prst="rect">
            <a:avLst/>
          </a:prstGeom>
        </p:spPr>
      </p:pic>
      <p:sp>
        <p:nvSpPr>
          <p:cNvPr id="10" name="Arredondar Retângulo no Mesmo Canto Lateral 9"/>
          <p:cNvSpPr/>
          <p:nvPr userDrawn="1"/>
        </p:nvSpPr>
        <p:spPr>
          <a:xfrm rot="10800000">
            <a:off x="1756228" y="0"/>
            <a:ext cx="8566713" cy="732514"/>
          </a:xfrm>
          <a:prstGeom prst="round2SameRect">
            <a:avLst/>
          </a:prstGeom>
          <a:blipFill>
            <a:blip r:embed="rId3"/>
            <a:stretch>
              <a:fillRect/>
            </a:stretch>
          </a:blipFill>
          <a:effectLst>
            <a:outerShdw blurRad="330200" dist="177800" dir="5400000" sx="79000" sy="79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1563301" y="188262"/>
            <a:ext cx="895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rPr>
              <a:t>Treinamento SW - Encontrar transação a partir de um terminal PDV</a:t>
            </a:r>
          </a:p>
        </p:txBody>
      </p:sp>
    </p:spTree>
    <p:extLst>
      <p:ext uri="{BB962C8B-B14F-4D97-AF65-F5344CB8AC3E}">
        <p14:creationId xmlns:p14="http://schemas.microsoft.com/office/powerpoint/2010/main" val="1134347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2D77-4FCB-47BC-9008-A4C1557057BF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385-E034-4A06-8272-FB6F3253B9F3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42117" y="219643"/>
            <a:ext cx="1030859" cy="337334"/>
          </a:xfrm>
          <a:prstGeom prst="rect">
            <a:avLst/>
          </a:prstGeom>
        </p:spPr>
      </p:pic>
      <p:sp>
        <p:nvSpPr>
          <p:cNvPr id="10" name="Arredondar Retângulo no Mesmo Canto Lateral 9"/>
          <p:cNvSpPr/>
          <p:nvPr userDrawn="1"/>
        </p:nvSpPr>
        <p:spPr>
          <a:xfrm rot="10800000">
            <a:off x="1756228" y="0"/>
            <a:ext cx="8566713" cy="732514"/>
          </a:xfrm>
          <a:prstGeom prst="round2SameRect">
            <a:avLst/>
          </a:prstGeom>
          <a:blipFill>
            <a:blip r:embed="rId3"/>
            <a:stretch>
              <a:fillRect/>
            </a:stretch>
          </a:blipFill>
          <a:effectLst>
            <a:outerShdw blurRad="330200" dist="177800" dir="5400000" sx="79000" sy="79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1563301" y="188262"/>
            <a:ext cx="895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rPr>
              <a:t>Treinamento SW - Encontrar transação a partir de um terminal PDV</a:t>
            </a:r>
          </a:p>
        </p:txBody>
      </p:sp>
    </p:spTree>
    <p:extLst>
      <p:ext uri="{BB962C8B-B14F-4D97-AF65-F5344CB8AC3E}">
        <p14:creationId xmlns:p14="http://schemas.microsoft.com/office/powerpoint/2010/main" val="48593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 userDrawn="1"/>
        </p:nvSpPr>
        <p:spPr>
          <a:xfrm>
            <a:off x="0" y="-1"/>
            <a:ext cx="12192000" cy="6849016"/>
          </a:xfrm>
          <a:prstGeom prst="rect">
            <a:avLst/>
          </a:prstGeom>
          <a:gradFill flip="none" rotWithShape="1">
            <a:gsLst>
              <a:gs pos="3243">
                <a:schemeClr val="bg1">
                  <a:tint val="66000"/>
                  <a:satMod val="160000"/>
                  <a:lumMod val="0"/>
                  <a:lumOff val="100000"/>
                </a:schemeClr>
              </a:gs>
              <a:gs pos="57000">
                <a:schemeClr val="bg1">
                  <a:tint val="66000"/>
                  <a:satMod val="160000"/>
                  <a:lumMod val="88000"/>
                </a:schemeClr>
              </a:gs>
              <a:gs pos="57000">
                <a:schemeClr val="bg1">
                  <a:tint val="44500"/>
                  <a:satMod val="160000"/>
                  <a:lumMod val="93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2D77-4FCB-47BC-9008-A4C1557057BF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385-E034-4A06-8272-FB6F3253B9F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Arredondar Retângulo no Mesmo Canto Lateral 6"/>
          <p:cNvSpPr/>
          <p:nvPr userDrawn="1"/>
        </p:nvSpPr>
        <p:spPr>
          <a:xfrm rot="10800000">
            <a:off x="1756228" y="0"/>
            <a:ext cx="8566713" cy="732514"/>
          </a:xfrm>
          <a:prstGeom prst="round2SameRect">
            <a:avLst/>
          </a:prstGeom>
          <a:blipFill>
            <a:blip r:embed="rId2"/>
            <a:stretch>
              <a:fillRect/>
            </a:stretch>
          </a:blipFill>
          <a:effectLst>
            <a:outerShdw blurRad="330200" dist="177800" dir="5400000" sx="79000" sy="79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1563301" y="188262"/>
            <a:ext cx="895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rPr>
              <a:t>Treinamento SW - Encontrar transação a partir de um terminal PDV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42117" y="219643"/>
            <a:ext cx="1030859" cy="33733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4"/>
          <a:srcRect l="2542" t="10201" r="14090"/>
          <a:stretch/>
        </p:blipFill>
        <p:spPr>
          <a:xfrm>
            <a:off x="9486900" y="3886200"/>
            <a:ext cx="27051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2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2D77-4FCB-47BC-9008-A4C1557057BF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385-E034-4A06-8272-FB6F3253B9F3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42117" y="219643"/>
            <a:ext cx="1030859" cy="337334"/>
          </a:xfrm>
          <a:prstGeom prst="rect">
            <a:avLst/>
          </a:prstGeom>
        </p:spPr>
      </p:pic>
      <p:sp>
        <p:nvSpPr>
          <p:cNvPr id="11" name="Arredondar Retângulo no Mesmo Canto Lateral 10"/>
          <p:cNvSpPr/>
          <p:nvPr userDrawn="1"/>
        </p:nvSpPr>
        <p:spPr>
          <a:xfrm rot="10800000">
            <a:off x="1756228" y="0"/>
            <a:ext cx="8566713" cy="732514"/>
          </a:xfrm>
          <a:prstGeom prst="round2SameRect">
            <a:avLst/>
          </a:prstGeom>
          <a:blipFill>
            <a:blip r:embed="rId3"/>
            <a:stretch>
              <a:fillRect/>
            </a:stretch>
          </a:blipFill>
          <a:effectLst>
            <a:outerShdw blurRad="330200" dist="177800" dir="5400000" sx="79000" sy="79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1563301" y="188262"/>
            <a:ext cx="895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rPr>
              <a:t>Treinamento SW - Encontrar transação a partir de um terminal PDV</a:t>
            </a:r>
          </a:p>
        </p:txBody>
      </p:sp>
    </p:spTree>
    <p:extLst>
      <p:ext uri="{BB962C8B-B14F-4D97-AF65-F5344CB8AC3E}">
        <p14:creationId xmlns:p14="http://schemas.microsoft.com/office/powerpoint/2010/main" val="2967810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2D77-4FCB-47BC-9008-A4C1557057BF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385-E034-4A06-8272-FB6F3253B9F3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42117" y="219643"/>
            <a:ext cx="1030859" cy="337334"/>
          </a:xfrm>
          <a:prstGeom prst="rect">
            <a:avLst/>
          </a:prstGeom>
        </p:spPr>
      </p:pic>
      <p:sp>
        <p:nvSpPr>
          <p:cNvPr id="11" name="Arredondar Retângulo no Mesmo Canto Lateral 10"/>
          <p:cNvSpPr/>
          <p:nvPr userDrawn="1"/>
        </p:nvSpPr>
        <p:spPr>
          <a:xfrm rot="10800000">
            <a:off x="1756228" y="0"/>
            <a:ext cx="8566713" cy="732514"/>
          </a:xfrm>
          <a:prstGeom prst="round2SameRect">
            <a:avLst/>
          </a:prstGeom>
          <a:blipFill>
            <a:blip r:embed="rId3"/>
            <a:stretch>
              <a:fillRect/>
            </a:stretch>
          </a:blipFill>
          <a:effectLst>
            <a:outerShdw blurRad="330200" dist="177800" dir="5400000" sx="79000" sy="79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1563301" y="188262"/>
            <a:ext cx="895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rPr>
              <a:t>Treinamento SW - Encontrar transação a partir de um terminal PDV</a:t>
            </a:r>
          </a:p>
        </p:txBody>
      </p:sp>
    </p:spTree>
    <p:extLst>
      <p:ext uri="{BB962C8B-B14F-4D97-AF65-F5344CB8AC3E}">
        <p14:creationId xmlns:p14="http://schemas.microsoft.com/office/powerpoint/2010/main" val="402994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2D77-4FCB-47BC-9008-A4C1557057BF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385-E034-4A06-8272-FB6F3253B9F3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42117" y="219643"/>
            <a:ext cx="1030859" cy="337334"/>
          </a:xfrm>
          <a:prstGeom prst="rect">
            <a:avLst/>
          </a:prstGeom>
        </p:spPr>
      </p:pic>
      <p:sp>
        <p:nvSpPr>
          <p:cNvPr id="13" name="Arredondar Retângulo no Mesmo Canto Lateral 12"/>
          <p:cNvSpPr/>
          <p:nvPr userDrawn="1"/>
        </p:nvSpPr>
        <p:spPr>
          <a:xfrm rot="10800000">
            <a:off x="1756228" y="0"/>
            <a:ext cx="8566713" cy="732514"/>
          </a:xfrm>
          <a:prstGeom prst="round2SameRect">
            <a:avLst/>
          </a:prstGeom>
          <a:blipFill>
            <a:blip r:embed="rId3"/>
            <a:stretch>
              <a:fillRect/>
            </a:stretch>
          </a:blipFill>
          <a:effectLst>
            <a:outerShdw blurRad="330200" dist="177800" dir="5400000" sx="79000" sy="79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1563301" y="188262"/>
            <a:ext cx="895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rPr>
              <a:t>Treinamento SW - Encontrar transação a partir de um terminal PDV</a:t>
            </a:r>
          </a:p>
        </p:txBody>
      </p:sp>
    </p:spTree>
    <p:extLst>
      <p:ext uri="{BB962C8B-B14F-4D97-AF65-F5344CB8AC3E}">
        <p14:creationId xmlns:p14="http://schemas.microsoft.com/office/powerpoint/2010/main" val="4266107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2D77-4FCB-47BC-9008-A4C1557057BF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385-E034-4A06-8272-FB6F3253B9F3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42117" y="219643"/>
            <a:ext cx="1030859" cy="337334"/>
          </a:xfrm>
          <a:prstGeom prst="rect">
            <a:avLst/>
          </a:prstGeom>
        </p:spPr>
      </p:pic>
      <p:sp>
        <p:nvSpPr>
          <p:cNvPr id="9" name="Arredondar Retângulo no Mesmo Canto Lateral 8"/>
          <p:cNvSpPr/>
          <p:nvPr userDrawn="1"/>
        </p:nvSpPr>
        <p:spPr>
          <a:xfrm rot="10800000">
            <a:off x="1756228" y="0"/>
            <a:ext cx="8566713" cy="732514"/>
          </a:xfrm>
          <a:prstGeom prst="round2SameRect">
            <a:avLst/>
          </a:prstGeom>
          <a:blipFill>
            <a:blip r:embed="rId3"/>
            <a:stretch>
              <a:fillRect/>
            </a:stretch>
          </a:blipFill>
          <a:effectLst>
            <a:outerShdw blurRad="330200" dist="177800" dir="5400000" sx="79000" sy="79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 userDrawn="1"/>
        </p:nvSpPr>
        <p:spPr>
          <a:xfrm>
            <a:off x="1563301" y="188262"/>
            <a:ext cx="895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rPr>
              <a:t>Treinamento SW - Encontrar transação a partir de um terminal PDV</a:t>
            </a:r>
          </a:p>
        </p:txBody>
      </p:sp>
    </p:spTree>
    <p:extLst>
      <p:ext uri="{BB962C8B-B14F-4D97-AF65-F5344CB8AC3E}">
        <p14:creationId xmlns:p14="http://schemas.microsoft.com/office/powerpoint/2010/main" val="58961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2D77-4FCB-47BC-9008-A4C1557057BF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385-E034-4A06-8272-FB6F3253B9F3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42117" y="219643"/>
            <a:ext cx="1030859" cy="337334"/>
          </a:xfrm>
          <a:prstGeom prst="rect">
            <a:avLst/>
          </a:prstGeom>
        </p:spPr>
      </p:pic>
      <p:sp>
        <p:nvSpPr>
          <p:cNvPr id="8" name="Arredondar Retângulo no Mesmo Canto Lateral 7"/>
          <p:cNvSpPr/>
          <p:nvPr userDrawn="1"/>
        </p:nvSpPr>
        <p:spPr>
          <a:xfrm rot="10800000">
            <a:off x="1756228" y="0"/>
            <a:ext cx="8566713" cy="732514"/>
          </a:xfrm>
          <a:prstGeom prst="round2SameRect">
            <a:avLst/>
          </a:prstGeom>
          <a:blipFill>
            <a:blip r:embed="rId3"/>
            <a:stretch>
              <a:fillRect/>
            </a:stretch>
          </a:blipFill>
          <a:effectLst>
            <a:outerShdw blurRad="330200" dist="177800" dir="5400000" sx="79000" sy="79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563301" y="188262"/>
            <a:ext cx="895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rPr>
              <a:t>Treinamento SW - Encontrar transação a partir de um terminal PDV</a:t>
            </a:r>
          </a:p>
        </p:txBody>
      </p:sp>
    </p:spTree>
    <p:extLst>
      <p:ext uri="{BB962C8B-B14F-4D97-AF65-F5344CB8AC3E}">
        <p14:creationId xmlns:p14="http://schemas.microsoft.com/office/powerpoint/2010/main" val="269652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2D77-4FCB-47BC-9008-A4C1557057BF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385-E034-4A06-8272-FB6F3253B9F3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42117" y="219643"/>
            <a:ext cx="1030859" cy="337334"/>
          </a:xfrm>
          <a:prstGeom prst="rect">
            <a:avLst/>
          </a:prstGeom>
        </p:spPr>
      </p:pic>
      <p:sp>
        <p:nvSpPr>
          <p:cNvPr id="11" name="Arredondar Retângulo no Mesmo Canto Lateral 10"/>
          <p:cNvSpPr/>
          <p:nvPr userDrawn="1"/>
        </p:nvSpPr>
        <p:spPr>
          <a:xfrm rot="10800000">
            <a:off x="1756228" y="0"/>
            <a:ext cx="8566713" cy="732514"/>
          </a:xfrm>
          <a:prstGeom prst="round2SameRect">
            <a:avLst/>
          </a:prstGeom>
          <a:blipFill>
            <a:blip r:embed="rId3"/>
            <a:stretch>
              <a:fillRect/>
            </a:stretch>
          </a:blipFill>
          <a:effectLst>
            <a:outerShdw blurRad="330200" dist="177800" dir="5400000" sx="79000" sy="79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1563301" y="188262"/>
            <a:ext cx="895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rPr>
              <a:t>Treinamento SW - Encontrar transação a partir de um terminal PDV</a:t>
            </a:r>
          </a:p>
        </p:txBody>
      </p:sp>
    </p:spTree>
    <p:extLst>
      <p:ext uri="{BB962C8B-B14F-4D97-AF65-F5344CB8AC3E}">
        <p14:creationId xmlns:p14="http://schemas.microsoft.com/office/powerpoint/2010/main" val="1034987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2D77-4FCB-47BC-9008-A4C1557057BF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385-E034-4A06-8272-FB6F3253B9F3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42117" y="219643"/>
            <a:ext cx="1030859" cy="337334"/>
          </a:xfrm>
          <a:prstGeom prst="rect">
            <a:avLst/>
          </a:prstGeom>
        </p:spPr>
      </p:pic>
      <p:sp>
        <p:nvSpPr>
          <p:cNvPr id="11" name="Arredondar Retângulo no Mesmo Canto Lateral 10"/>
          <p:cNvSpPr/>
          <p:nvPr userDrawn="1"/>
        </p:nvSpPr>
        <p:spPr>
          <a:xfrm rot="10800000">
            <a:off x="1756228" y="0"/>
            <a:ext cx="8566713" cy="732514"/>
          </a:xfrm>
          <a:prstGeom prst="round2SameRect">
            <a:avLst/>
          </a:prstGeom>
          <a:blipFill>
            <a:blip r:embed="rId3"/>
            <a:stretch>
              <a:fillRect/>
            </a:stretch>
          </a:blipFill>
          <a:effectLst>
            <a:outerShdw blurRad="330200" dist="177800" dir="5400000" sx="79000" sy="79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1563301" y="188262"/>
            <a:ext cx="895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rPr>
              <a:t>Treinamento SW - Encontrar transação a partir de um terminal PDV</a:t>
            </a:r>
          </a:p>
        </p:txBody>
      </p:sp>
    </p:spTree>
    <p:extLst>
      <p:ext uri="{BB962C8B-B14F-4D97-AF65-F5344CB8AC3E}">
        <p14:creationId xmlns:p14="http://schemas.microsoft.com/office/powerpoint/2010/main" val="55900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A2D77-4FCB-47BC-9008-A4C1557057BF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C8385-E034-4A06-8272-FB6F3253B9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726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0" y="-1"/>
            <a:ext cx="12192000" cy="6849016"/>
          </a:xfrm>
          <a:prstGeom prst="rect">
            <a:avLst/>
          </a:prstGeom>
          <a:gradFill flip="none" rotWithShape="1">
            <a:gsLst>
              <a:gs pos="3243">
                <a:schemeClr val="bg1">
                  <a:tint val="66000"/>
                  <a:satMod val="160000"/>
                  <a:lumMod val="0"/>
                  <a:lumOff val="100000"/>
                </a:schemeClr>
              </a:gs>
              <a:gs pos="57000">
                <a:schemeClr val="bg1">
                  <a:tint val="66000"/>
                  <a:satMod val="160000"/>
                  <a:lumMod val="88000"/>
                </a:schemeClr>
              </a:gs>
              <a:gs pos="57000">
                <a:schemeClr val="bg1">
                  <a:tint val="44500"/>
                  <a:satMod val="160000"/>
                  <a:lumMod val="93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742950" y="1929326"/>
            <a:ext cx="10477500" cy="4494934"/>
          </a:xfrm>
          <a:prstGeom prst="rect">
            <a:avLst/>
          </a:prstGeom>
          <a:ln>
            <a:noFill/>
          </a:ln>
          <a:effectLst>
            <a:outerShdw blurRad="698500" dist="1181100" dir="5400000" sx="77000" sy="77000" algn="t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0" name="Agrupar 19"/>
          <p:cNvGrpSpPr/>
          <p:nvPr/>
        </p:nvGrpSpPr>
        <p:grpSpPr>
          <a:xfrm>
            <a:off x="507028" y="360269"/>
            <a:ext cx="10899404" cy="6128477"/>
            <a:chOff x="0" y="0"/>
            <a:chExt cx="12214822" cy="6868104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3943" y="0"/>
              <a:ext cx="5138056" cy="6858000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 rotWithShape="1">
            <a:blip r:embed="rId3"/>
            <a:srcRect t="-975" r="15499" b="30956"/>
            <a:stretch/>
          </p:blipFill>
          <p:spPr>
            <a:xfrm>
              <a:off x="5363724" y="1705680"/>
              <a:ext cx="6851098" cy="5162424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EFE9E5"/>
                </a:clrFrom>
                <a:clrTo>
                  <a:srgbClr val="EFE9E5">
                    <a:alpha val="0"/>
                  </a:srgbClr>
                </a:clrTo>
              </a:clrChange>
            </a:blip>
            <a:srcRect l="234" r="61764"/>
            <a:stretch/>
          </p:blipFill>
          <p:spPr>
            <a:xfrm flipV="1">
              <a:off x="0" y="0"/>
              <a:ext cx="7075357" cy="6858000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689428" y="855147"/>
              <a:ext cx="7808686" cy="286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b="1" dirty="0" smtClean="0">
                  <a:solidFill>
                    <a:srgbClr val="FFFF00"/>
                  </a:solidFill>
                  <a:latin typeface="Century Gothic" panose="020B0502020202020204" pitchFamily="34" charset="0"/>
                </a:rPr>
                <a:t>Treinamento SW</a:t>
              </a:r>
            </a:p>
            <a:p>
              <a:r>
                <a:rPr lang="pt-BR" sz="4000" b="1" dirty="0" smtClean="0">
                  <a:solidFill>
                    <a:srgbClr val="FFFF00"/>
                  </a:solidFill>
                  <a:latin typeface="Century Gothic" panose="020B0502020202020204" pitchFamily="34" charset="0"/>
                </a:rPr>
                <a:t>Encontrar transação a partir de um terminal </a:t>
              </a:r>
            </a:p>
            <a:p>
              <a:r>
                <a:rPr lang="pt-BR" sz="4000" b="1" dirty="0" smtClean="0">
                  <a:solidFill>
                    <a:srgbClr val="FFFF00"/>
                  </a:solidFill>
                  <a:latin typeface="Century Gothic" panose="020B0502020202020204" pitchFamily="34" charset="0"/>
                </a:rPr>
                <a:t>PDV</a:t>
              </a:r>
              <a:endParaRPr lang="pt-BR" sz="4000" b="1" dirty="0">
                <a:solidFill>
                  <a:srgbClr val="FFFF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051672" y="5126663"/>
              <a:ext cx="3505262" cy="655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Elaborado por: </a:t>
              </a:r>
              <a:r>
                <a:rPr lang="pt-BR" sz="16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Lígia </a:t>
              </a:r>
              <a:r>
                <a:rPr lang="pt-BR" sz="16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Andrade</a:t>
              </a:r>
            </a:p>
            <a:p>
              <a:r>
                <a:rPr lang="pt-BR" sz="1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Data:</a:t>
              </a:r>
              <a:r>
                <a:rPr lang="pt-BR" sz="16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 06/09/2019</a:t>
              </a:r>
              <a:endParaRPr lang="pt-BR" sz="1600" dirty="0">
                <a:solidFill>
                  <a:schemeClr val="bg1"/>
                </a:solidFill>
              </a:endParaRPr>
            </a:p>
          </p:txBody>
        </p: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1029" y="5136964"/>
              <a:ext cx="247943" cy="323331"/>
            </a:xfrm>
            <a:prstGeom prst="rect">
              <a:avLst/>
            </a:prstGeom>
          </p:spPr>
        </p:pic>
        <p:grpSp>
          <p:nvGrpSpPr>
            <p:cNvPr id="14" name="Agrupar 13"/>
            <p:cNvGrpSpPr/>
            <p:nvPr/>
          </p:nvGrpSpPr>
          <p:grpSpPr>
            <a:xfrm>
              <a:off x="7440109" y="4920239"/>
              <a:ext cx="3717813" cy="1855389"/>
              <a:chOff x="8721679" y="3495674"/>
              <a:chExt cx="3717813" cy="1855389"/>
            </a:xfrm>
          </p:grpSpPr>
          <p:sp>
            <p:nvSpPr>
              <p:cNvPr id="15" name="Retângulo 14"/>
              <p:cNvSpPr/>
              <p:nvPr/>
            </p:nvSpPr>
            <p:spPr>
              <a:xfrm rot="10800000">
                <a:off x="8721679" y="3495674"/>
                <a:ext cx="3717813" cy="16831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228600" dir="5400000" sx="86000" sy="86000" algn="t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8791481" y="3622134"/>
                <a:ext cx="1209515" cy="379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Processo</a:t>
                </a:r>
                <a:endParaRPr lang="pt-BR" sz="1600" b="1" dirty="0"/>
              </a:p>
            </p:txBody>
          </p:sp>
          <p:sp>
            <p:nvSpPr>
              <p:cNvPr id="17" name="CaixaDeTexto 16"/>
              <p:cNvSpPr txBox="1"/>
              <p:nvPr/>
            </p:nvSpPr>
            <p:spPr>
              <a:xfrm>
                <a:off x="8873296" y="3806799"/>
                <a:ext cx="3566195" cy="120722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pt-BR" sz="3200" b="1" dirty="0" smtClean="0"/>
                  <a:t>Logs de transação no SW</a:t>
                </a:r>
                <a:endParaRPr lang="pt-BR" sz="3200" b="1" dirty="0"/>
              </a:p>
            </p:txBody>
          </p:sp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91481" y="5188909"/>
                <a:ext cx="3648011" cy="162154"/>
              </a:xfrm>
              <a:prstGeom prst="rect">
                <a:avLst/>
              </a:prstGeom>
            </p:spPr>
          </p:pic>
        </p:grp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90469" y="2528813"/>
              <a:ext cx="3350257" cy="1096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27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94275" y="1072802"/>
            <a:ext cx="58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Mapa de siglas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Arredondado 15">
            <a:hlinkClick r:id="" action="ppaction://noaction"/>
          </p:cNvPr>
          <p:cNvSpPr/>
          <p:nvPr/>
        </p:nvSpPr>
        <p:spPr>
          <a:xfrm>
            <a:off x="2779575" y="4003475"/>
            <a:ext cx="850900" cy="609600"/>
          </a:xfrm>
          <a:prstGeom prst="roundRect">
            <a:avLst/>
          </a:prstGeom>
          <a:ln w="57150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SW75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17" name="Retângulo Arredondado 16">
            <a:hlinkClick r:id="rId2" action="ppaction://hlinksldjump"/>
          </p:cNvPr>
          <p:cNvSpPr/>
          <p:nvPr/>
        </p:nvSpPr>
        <p:spPr>
          <a:xfrm>
            <a:off x="2939412" y="2327074"/>
            <a:ext cx="850900" cy="609600"/>
          </a:xfrm>
          <a:prstGeom prst="roundRect">
            <a:avLst/>
          </a:prstGeom>
          <a:ln w="57150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SW71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23" name="Retângulo Arredondado 22"/>
          <p:cNvSpPr/>
          <p:nvPr/>
        </p:nvSpPr>
        <p:spPr>
          <a:xfrm>
            <a:off x="457200" y="2819400"/>
            <a:ext cx="850900" cy="6096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PDV</a:t>
            </a:r>
            <a:endParaRPr lang="pt-BR" sz="2000" b="1" dirty="0">
              <a:solidFill>
                <a:schemeClr val="tx1"/>
              </a:solidFill>
            </a:endParaRPr>
          </a:p>
        </p:txBody>
      </p:sp>
      <p:cxnSp>
        <p:nvCxnSpPr>
          <p:cNvPr id="30" name="Conector reto 29"/>
          <p:cNvCxnSpPr>
            <a:stCxn id="23" idx="3"/>
            <a:endCxn id="17" idx="1"/>
          </p:cNvCxnSpPr>
          <p:nvPr/>
        </p:nvCxnSpPr>
        <p:spPr>
          <a:xfrm flipV="1">
            <a:off x="1308100" y="2631874"/>
            <a:ext cx="1631312" cy="49232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endCxn id="16" idx="1"/>
          </p:cNvCxnSpPr>
          <p:nvPr/>
        </p:nvCxnSpPr>
        <p:spPr>
          <a:xfrm>
            <a:off x="1308100" y="3241475"/>
            <a:ext cx="1471475" cy="10668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74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94275" y="1055584"/>
            <a:ext cx="58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16511" y="1666767"/>
            <a:ext cx="11176989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dirty="0" smtClean="0">
                <a:latin typeface="Century Gothic" panose="020B0502020202020204" pitchFamily="34" charset="0"/>
              </a:rPr>
              <a:t>O objetivo desta apresentação é a partir de uma transação proveniente do PDV, responder as seguintes questões: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pt-BR" sz="1600" dirty="0" smtClean="0">
                <a:latin typeface="Century Gothic" panose="020B0502020202020204" pitchFamily="34" charset="0"/>
              </a:rPr>
              <a:t>Como configurar a porta de comunicação no Sitef PDV ?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pt-BR" sz="1600" dirty="0" smtClean="0">
                <a:latin typeface="Century Gothic" panose="020B0502020202020204" pitchFamily="34" charset="0"/>
              </a:rPr>
              <a:t>Como realizar a transação no Sitef PDV ?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pt-BR" sz="1600" dirty="0" smtClean="0">
                <a:latin typeface="Century Gothic" panose="020B0502020202020204" pitchFamily="34" charset="0"/>
              </a:rPr>
              <a:t>Como encontrar a transação nos logs do Front End Acquirer ?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pt-BR" sz="1600" dirty="0" smtClean="0">
                <a:latin typeface="Century Gothic" panose="020B0502020202020204" pitchFamily="34" charset="0"/>
              </a:rPr>
              <a:t>Como saber se a transação foi enviada para aprovação no Front End Issuer ?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pt-BR" sz="1600" dirty="0" smtClean="0">
                <a:latin typeface="Century Gothic" panose="020B0502020202020204" pitchFamily="34" charset="0"/>
              </a:rPr>
              <a:t>Como encontrar a transação nos logs do Front End Issuer ?</a:t>
            </a:r>
          </a:p>
        </p:txBody>
      </p:sp>
    </p:spTree>
    <p:extLst>
      <p:ext uri="{BB962C8B-B14F-4D97-AF65-F5344CB8AC3E}">
        <p14:creationId xmlns:p14="http://schemas.microsoft.com/office/powerpoint/2010/main" val="13963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94275" y="1055584"/>
            <a:ext cx="954205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Como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configurar a porta de comunicação no Sitef PDV ?</a:t>
            </a:r>
          </a:p>
          <a:p>
            <a:pPr>
              <a:spcAft>
                <a:spcPts val="600"/>
              </a:spcAft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16511" y="1666767"/>
            <a:ext cx="11413935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Entrar no aplicativo de configuração do Sitef: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C:\SiTef\APLIC.WIN\cfSiTef.exe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Digitar usuário e senha: 1 e 1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Escolher: Redecard =&gt; comunicação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Digitar IP Primário</a:t>
            </a:r>
            <a:r>
              <a:rPr lang="pt-BR" sz="1400" dirty="0">
                <a:latin typeface="Century Gothic" panose="020B0502020202020204" pitchFamily="34" charset="0"/>
              </a:rPr>
              <a:t>: </a:t>
            </a:r>
            <a:r>
              <a:rPr lang="pt-BR" sz="1400" dirty="0" smtClean="0">
                <a:latin typeface="Century Gothic" panose="020B0502020202020204" pitchFamily="34" charset="0"/>
              </a:rPr>
              <a:t>10.63.241.53 Porta: </a:t>
            </a:r>
            <a:r>
              <a:rPr lang="pt-BR" sz="1400" dirty="0" smtClean="0">
                <a:latin typeface="Century Gothic" panose="020B0502020202020204" pitchFamily="34" charset="0"/>
              </a:rPr>
              <a:t>7050 ( porta de entrada no TCPINAC - </a:t>
            </a:r>
            <a:r>
              <a:rPr lang="pt-BR" sz="1400" dirty="0" smtClean="0">
                <a:latin typeface="Century Gothic" panose="020B0502020202020204" pitchFamily="34" charset="0"/>
              </a:rPr>
              <a:t>I</a:t>
            </a:r>
            <a:r>
              <a:rPr lang="pt-BR" sz="1400" dirty="0" smtClean="0">
                <a:latin typeface="Century Gothic" panose="020B0502020202020204" pitchFamily="34" charset="0"/>
              </a:rPr>
              <a:t>ntelinac </a:t>
            </a:r>
            <a:r>
              <a:rPr lang="pt-BR" sz="1400" dirty="0" smtClean="0">
                <a:latin typeface="Century Gothic" panose="020B0502020202020204" pitchFamily="34" charset="0"/>
              </a:rPr>
              <a:t>TCP </a:t>
            </a:r>
            <a:r>
              <a:rPr lang="pt-BR" sz="1400" dirty="0" smtClean="0">
                <a:latin typeface="Century Gothic" panose="020B0502020202020204" pitchFamily="34" charset="0"/>
              </a:rPr>
              <a:t>)</a:t>
            </a:r>
          </a:p>
          <a:p>
            <a:pPr algn="just">
              <a:spcAft>
                <a:spcPts val="600"/>
              </a:spcAft>
            </a:pPr>
            <a:endParaRPr lang="pt-BR" sz="1400" dirty="0" smtClean="0">
              <a:latin typeface="Century Gothic" panose="020B0502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Valores possíveis: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Porta</a:t>
            </a:r>
            <a:r>
              <a:rPr lang="pt-BR" sz="1400" dirty="0">
                <a:latin typeface="Century Gothic" panose="020B0502020202020204" pitchFamily="34" charset="0"/>
              </a:rPr>
              <a:t>: 7050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-------------------------</a:t>
            </a:r>
            <a:endParaRPr lang="pt-BR" sz="1400" dirty="0">
              <a:latin typeface="Century Gothic" panose="020B0502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t-BR" sz="1400" dirty="0">
                <a:latin typeface="Century Gothic" panose="020B0502020202020204" pitchFamily="34" charset="0"/>
              </a:rPr>
              <a:t>10.63.241.58 </a:t>
            </a:r>
            <a:r>
              <a:rPr lang="pt-BR" sz="1400" dirty="0" smtClean="0">
                <a:latin typeface="Century Gothic" panose="020B0502020202020204" pitchFamily="34" charset="0"/>
              </a:rPr>
              <a:t>RSTP </a:t>
            </a:r>
            <a:r>
              <a:rPr lang="pt-BR" sz="1400" dirty="0">
                <a:latin typeface="Century Gothic" panose="020B0502020202020204" pitchFamily="34" charset="0"/>
              </a:rPr>
              <a:t>( </a:t>
            </a:r>
            <a:r>
              <a:rPr lang="pt-BR" sz="1400" dirty="0" smtClean="0">
                <a:latin typeface="Century Gothic" panose="020B0502020202020204" pitchFamily="34" charset="0"/>
              </a:rPr>
              <a:t>Simulador que simula o SW. É usado </a:t>
            </a:r>
            <a:r>
              <a:rPr lang="pt-BR" sz="1400" dirty="0">
                <a:latin typeface="Century Gothic" panose="020B0502020202020204" pitchFamily="34" charset="0"/>
              </a:rPr>
              <a:t>só pelo laboratório certificação )</a:t>
            </a:r>
          </a:p>
          <a:p>
            <a:pPr algn="just">
              <a:spcAft>
                <a:spcPts val="600"/>
              </a:spcAft>
            </a:pPr>
            <a:r>
              <a:rPr lang="pt-BR" sz="1400" dirty="0">
                <a:latin typeface="Century Gothic" panose="020B0502020202020204" pitchFamily="34" charset="0"/>
              </a:rPr>
              <a:t>10.63.241.54 Máq.112 ( usado só pelo laboratório certificação ) </a:t>
            </a:r>
            <a:endParaRPr lang="pt-BR" sz="1400" dirty="0" smtClean="0">
              <a:latin typeface="Century Gothic" panose="020B0502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t-BR" sz="1400" dirty="0">
                <a:latin typeface="Century Gothic" panose="020B0502020202020204" pitchFamily="34" charset="0"/>
              </a:rPr>
              <a:t>10.63.241.55 Desenv CTO – Porta no SW 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10.63.241.53 Homologação CTO1 SW 7.1</a:t>
            </a:r>
            <a:endParaRPr lang="pt-BR" sz="1400" dirty="0">
              <a:latin typeface="Century Gothic" panose="020B0502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10.63.241.57 Homologação </a:t>
            </a:r>
            <a:r>
              <a:rPr lang="pt-BR" sz="1400" dirty="0">
                <a:latin typeface="Century Gothic" panose="020B0502020202020204" pitchFamily="34" charset="0"/>
              </a:rPr>
              <a:t>CTO </a:t>
            </a:r>
            <a:r>
              <a:rPr lang="pt-BR" sz="1400" dirty="0" smtClean="0">
                <a:latin typeface="Century Gothic" panose="020B0502020202020204" pitchFamily="34" charset="0"/>
              </a:rPr>
              <a:t>3  </a:t>
            </a:r>
            <a:endParaRPr lang="pt-BR" sz="1400" dirty="0">
              <a:latin typeface="Century Gothic" panose="020B0502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t-BR" sz="1400" dirty="0">
                <a:latin typeface="Century Gothic" panose="020B0502020202020204" pitchFamily="34" charset="0"/>
              </a:rPr>
              <a:t>10.63.241.56 </a:t>
            </a:r>
            <a:r>
              <a:rPr lang="pt-BR" sz="1400" dirty="0" smtClean="0">
                <a:latin typeface="Century Gothic" panose="020B0502020202020204" pitchFamily="34" charset="0"/>
              </a:rPr>
              <a:t>Homologação CAS </a:t>
            </a:r>
          </a:p>
          <a:p>
            <a:pPr algn="just">
              <a:spcAft>
                <a:spcPts val="600"/>
              </a:spcAft>
            </a:pPr>
            <a:endParaRPr lang="pt-BR" sz="1400" dirty="0">
              <a:latin typeface="Century Gothic" panose="020B0502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Se precisar de mais informação </a:t>
            </a:r>
            <a:r>
              <a:rPr lang="pt-BR" sz="1400" dirty="0">
                <a:latin typeface="Century Gothic" panose="020B0502020202020204" pitchFamily="34" charset="0"/>
              </a:rPr>
              <a:t>falar com: Hideki Filipi </a:t>
            </a:r>
            <a:r>
              <a:rPr lang="pt-BR" sz="1400" dirty="0" smtClean="0">
                <a:latin typeface="Century Gothic" panose="020B0502020202020204" pitchFamily="34" charset="0"/>
              </a:rPr>
              <a:t>Muramatsu ( equipe PDV )</a:t>
            </a:r>
          </a:p>
        </p:txBody>
      </p:sp>
    </p:spTree>
    <p:extLst>
      <p:ext uri="{BB962C8B-B14F-4D97-AF65-F5344CB8AC3E}">
        <p14:creationId xmlns:p14="http://schemas.microsoft.com/office/powerpoint/2010/main" val="26328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94275" y="1055584"/>
            <a:ext cx="954205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Como realizar a transação no Sitef PDV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94275" y="1723167"/>
            <a:ext cx="11413935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Entrar nos aplicativo Sitef: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C:\</a:t>
            </a:r>
            <a:r>
              <a:rPr lang="pt-BR" sz="1400" dirty="0" smtClean="0">
                <a:latin typeface="Century Gothic" panose="020B0502020202020204" pitchFamily="34" charset="0"/>
              </a:rPr>
              <a:t>SiTef\APLIC.WIN\SiTef.exe 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Notar que na tela do Sitef a porta fica com status de ATIVA. Se ficar como INATIVA, tem que falar com a sustentação do PDV ( Flávio / Carlos Rocha/ Julio Fugiwara )</a:t>
            </a:r>
            <a:endParaRPr lang="pt-BR" sz="1400" dirty="0" smtClean="0">
              <a:latin typeface="Century Gothic" panose="020B0502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t-BR" sz="1400" dirty="0">
                <a:latin typeface="Century Gothic" panose="020B0502020202020204" pitchFamily="34" charset="0"/>
              </a:rPr>
              <a:t>C:\</a:t>
            </a:r>
            <a:r>
              <a:rPr lang="pt-BR" sz="1400" dirty="0" smtClean="0">
                <a:latin typeface="Century Gothic" panose="020B0502020202020204" pitchFamily="34" charset="0"/>
              </a:rPr>
              <a:t>PDVCliSiTef\PDVSiTef.exe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Entrar no aplicativo com usuário e senha 1 e 1.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Seleciona opção 3 – configuração e usuário e senha 1 e 1.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Seleciona opção 1 – Sistema e usuário e senha 1 e 1.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Entrar em configuração e verificar que o IP da máquina em que está carregado o Sitef. 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Você pode usar o Sitef ativado em sua própria máquina ou usar um Sitef que esteja ativado em outra máquina.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Se for usar o Sitef da sua máquina a configuração é: 127.0.0.1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Se for usar o Sitef de outra máquina, colocar aqui o IP da máquina que está o Sitef. </a:t>
            </a:r>
          </a:p>
          <a:p>
            <a:pPr algn="just">
              <a:spcAft>
                <a:spcPts val="600"/>
              </a:spcAft>
            </a:pPr>
            <a:endParaRPr lang="pt-BR" sz="1400" dirty="0">
              <a:latin typeface="Century Gothic" panose="020B0502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Realizar </a:t>
            </a:r>
            <a:r>
              <a:rPr lang="pt-BR" sz="1400" dirty="0" smtClean="0">
                <a:latin typeface="Century Gothic" panose="020B0502020202020204" pitchFamily="34" charset="0"/>
              </a:rPr>
              <a:t>a transação conforme dados solicitados pelo aplicativo.</a:t>
            </a:r>
          </a:p>
          <a:p>
            <a:pPr algn="just">
              <a:spcAft>
                <a:spcPts val="600"/>
              </a:spcAft>
            </a:pPr>
            <a:endParaRPr lang="pt-BR" sz="14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0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94275" y="1055584"/>
            <a:ext cx="954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Como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encontrar a transação nos logs do Front End Acquirer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94275" y="1732692"/>
            <a:ext cx="1141393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O valor colocado na configuração faz a conexão com uma porta do PDV SW 7.1 em homologação CTO1.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Passo 1: entrar na máquina SW 7.1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Passo 2: Encontrar sua transação no </a:t>
            </a:r>
            <a:r>
              <a:rPr lang="pt-BR" sz="1400" dirty="0">
                <a:latin typeface="Century Gothic" panose="020B0502020202020204" pitchFamily="34" charset="0"/>
              </a:rPr>
              <a:t>log: /home/SW/site/PDV/log/sys/ecrinac8583.log </a:t>
            </a:r>
            <a:r>
              <a:rPr lang="pt-BR" sz="1400" dirty="0" smtClean="0">
                <a:latin typeface="Century Gothic" panose="020B0502020202020204" pitchFamily="34" charset="0"/>
              </a:rPr>
              <a:t>e obter o número da porta do PDV. Neste exemplo a porta é: </a:t>
            </a:r>
            <a:r>
              <a:rPr lang="pt-BR" sz="1400" b="1" dirty="0" smtClean="0">
                <a:latin typeface="Century Gothic" panose="020B0502020202020204" pitchFamily="34" charset="0"/>
              </a:rPr>
              <a:t>4805</a:t>
            </a:r>
            <a:endParaRPr lang="pt-BR" sz="1400" b="1" dirty="0">
              <a:latin typeface="Century Gothic" panose="020B0502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l-PL" sz="1400" dirty="0">
                <a:latin typeface="Century Gothic" panose="020B0502020202020204" pitchFamily="34" charset="0"/>
              </a:rPr>
              <a:t>2019/09/05 10:18:09 </a:t>
            </a:r>
            <a:r>
              <a:rPr lang="pl-PL" sz="1400" b="1" dirty="0">
                <a:latin typeface="Century Gothic" panose="020B0502020202020204" pitchFamily="34" charset="0"/>
              </a:rPr>
              <a:t>P4805_INACX_236</a:t>
            </a:r>
            <a:r>
              <a:rPr lang="pl-PL" sz="1400" dirty="0">
                <a:latin typeface="Century Gothic" panose="020B0502020202020204" pitchFamily="34" charset="0"/>
              </a:rPr>
              <a:t> I 37421128 0202 002000 002512572 PV060205 000000 050090 000000000@@@@@@0000 00000011.00 000000000 00 --- 00000000 00 12005 00 000000 00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Passo 3: Efetuar o comando </a:t>
            </a:r>
            <a:r>
              <a:rPr lang="pt-BR" sz="1400" b="1" dirty="0" smtClean="0">
                <a:latin typeface="Century Gothic" panose="020B0502020202020204" pitchFamily="34" charset="0"/>
              </a:rPr>
              <a:t>mbportcmd list </a:t>
            </a:r>
            <a:r>
              <a:rPr lang="pt-BR" sz="1400" dirty="0" smtClean="0">
                <a:latin typeface="Century Gothic" panose="020B0502020202020204" pitchFamily="34" charset="0"/>
              </a:rPr>
              <a:t>para encontrar os parâmetros da porta de comunicação e obter o nome do arquivo tcpip.</a:t>
            </a:r>
          </a:p>
          <a:p>
            <a:pPr algn="just">
              <a:spcAft>
                <a:spcPts val="600"/>
              </a:spcAft>
            </a:pPr>
            <a:r>
              <a:rPr lang="pt-BR" sz="1400" dirty="0">
                <a:latin typeface="Century Gothic" panose="020B0502020202020204" pitchFamily="34" charset="0"/>
              </a:rPr>
              <a:t>	[226]: P4805_INACX_236  Server:     MP4805_INACX_236   Node:  localhost</a:t>
            </a:r>
          </a:p>
          <a:p>
            <a:pPr algn="just">
              <a:spcAft>
                <a:spcPts val="600"/>
              </a:spcAft>
            </a:pPr>
            <a:r>
              <a:rPr lang="pt-BR" sz="1400" dirty="0">
                <a:latin typeface="Century Gothic" panose="020B0502020202020204" pitchFamily="34" charset="0"/>
              </a:rPr>
              <a:t>			connected At Address &lt;030:localhost.4805:</a:t>
            </a:r>
            <a:r>
              <a:rPr lang="pt-BR" sz="1400" b="1" dirty="0">
                <a:latin typeface="Century Gothic" panose="020B0502020202020204" pitchFamily="34" charset="0"/>
              </a:rPr>
              <a:t>tcpip</a:t>
            </a:r>
            <a:r>
              <a:rPr lang="pt-BR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inac2</a:t>
            </a:r>
            <a:r>
              <a:rPr lang="pt-BR" sz="1400" dirty="0">
                <a:latin typeface="Century Gothic" panose="020B0502020202020204" pitchFamily="34" charset="0"/>
              </a:rPr>
              <a:t>&gt;</a:t>
            </a:r>
            <a:endParaRPr lang="pt-BR" sz="1400" dirty="0" smtClean="0">
              <a:latin typeface="Century Gothic" panose="020B0502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Passo 4: Listar o logtcp para mostrar a troca de mensagens entre terminal e SW. Neste caso o nome do arquivo é: logtcp</a:t>
            </a:r>
            <a:r>
              <a:rPr lang="pt-BR" sz="14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inac2</a:t>
            </a:r>
            <a:r>
              <a:rPr lang="pt-BR" sz="1400" dirty="0" smtClean="0">
                <a:latin typeface="Century Gothic" panose="020B0502020202020204" pitchFamily="34" charset="0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pt-BR" sz="1400" dirty="0">
                <a:latin typeface="Century Gothic" panose="020B0502020202020204" pitchFamily="34" charset="0"/>
              </a:rPr>
              <a:t>tail -f /home/SW/site/PDV/log/sys/tcp/logtcpinac2.log | /home/SW/bin/LogReader stdin open PDV </a:t>
            </a:r>
            <a:r>
              <a:rPr lang="pt-BR" sz="14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inac2</a:t>
            </a:r>
          </a:p>
          <a:p>
            <a:pPr algn="just">
              <a:spcAft>
                <a:spcPts val="600"/>
              </a:spcAft>
            </a:pPr>
            <a:r>
              <a:rPr lang="pt-BR" sz="1400" b="1" dirty="0" smtClean="0">
                <a:latin typeface="Century Gothic" panose="020B0502020202020204" pitchFamily="34" charset="0"/>
              </a:rPr>
              <a:t>Ou </a:t>
            </a:r>
            <a:r>
              <a:rPr lang="pt-BR" sz="1400" dirty="0" smtClean="0">
                <a:latin typeface="Century Gothic" panose="020B0502020202020204" pitchFamily="34" charset="0"/>
              </a:rPr>
              <a:t>Utilizar </a:t>
            </a:r>
            <a:r>
              <a:rPr lang="pt-BR" sz="1400" dirty="0">
                <a:latin typeface="Century Gothic" panose="020B0502020202020204" pitchFamily="34" charset="0"/>
              </a:rPr>
              <a:t>o menu do Brum: /home/cr313141/menusimul </a:t>
            </a:r>
            <a:endParaRPr lang="pt-BR" sz="1400" dirty="0" smtClean="0">
              <a:latin typeface="Century Gothic" panose="020B0502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-------------------------------------------------------------------------------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Header</a:t>
            </a:r>
            <a:r>
              <a:rPr lang="pt-BR" sz="1400" dirty="0">
                <a:latin typeface="Century Gothic" panose="020B0502020202020204" pitchFamily="34" charset="0"/>
              </a:rPr>
              <a:t>: [2019/09/05 10:09:53 I 10.63.241.42 6001902fdff0f6f0f2f0f5f0f0f2f5f1f2f5f7f2111050f0f2] </a:t>
            </a:r>
            <a:r>
              <a:rPr lang="pt-BR" sz="1400" dirty="0" smtClean="0">
                <a:latin typeface="Century Gothic" panose="020B0502020202020204" pitchFamily="34" charset="0"/>
              </a:rPr>
              <a:t>MsgType</a:t>
            </a:r>
            <a:r>
              <a:rPr lang="pt-BR" sz="1400" dirty="0">
                <a:latin typeface="Century Gothic" panose="020B0502020202020204" pitchFamily="34" charset="0"/>
              </a:rPr>
              <a:t>: [0200] </a:t>
            </a:r>
          </a:p>
          <a:p>
            <a:pPr algn="just">
              <a:spcAft>
                <a:spcPts val="600"/>
              </a:spcAft>
            </a:pPr>
            <a:r>
              <a:rPr lang="pt-BR" sz="1400" dirty="0">
                <a:latin typeface="Century Gothic" panose="020B0502020202020204" pitchFamily="34" charset="0"/>
              </a:rPr>
              <a:t>Bitmap  3 4 7 11 12 13 14 22 23 32 35 41 42 47 48 49 52 55 61 63 123 124 </a:t>
            </a:r>
          </a:p>
          <a:p>
            <a:pPr algn="just">
              <a:spcAft>
                <a:spcPts val="600"/>
              </a:spcAft>
            </a:pPr>
            <a:r>
              <a:rPr lang="pt-BR" sz="1400" dirty="0">
                <a:latin typeface="Century Gothic" panose="020B0502020202020204" pitchFamily="34" charset="0"/>
              </a:rPr>
              <a:t>DE [003] [F006] [002000]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7011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94274" y="1055584"/>
            <a:ext cx="1130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Como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saber se a transação foi enviada para aprovação no Front End Issuer ?</a:t>
            </a:r>
          </a:p>
        </p:txBody>
      </p:sp>
      <p:sp>
        <p:nvSpPr>
          <p:cNvPr id="5" name="Retângulo 4"/>
          <p:cNvSpPr/>
          <p:nvPr/>
        </p:nvSpPr>
        <p:spPr>
          <a:xfrm>
            <a:off x="294275" y="1732692"/>
            <a:ext cx="1141393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Procurar sua transação no log shc.debug.</a:t>
            </a:r>
          </a:p>
          <a:p>
            <a:pPr algn="just">
              <a:spcAft>
                <a:spcPts val="600"/>
              </a:spcAft>
            </a:pPr>
            <a:r>
              <a:rPr lang="pt-BR" sz="1400" dirty="0">
                <a:latin typeface="Century Gothic" panose="020B0502020202020204" pitchFamily="34" charset="0"/>
              </a:rPr>
              <a:t>tail -f /home/SW/site/PDV/log/debug/shc.debug</a:t>
            </a:r>
          </a:p>
          <a:p>
            <a:pPr algn="just">
              <a:spcAft>
                <a:spcPts val="600"/>
              </a:spcAft>
            </a:pPr>
            <a:endParaRPr lang="pt-BR" sz="1400" dirty="0">
              <a:latin typeface="Century Gothic" panose="020B0502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t-BR" sz="1400" dirty="0">
                <a:latin typeface="Century Gothic" panose="020B0502020202020204" pitchFamily="34" charset="0"/>
              </a:rPr>
              <a:t>	19.09.05 10:09:53 [     shc:23855260]m0200/a7032360001/t050090/p002000/r00/$11.00</a:t>
            </a:r>
          </a:p>
          <a:p>
            <a:pPr algn="just">
              <a:spcAft>
                <a:spcPts val="600"/>
              </a:spcAft>
            </a:pPr>
            <a:r>
              <a:rPr lang="pt-BR" sz="1400" dirty="0">
                <a:latin typeface="Century Gothic" panose="020B0502020202020204" pitchFamily="34" charset="0"/>
              </a:rPr>
              <a:t>	19.09.05 10:09:53 [     shc:23855260]W-SHC: pos_entry_code indicates no-pin but pinblock is present: verifying pin.</a:t>
            </a:r>
          </a:p>
          <a:p>
            <a:pPr algn="just">
              <a:spcAft>
                <a:spcPts val="600"/>
              </a:spcAft>
            </a:pPr>
            <a:r>
              <a:rPr lang="pt-BR" sz="1400" dirty="0">
                <a:latin typeface="Century Gothic" panose="020B0502020202020204" pitchFamily="34" charset="0"/>
              </a:rPr>
              <a:t>	19.09.05 10:09:53 [     shc:23855260]E-SHC-xxxx: Network keys not configured for this bin</a:t>
            </a:r>
          </a:p>
          <a:p>
            <a:pPr algn="just">
              <a:spcAft>
                <a:spcPts val="600"/>
              </a:spcAft>
            </a:pPr>
            <a:r>
              <a:rPr lang="pt-BR" sz="1400" dirty="0">
                <a:latin typeface="Century Gothic" panose="020B0502020202020204" pitchFamily="34" charset="0"/>
              </a:rPr>
              <a:t>	19.09.05 10:09:53 [     shc:23855260]m0200/i3000000532/t050090/p002000/r78/c0005899160452823037/</a:t>
            </a:r>
            <a:r>
              <a:rPr lang="pt-BR" sz="1400" b="1" dirty="0">
                <a:latin typeface="Century Gothic" panose="020B0502020202020204" pitchFamily="34" charset="0"/>
              </a:rPr>
              <a:t>Rdb_swfmt23</a:t>
            </a:r>
          </a:p>
          <a:p>
            <a:pPr algn="just">
              <a:spcAft>
                <a:spcPts val="600"/>
              </a:spcAft>
            </a:pPr>
            <a:r>
              <a:rPr lang="pt-BR" sz="1400" dirty="0">
                <a:latin typeface="Century Gothic" panose="020B0502020202020204" pitchFamily="34" charset="0"/>
              </a:rPr>
              <a:t>	19.09.05 10:09:53 [     shc:23855260]m0210/a7032360001/t050090/p002000/r00/$11.00</a:t>
            </a:r>
          </a:p>
          <a:p>
            <a:pPr algn="just">
              <a:spcAft>
                <a:spcPts val="600"/>
              </a:spcAft>
            </a:pPr>
            <a:r>
              <a:rPr lang="pt-BR" sz="1400" dirty="0">
                <a:latin typeface="Century Gothic" panose="020B0502020202020204" pitchFamily="34" charset="0"/>
              </a:rPr>
              <a:t>	19.09.05 10:09:53 [     shc:23855260]I-SHC: Keep serial_1 and originator fields</a:t>
            </a:r>
          </a:p>
          <a:p>
            <a:pPr algn="just">
              <a:spcAft>
                <a:spcPts val="600"/>
              </a:spcAft>
            </a:pPr>
            <a:r>
              <a:rPr lang="pt-BR" sz="1400" dirty="0">
                <a:latin typeface="Century Gothic" panose="020B0502020202020204" pitchFamily="34" charset="0"/>
              </a:rPr>
              <a:t>	</a:t>
            </a:r>
            <a:r>
              <a:rPr lang="pt-BR" sz="1400" dirty="0" smtClean="0">
                <a:latin typeface="Century Gothic" panose="020B0502020202020204" pitchFamily="34" charset="0"/>
              </a:rPr>
              <a:t>19.09.05 10:09:53 </a:t>
            </a:r>
            <a:r>
              <a:rPr lang="pt-BR" sz="1400" dirty="0">
                <a:latin typeface="Century Gothic" panose="020B0502020202020204" pitchFamily="34" charset="0"/>
              </a:rPr>
              <a:t>[ </a:t>
            </a:r>
            <a:r>
              <a:rPr lang="pt-BR" sz="1400" dirty="0" smtClean="0">
                <a:latin typeface="Century Gothic" panose="020B0502020202020204" pitchFamily="34" charset="0"/>
              </a:rPr>
              <a:t>shc:23855260]m0210/i3000000532/t050090/p002000/r00/c0005899160452823037/RECRAcquirerServer</a:t>
            </a:r>
          </a:p>
          <a:p>
            <a:pPr algn="just">
              <a:spcAft>
                <a:spcPts val="600"/>
              </a:spcAft>
            </a:pPr>
            <a:endParaRPr lang="pt-BR" sz="1400" dirty="0">
              <a:latin typeface="Century Gothic" panose="020B0502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Neste caso a transação foi enviada ás 10:09:53 para o Front End Issuer DBTM através da informação:  </a:t>
            </a:r>
            <a:r>
              <a:rPr lang="pt-BR" sz="1400" b="1" dirty="0" smtClean="0">
                <a:latin typeface="Century Gothic" panose="020B0502020202020204" pitchFamily="34" charset="0"/>
              </a:rPr>
              <a:t>Rdb_swfmt23</a:t>
            </a:r>
          </a:p>
          <a:p>
            <a:pPr algn="just">
              <a:spcAft>
                <a:spcPts val="600"/>
              </a:spcAft>
            </a:pPr>
            <a:endParaRPr lang="pt-BR" sz="1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94274" y="1055584"/>
            <a:ext cx="1130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Como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encontrar a transação nos logs do Front End Issuer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94275" y="1732692"/>
            <a:ext cx="1141393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Procurar sua transação no log de entrada de transações PDV no front DBTM.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/home/swadm/site/DBTM/log/sys/</a:t>
            </a:r>
            <a:r>
              <a:rPr lang="pt-BR" sz="1400" dirty="0">
                <a:latin typeface="Century Gothic" panose="020B0502020202020204" pitchFamily="34" charset="0"/>
              </a:rPr>
              <a:t>swfmt_pdv.log</a:t>
            </a:r>
          </a:p>
          <a:p>
            <a:pPr algn="just">
              <a:spcAft>
                <a:spcPts val="600"/>
              </a:spcAft>
            </a:pPr>
            <a:r>
              <a:rPr lang="pt-BR" sz="1400" b="1" dirty="0">
                <a:latin typeface="Century Gothic" panose="020B0502020202020204" pitchFamily="34" charset="0"/>
              </a:rPr>
              <a:t>Ou </a:t>
            </a:r>
            <a:r>
              <a:rPr lang="pt-BR" sz="1400" dirty="0">
                <a:latin typeface="Century Gothic" panose="020B0502020202020204" pitchFamily="34" charset="0"/>
              </a:rPr>
              <a:t>Utilizar o menu do Brum: /home/cr313141/menusimul 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tail </a:t>
            </a:r>
            <a:r>
              <a:rPr lang="pt-BR" sz="1400" dirty="0">
                <a:latin typeface="Century Gothic" panose="020B0502020202020204" pitchFamily="34" charset="0"/>
              </a:rPr>
              <a:t>-f /home/swadm/site/DBTM/log/sys/swfmt_pdv.log</a:t>
            </a:r>
          </a:p>
          <a:p>
            <a:pPr algn="just">
              <a:spcAft>
                <a:spcPts val="600"/>
              </a:spcAft>
            </a:pPr>
            <a:r>
              <a:rPr lang="pt-BR" sz="1400" dirty="0">
                <a:solidFill>
                  <a:srgbClr val="00B050"/>
                </a:solidFill>
                <a:latin typeface="Century Gothic" panose="020B0502020202020204" pitchFamily="34" charset="0"/>
              </a:rPr>
              <a:t>2019/09/05 10:09:53 64684218 0200 3000000532 7032360001 000000 PV060205 </a:t>
            </a:r>
            <a:r>
              <a:rPr lang="pt-BR" sz="1400" b="1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050090 </a:t>
            </a:r>
            <a:r>
              <a:rPr lang="pt-BR" sz="14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249955 </a:t>
            </a:r>
            <a:r>
              <a:rPr lang="pt-BR" sz="1400" dirty="0">
                <a:solidFill>
                  <a:srgbClr val="00B050"/>
                </a:solidFill>
                <a:latin typeface="Century Gothic" panose="020B0502020202020204" pitchFamily="34" charset="0"/>
              </a:rPr>
              <a:t>000589916@@@@@@3037 051 78 00</a:t>
            </a:r>
          </a:p>
          <a:p>
            <a:pPr algn="just">
              <a:spcAft>
                <a:spcPts val="600"/>
              </a:spcAft>
            </a:pPr>
            <a:r>
              <a:rPr lang="pt-BR" sz="1400" dirty="0">
                <a:solidFill>
                  <a:srgbClr val="00B050"/>
                </a:solidFill>
                <a:latin typeface="Century Gothic" panose="020B0502020202020204" pitchFamily="34" charset="0"/>
              </a:rPr>
              <a:t>2019/09/05 10:09:53 14745724 0210 3000000532 7032360001 000000 PV060205 </a:t>
            </a:r>
            <a:r>
              <a:rPr lang="pt-BR" sz="1400" b="1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050090</a:t>
            </a:r>
            <a:r>
              <a:rPr lang="pt-BR" sz="14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 </a:t>
            </a:r>
            <a:r>
              <a:rPr lang="pt-BR" sz="1400" dirty="0">
                <a:solidFill>
                  <a:srgbClr val="00B050"/>
                </a:solidFill>
                <a:latin typeface="Century Gothic" panose="020B0502020202020204" pitchFamily="34" charset="0"/>
              </a:rPr>
              <a:t>249955 000589916@@@@@@3037 051 00 00</a:t>
            </a:r>
          </a:p>
          <a:p>
            <a:pPr algn="just">
              <a:spcAft>
                <a:spcPts val="600"/>
              </a:spcAft>
            </a:pPr>
            <a:endParaRPr lang="pt-BR" sz="1400" dirty="0" smtClean="0">
              <a:latin typeface="Century Gothic" panose="020B0502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Procurar a transação no log de saída para a bandeira.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Century Gothic" panose="020B0502020202020204" pitchFamily="34" charset="0"/>
              </a:rPr>
              <a:t>tail </a:t>
            </a:r>
            <a:r>
              <a:rPr lang="pt-BR" sz="1400" dirty="0">
                <a:latin typeface="Century Gothic" panose="020B0502020202020204" pitchFamily="34" charset="0"/>
              </a:rPr>
              <a:t>-f /</a:t>
            </a:r>
            <a:r>
              <a:rPr lang="pt-BR" sz="1400" dirty="0" smtClean="0">
                <a:latin typeface="Century Gothic" panose="020B0502020202020204" pitchFamily="34" charset="0"/>
              </a:rPr>
              <a:t>home/swadm/site/DBTM/log/sys/</a:t>
            </a:r>
            <a:r>
              <a:rPr lang="pt-BR" sz="1400" dirty="0">
                <a:latin typeface="Century Gothic" panose="020B0502020202020204" pitchFamily="34" charset="0"/>
              </a:rPr>
              <a:t>maestro</a:t>
            </a:r>
            <a:r>
              <a:rPr lang="pt-BR" sz="1400" dirty="0" smtClean="0">
                <a:latin typeface="Century Gothic" panose="020B0502020202020204" pitchFamily="34" charset="0"/>
              </a:rPr>
              <a:t>.log</a:t>
            </a:r>
            <a:endParaRPr lang="pt-BR" sz="1400" dirty="0">
              <a:latin typeface="Century Gothic" panose="020B0502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t-BR" sz="1400" dirty="0">
                <a:solidFill>
                  <a:srgbClr val="00B050"/>
                </a:solidFill>
                <a:latin typeface="Century Gothic" panose="020B0502020202020204" pitchFamily="34" charset="0"/>
              </a:rPr>
              <a:t>2019/09/05 10:09:53 02949582 0200 3000000532 0998653213 000000 SE000001 </a:t>
            </a:r>
            <a:r>
              <a:rPr lang="pt-BR" sz="14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050090 </a:t>
            </a:r>
            <a:r>
              <a:rPr lang="pt-BR" sz="1400" dirty="0">
                <a:solidFill>
                  <a:srgbClr val="00B050"/>
                </a:solidFill>
                <a:latin typeface="Century Gothic" panose="020B0502020202020204" pitchFamily="34" charset="0"/>
              </a:rPr>
              <a:t>249955 000589916@@@@@@3037 051 78 00</a:t>
            </a:r>
          </a:p>
          <a:p>
            <a:pPr algn="just">
              <a:spcAft>
                <a:spcPts val="600"/>
              </a:spcAft>
            </a:pPr>
            <a:r>
              <a:rPr lang="pt-BR" sz="1400" dirty="0">
                <a:solidFill>
                  <a:srgbClr val="00B050"/>
                </a:solidFill>
                <a:latin typeface="Century Gothic" panose="020B0502020202020204" pitchFamily="34" charset="0"/>
              </a:rPr>
              <a:t>2019/09/05 10:09:53 12386368 0210 3000000532 7032360001 000000 SE000001 </a:t>
            </a:r>
            <a:r>
              <a:rPr lang="pt-BR" sz="14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050090</a:t>
            </a:r>
            <a:r>
              <a:rPr lang="pt-BR" sz="1400" dirty="0">
                <a:solidFill>
                  <a:srgbClr val="00B050"/>
                </a:solidFill>
                <a:latin typeface="Century Gothic" panose="020B0502020202020204" pitchFamily="34" charset="0"/>
              </a:rPr>
              <a:t> 249955 000589916@@@@@@3037 051 00 </a:t>
            </a:r>
            <a:r>
              <a:rPr lang="pt-BR" sz="14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00</a:t>
            </a:r>
            <a:endParaRPr lang="pt-BR" sz="1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3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664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Darlan Silva Alves Delmondes</dc:creator>
  <cp:lastModifiedBy>Ligia Maria da Silva Andrade</cp:lastModifiedBy>
  <cp:revision>191</cp:revision>
  <dcterms:created xsi:type="dcterms:W3CDTF">2019-08-02T13:02:48Z</dcterms:created>
  <dcterms:modified xsi:type="dcterms:W3CDTF">2019-09-06T17:22:37Z</dcterms:modified>
</cp:coreProperties>
</file>