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70" r:id="rId5"/>
    <p:sldId id="285" r:id="rId6"/>
    <p:sldId id="286" r:id="rId7"/>
    <p:sldId id="271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7" r:id="rId16"/>
    <p:sldId id="284" r:id="rId17"/>
    <p:sldId id="28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B71B-D7F8-497E-8A7F-5058ADB95D07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14917-73E3-41C3-8973-F5EFF08E29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1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14917-73E3-41C3-8973-F5EFF08E29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14917-73E3-41C3-8973-F5EFF08E298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77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0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287E-8310-4FB8-8B44-92147C48C861}" type="datetimeFigureOut">
              <a:rPr lang="pt-BR" smtClean="0"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C384-000B-414E-841B-F03666F59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Otimiza%C3%A7%C3%A3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pt.wikipedia.org/wiki/Matem%C3%A1tic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6752"/>
            <a:ext cx="9108504" cy="418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932040" y="1628800"/>
            <a:ext cx="1512168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236296" y="1628800"/>
            <a:ext cx="108012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5536" y="2024844"/>
            <a:ext cx="936104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811405" y="2039863"/>
            <a:ext cx="864096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84368" y="3573016"/>
            <a:ext cx="648072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588224" y="4293096"/>
            <a:ext cx="108012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915816" y="4725144"/>
            <a:ext cx="108012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771800" y="5085184"/>
            <a:ext cx="684076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4006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Aplicando parâmetros da moto na fórmula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encontrada,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encontra-se o seguinte resultado:</a:t>
            </a:r>
          </a:p>
          <a:p>
            <a:pPr marL="0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Isto é, o valor da moto é: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R$6030,27</a:t>
            </a:r>
          </a:p>
          <a:p>
            <a:pPr marL="0" indent="0" algn="ctr">
              <a:buNone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RESPOSTA DA LETRA (A)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8" y="2420888"/>
            <a:ext cx="8352928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971600" y="4005064"/>
            <a:ext cx="288032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7163018" flipV="1">
            <a:off x="6803225" y="3722979"/>
            <a:ext cx="1210299" cy="209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(B)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COM O VALOR DA VENDA DA MOTO MAIS O EMPRÉSTIMO DE NEYMAR JR., SERIA POSSÍVEL COMPRAR QUE HONDA CB 300R COM MENOS ANOS DE USO?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19672" y="479715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R$6.030,27 + R$5.000,00 = R$11.030,27</a:t>
            </a:r>
            <a:endParaRPr lang="pt-BR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021550" cy="564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63888" y="589330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MOTOS POSSÍVEIS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788024" y="6036040"/>
            <a:ext cx="756084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8752" cy="571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0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(C)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CADA 10.000 KM RODADOS, QUAL É A DEPRECIAÇÃO ESPERADA NO VALOR DA MOTO?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𝑃</m:t>
                        </m:r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𝐴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𝑄</m:t>
                        </m:r>
                        <m:r>
                          <a:rPr lang="pt-B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 </m:t>
                    </m:r>
                    <m:r>
                      <a:rPr lang="pt-BR" b="0" i="1">
                        <a:latin typeface="Cambria Math"/>
                      </a:rPr>
                      <m:t>−0</m:t>
                    </m:r>
                    <m:r>
                      <a:rPr lang="pt-BR" b="0">
                        <a:latin typeface="Cambria Math"/>
                      </a:rPr>
                      <m:t>.</m:t>
                    </m:r>
                    <m:r>
                      <a:rPr lang="pt-BR" b="0" i="1">
                        <a:latin typeface="Cambria Math"/>
                      </a:rPr>
                      <m:t>0353023685</m:t>
                    </m:r>
                  </m:oMath>
                </a14:m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Depreciação_km = (-0.0353023685) x 10.000 = -353,023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Ou seja, o valor da moto perde </a:t>
                </a:r>
                <a:r>
                  <a:rPr lang="pt-BR" b="1" dirty="0">
                    <a:latin typeface="Times New Roman" pitchFamily="18" charset="0"/>
                    <a:cs typeface="Times New Roman" pitchFamily="18" charset="0"/>
                  </a:rPr>
                  <a:t>R$353,023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 a cada </a:t>
                </a:r>
                <a:r>
                  <a:rPr lang="pt-BR" b="1" dirty="0">
                    <a:latin typeface="Times New Roman" pitchFamily="18" charset="0"/>
                    <a:cs typeface="Times New Roman" pitchFamily="18" charset="0"/>
                  </a:rPr>
                  <a:t>10.000km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 rodados.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3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0" y="119675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Preço = -784291,1102713822 + 394,9192073860 * Ano </a:t>
            </a:r>
            <a:r>
              <a:rPr lang="pt-B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0,0353023685 * Km</a:t>
            </a:r>
            <a:endParaRPr lang="pt-BR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107504" y="522920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(D)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CADA ANO, QUAL É A DEPRECIAÇÃO ESPERADA NO VALOR DA MOTO?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O fator que multiplica o ano da moto tem por base a diferença entre o ano da moto e o ano atual. Assim, para saber a depreciação em um ano, pode ser feito o seguinte cálculo:</a:t>
                </a:r>
              </a:p>
              <a:p>
                <a:pPr marL="0" indent="0">
                  <a:buNone/>
                </a:pPr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4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3400" i="1">
                            <a:latin typeface="Cambria Math"/>
                          </a:rPr>
                          <m:t>𝜕</m:t>
                        </m:r>
                        <m:r>
                          <a:rPr lang="pt-BR" sz="3400" i="1">
                            <a:latin typeface="Cambria Math"/>
                          </a:rPr>
                          <m:t>𝑃</m:t>
                        </m:r>
                        <m:r>
                          <a:rPr lang="pt-BR" sz="3400" i="1">
                            <a:latin typeface="Cambria Math"/>
                          </a:rPr>
                          <m:t>(</m:t>
                        </m:r>
                        <m:r>
                          <a:rPr lang="pt-BR" sz="3400" i="1">
                            <a:latin typeface="Cambria Math"/>
                          </a:rPr>
                          <m:t>𝐴</m:t>
                        </m:r>
                        <m:r>
                          <a:rPr lang="pt-BR" sz="3400" i="1">
                            <a:latin typeface="Cambria Math"/>
                          </a:rPr>
                          <m:t>,</m:t>
                        </m:r>
                        <m:r>
                          <a:rPr lang="pt-BR" sz="3400" i="1">
                            <a:latin typeface="Cambria Math"/>
                          </a:rPr>
                          <m:t>𝑄</m:t>
                        </m:r>
                        <m:r>
                          <a:rPr lang="pt-BR" sz="3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pt-BR" sz="3400" i="1">
                            <a:latin typeface="Cambria Math"/>
                          </a:rPr>
                          <m:t>𝜕</m:t>
                        </m:r>
                        <m:r>
                          <a:rPr lang="pt-BR" sz="3400" i="1">
                            <a:latin typeface="Cambria Math"/>
                          </a:rPr>
                          <m:t>𝐴</m:t>
                        </m:r>
                      </m:den>
                    </m:f>
                    <m:r>
                      <a:rPr lang="pt-BR" sz="3400" i="1">
                        <a:latin typeface="Cambria Math"/>
                      </a:rPr>
                      <m:t>= </m:t>
                    </m:r>
                    <m:r>
                      <a:rPr lang="pt-BR" sz="3400">
                        <a:latin typeface="Cambria Math"/>
                      </a:rPr>
                      <m:t>394,9192073860</m:t>
                    </m:r>
                    <m:r>
                      <a:rPr lang="pt-BR" sz="3400" b="1">
                        <a:latin typeface="Cambria Math"/>
                      </a:rPr>
                      <m:t> </m:t>
                    </m:r>
                  </m:oMath>
                </a14:m>
                <a:endParaRPr lang="pt-BR" sz="3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t-BR" sz="3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Depreciação_ano = (394,9192073860) x (ano - (ano + 1))</a:t>
                </a:r>
              </a:p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Depreciação_ano = (394,9192073860) x (ano - ano - 1)</a:t>
                </a:r>
              </a:p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Depreciação_ano = (394,9192073860) x (-1)</a:t>
                </a:r>
              </a:p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Depreciação_ano = -394,9192073860</a:t>
                </a:r>
              </a:p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Portanto, a moto se desvaloriza cerca de </a:t>
                </a:r>
                <a:r>
                  <a:rPr lang="pt-BR" sz="3400" b="1" dirty="0" smtClean="0">
                    <a:latin typeface="Times New Roman" pitchFamily="18" charset="0"/>
                    <a:cs typeface="Times New Roman" pitchFamily="18" charset="0"/>
                  </a:rPr>
                  <a:t>R$394,92</a:t>
                </a:r>
                <a:r>
                  <a:rPr lang="pt-BR" sz="3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pt-BR" sz="3400" dirty="0">
                    <a:latin typeface="Times New Roman" pitchFamily="18" charset="0"/>
                    <a:cs typeface="Times New Roman" pitchFamily="18" charset="0"/>
                  </a:rPr>
                  <a:t>por </a:t>
                </a:r>
                <a:r>
                  <a:rPr lang="pt-BR" sz="3400" b="1" dirty="0">
                    <a:latin typeface="Times New Roman" pitchFamily="18" charset="0"/>
                    <a:cs typeface="Times New Roman" pitchFamily="18" charset="0"/>
                  </a:rPr>
                  <a:t>ano.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963" t="-2442" r="-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-35794" y="8241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Preço = -784291,1102713822 </a:t>
            </a:r>
            <a:r>
              <a:rPr lang="pt-B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+ 394,9192073860 * Ano 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– 0,0353023685 * Km</a:t>
            </a: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35496" y="58052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340768"/>
            <a:ext cx="911209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692346" y="1700808"/>
            <a:ext cx="1671742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4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08880"/>
            <a:ext cx="8928992" cy="543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32656" y="188640"/>
            <a:ext cx="273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MODELO: HONDA CB 300R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71098" y="179348"/>
            <a:ext cx="213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TOTAL: 30 MOTOS</a:t>
            </a:r>
          </a:p>
        </p:txBody>
      </p:sp>
    </p:spTree>
    <p:extLst>
      <p:ext uri="{BB962C8B-B14F-4D97-AF65-F5344CB8AC3E}">
        <p14:creationId xmlns:p14="http://schemas.microsoft.com/office/powerpoint/2010/main" val="278252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LETRA (A)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QUAL VALOR DE MERCADO DA MOTO DE CAVANI?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395536" y="3573016"/>
                <a:ext cx="84969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>
                          <a:latin typeface="Cambria Math"/>
                        </a:rPr>
                        <m:t>𝑷𝒓𝒆</m:t>
                      </m:r>
                      <m:r>
                        <a:rPr lang="pt-BR" sz="3600" b="1" i="1">
                          <a:latin typeface="Cambria Math"/>
                        </a:rPr>
                        <m:t>ç</m:t>
                      </m:r>
                      <m:r>
                        <a:rPr lang="pt-BR" sz="3600" b="1" i="1">
                          <a:latin typeface="Cambria Math"/>
                        </a:rPr>
                        <m:t>𝒐</m:t>
                      </m:r>
                      <m:r>
                        <a:rPr lang="pt-BR" sz="3600" b="1" i="1">
                          <a:latin typeface="Cambria Math"/>
                        </a:rPr>
                        <m:t> = </m:t>
                      </m:r>
                      <m:r>
                        <a:rPr lang="pt-BR" sz="3600" b="1" i="1">
                          <a:latin typeface="Cambria Math"/>
                        </a:rPr>
                        <m:t>𝒂</m:t>
                      </m:r>
                      <m:r>
                        <a:rPr lang="pt-BR" sz="3600" b="1" i="1">
                          <a:latin typeface="Cambria Math"/>
                        </a:rPr>
                        <m:t> + </m:t>
                      </m:r>
                      <m:r>
                        <a:rPr lang="pt-BR" sz="3600" b="1" i="1">
                          <a:latin typeface="Cambria Math"/>
                        </a:rPr>
                        <m:t>𝒃</m:t>
                      </m:r>
                      <m:r>
                        <a:rPr lang="pt-BR" sz="3600" b="1" i="1">
                          <a:latin typeface="Cambria Math"/>
                        </a:rPr>
                        <m:t>×</m:t>
                      </m:r>
                      <m:r>
                        <a:rPr lang="pt-BR" sz="3600" b="1" i="1">
                          <a:latin typeface="Cambria Math"/>
                        </a:rPr>
                        <m:t>𝑨𝒏𝒐</m:t>
                      </m:r>
                      <m:r>
                        <a:rPr lang="pt-BR" sz="3600" b="1" i="1">
                          <a:latin typeface="Cambria Math"/>
                        </a:rPr>
                        <m:t> + </m:t>
                      </m:r>
                      <m:r>
                        <a:rPr lang="pt-BR" sz="3600" b="1" i="1">
                          <a:latin typeface="Cambria Math"/>
                        </a:rPr>
                        <m:t>𝒄</m:t>
                      </m:r>
                      <m:r>
                        <a:rPr lang="pt-BR" sz="3600" b="1" i="1">
                          <a:latin typeface="Cambria Math"/>
                        </a:rPr>
                        <m:t>×</m:t>
                      </m:r>
                      <m:r>
                        <a:rPr lang="pt-BR" sz="3600" b="1" i="1">
                          <a:latin typeface="Cambria Math"/>
                        </a:rPr>
                        <m:t>𝑲𝒎</m:t>
                      </m:r>
                    </m:oMath>
                  </m:oMathPara>
                </a14:m>
                <a:endParaRPr lang="pt-BR" sz="3600" dirty="0"/>
              </a:p>
              <a:p>
                <a:r>
                  <a:rPr lang="pt-BR" sz="3600" b="1" dirty="0"/>
                  <a:t> </a:t>
                </a:r>
                <a:endParaRPr lang="pt-BR" sz="3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73016"/>
                <a:ext cx="8496944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1043608" y="4293096"/>
            <a:ext cx="7128792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616037" y="4002073"/>
                <a:ext cx="1939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/>
                        </a:rPr>
                        <m:t>𝑪</m:t>
                      </m:r>
                      <m:r>
                        <a:rPr lang="pt-BR" sz="2800" b="1" i="1" smtClean="0">
                          <a:latin typeface="Cambria Math"/>
                        </a:rPr>
                        <m:t>×</m:t>
                      </m:r>
                      <m:r>
                        <a:rPr lang="pt-BR" sz="2800" b="1" i="1" smtClean="0">
                          <a:latin typeface="Cambria Math"/>
                        </a:rPr>
                        <m:t>𝑰</m:t>
                      </m:r>
                      <m:r>
                        <a:rPr lang="pt-BR" sz="2800" b="1" i="1" smtClean="0">
                          <a:latin typeface="Cambria Math"/>
                        </a:rPr>
                        <m:t> = </m:t>
                      </m:r>
                      <m:r>
                        <a:rPr lang="pt-BR" sz="2800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37" y="4002073"/>
                <a:ext cx="193995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MÉTODO DOS MÍNIMOS QUADRADOS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71215" y="1742082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O Método dos Mínimos Quadrados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é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uma técnica de </a:t>
            </a:r>
            <a:r>
              <a:rPr lang="pt-BR" dirty="0">
                <a:latin typeface="Times New Roman" pitchFamily="18" charset="0"/>
                <a:cs typeface="Times New Roman" pitchFamily="18" charset="0"/>
                <a:hlinkClick r:id="rId3" tooltip="Otimização"/>
              </a:rPr>
              <a:t>otimização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dirty="0">
                <a:latin typeface="Times New Roman" pitchFamily="18" charset="0"/>
                <a:cs typeface="Times New Roman" pitchFamily="18" charset="0"/>
                <a:hlinkClick r:id="rId4" tooltip="Matemática"/>
              </a:rPr>
              <a:t>matemática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 que procura encontrar o melhor ajuste para um conjunto de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dados.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53" y="460511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27584" y="602128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Caso discreto (linear)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2132856"/>
            <a:ext cx="442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>
                <a:latin typeface="Times New Roman" pitchFamily="18" charset="0"/>
                <a:cs typeface="Times New Roman" pitchFamily="18" charset="0"/>
              </a:rPr>
              <a:t>Onde C é a matriz dos coeficientes, dada por: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640384" y="2631640"/>
                <a:ext cx="3743589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⟨"/>
                                    <m:endChr m:val="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84" y="2631640"/>
                <a:ext cx="3743589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961303" y="3778812"/>
            <a:ext cx="373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n - Número de motos (Vetor unitário).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067944" y="188640"/>
                <a:ext cx="13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𝑪</m:t>
                      </m:r>
                      <m:r>
                        <a:rPr lang="pt-BR" b="1" i="1" smtClean="0">
                          <a:latin typeface="Cambria Math"/>
                        </a:rPr>
                        <m:t>×</m:t>
                      </m:r>
                      <m:r>
                        <a:rPr lang="pt-BR" b="1" i="1" smtClean="0">
                          <a:latin typeface="Cambria Math"/>
                        </a:rPr>
                        <m:t>𝑰</m:t>
                      </m:r>
                      <m:r>
                        <a:rPr lang="pt-BR" b="1" i="1" smtClean="0">
                          <a:latin typeface="Cambria Math"/>
                        </a:rPr>
                        <m:t> = </m:t>
                      </m:r>
                      <m:r>
                        <a:rPr lang="pt-BR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88640"/>
                <a:ext cx="13147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53" y="592289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10536" y="4365104"/>
                <a:ext cx="8229600" cy="4525963"/>
              </a:xfrm>
            </p:spPr>
            <p:txBody>
              <a:bodyPr/>
              <a:lstStyle/>
              <a:p>
                <a:pPr lvl="0" algn="ctr"/>
                <a:r>
                  <a:rPr lang="pt-BR" sz="1800" dirty="0">
                    <a:latin typeface="Times New Roman" pitchFamily="18" charset="0"/>
                    <a:cs typeface="Times New Roman" pitchFamily="18" charset="0"/>
                  </a:rPr>
                  <a:t>I é a matriz das incógnitas, ou seja, as constantes a, b e c que se quer descobrir.</a:t>
                </a:r>
              </a:p>
              <a:p>
                <a:pPr lvl="0" algn="ctr"/>
                <a:r>
                  <a:rPr lang="pt-BR" sz="1800" dirty="0">
                    <a:latin typeface="Times New Roman" pitchFamily="18" charset="0"/>
                    <a:cs typeface="Times New Roman" pitchFamily="18" charset="0"/>
                  </a:rPr>
                  <a:t>R é o vetor das constantes, dado por</a:t>
                </a:r>
                <a:r>
                  <a:rPr lang="pt-BR" sz="18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lvl="0" indent="0" algn="ctr">
                  <a:buNone/>
                </a:pPr>
                <a:endParaRPr lang="pt-BR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pt-BR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𝑃𝑟𝑒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ç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pt-BR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𝑃𝑟𝑒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ç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𝐴𝑛𝑜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pt-BR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𝑃𝑟𝑒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ç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𝑜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800" i="1">
                                        <a:latin typeface="Cambria Math"/>
                                      </a:rPr>
                                      <m:t>𝐾𝑚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36" y="4365104"/>
                <a:ext cx="8229600" cy="4525963"/>
              </a:xfrm>
              <a:blipFill rotWithShape="1">
                <a:blip r:embed="rId5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1149271" y="6249793"/>
            <a:ext cx="33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preço - vetor com todos os preços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644101" y="3696786"/>
            <a:ext cx="3728099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923928" y="6260268"/>
            <a:ext cx="1584176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6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26368" y="995541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sz="2800" dirty="0">
                    <a:latin typeface="Times New Roman" pitchFamily="18" charset="0"/>
                    <a:cs typeface="Times New Roman" pitchFamily="18" charset="0"/>
                  </a:rPr>
                  <a:t>Fazendo todos os produtos internos, a matriz dos coeficientes fica:</a:t>
                </a:r>
              </a:p>
              <a:p>
                <a:pPr marL="0" indent="0" algn="ctr">
                  <a:buNone/>
                </a:pPr>
                <a:r>
                  <a:rPr lang="pt-BR" sz="28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60365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1144814</m:t>
                              </m:r>
                            </m:e>
                          </m:mr>
                          <m:m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60365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121464565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2.3026×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1144814</m:t>
                              </m:r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2,3026×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6,0634×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pt-BR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368" y="995541"/>
                <a:ext cx="8229600" cy="4525963"/>
              </a:xfrm>
              <a:blipFill rotWithShape="1">
                <a:blip r:embed="rId2"/>
                <a:stretch>
                  <a:fillRect t="-1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-141057"/>
            <a:ext cx="5482952" cy="11430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Já foi explicado na questão anterior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539552" y="4303637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pt-BR" sz="2800" dirty="0" smtClean="0">
                    <a:latin typeface="Times New Roman" pitchFamily="18" charset="0"/>
                    <a:cs typeface="Times New Roman" pitchFamily="18" charset="0"/>
                  </a:rPr>
                  <a:t>E a </a:t>
                </a:r>
                <a:r>
                  <a:rPr lang="pt-BR" sz="2800" dirty="0">
                    <a:latin typeface="Times New Roman" pitchFamily="18" charset="0"/>
                    <a:cs typeface="Times New Roman" pitchFamily="18" charset="0"/>
                  </a:rPr>
                  <a:t>matriz das respostas fica: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BR" sz="2800">
                                  <a:latin typeface="Cambria Math"/>
                                </a:rPr>
                                <m:t>270150</m:t>
                              </m:r>
                            </m:e>
                          </m:mr>
                          <m:mr>
                            <m:e>
                              <m:r>
                                <a:rPr lang="pt-BR" sz="2800">
                                  <a:latin typeface="Cambria Math"/>
                                </a:rPr>
                                <m:t>543669630</m:t>
                              </m:r>
                            </m:e>
                          </m:mr>
                          <m:mr>
                            <m:e>
                              <m:r>
                                <a:rPr lang="pt-BR" sz="2800">
                                  <a:latin typeface="Cambria Math"/>
                                </a:rPr>
                                <m:t>9,3330×</m:t>
                              </m:r>
                              <m:sSup>
                                <m:sSupPr>
                                  <m:ctrlPr>
                                    <a:rPr lang="pt-B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2800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03637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ta para baixo 1"/>
          <p:cNvSpPr/>
          <p:nvPr/>
        </p:nvSpPr>
        <p:spPr>
          <a:xfrm>
            <a:off x="4427984" y="620688"/>
            <a:ext cx="22636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718248" y="1412776"/>
            <a:ext cx="236592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Substituindo os valores encontrados e aplicando no algoritmo da Eliminação de Gauss, obtemos os valores de a,b e c, que são mostrados abaixo como X1,X2 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X3: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X1 = -784291.1102713822</a:t>
            </a:r>
          </a:p>
          <a:p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X2 = 394.9192073860</a:t>
            </a:r>
          </a:p>
          <a:p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X3 = -0.0353023685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72326" y="407400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Já foi explicado no trabalho anterior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4716016" y="869065"/>
            <a:ext cx="72008" cy="1407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03512" y="2564904"/>
            <a:ext cx="3416760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9647329" flipV="1">
            <a:off x="5508837" y="4270370"/>
            <a:ext cx="1210299" cy="209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 rot="9647329" flipV="1">
            <a:off x="4788757" y="4866255"/>
            <a:ext cx="1210299" cy="209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 rot="9647329" flipV="1">
            <a:off x="4500725" y="5462139"/>
            <a:ext cx="1210299" cy="209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Desta forma,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função preço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fica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da seguinte forma: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ctr">
              <a:buNone/>
            </a:pP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Preço = -784291,1102713822 + 394,9192073860 * Ano – 0,0353023685 * Km</a:t>
            </a:r>
            <a:endParaRPr lang="pt-BR" sz="2200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1666" y="3135703"/>
            <a:ext cx="8822821" cy="7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424</Words>
  <Application>Microsoft Office PowerPoint</Application>
  <PresentationFormat>Apresentação na tela (4:3)</PresentationFormat>
  <Paragraphs>70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LETRA (A)</vt:lpstr>
      <vt:lpstr>MÉTODO DOS MÍNIMOS QUADRADOS</vt:lpstr>
      <vt:lpstr>Apresentação do PowerPoint</vt:lpstr>
      <vt:lpstr>Já foi explicado na questão anterior</vt:lpstr>
      <vt:lpstr>Apresentação do PowerPoint</vt:lpstr>
      <vt:lpstr>Apresentação do PowerPoint</vt:lpstr>
      <vt:lpstr>Apresentação do PowerPoint</vt:lpstr>
      <vt:lpstr>LETRA (B)</vt:lpstr>
      <vt:lpstr>Apresentação do PowerPoint</vt:lpstr>
      <vt:lpstr>Apresentação do PowerPoint</vt:lpstr>
      <vt:lpstr>LETRA (C)</vt:lpstr>
      <vt:lpstr>Apresentação do PowerPoint</vt:lpstr>
      <vt:lpstr>LETRA (D)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Marcelino</dc:creator>
  <cp:lastModifiedBy>Marcelino</cp:lastModifiedBy>
  <cp:revision>50</cp:revision>
  <dcterms:created xsi:type="dcterms:W3CDTF">2017-09-28T23:29:23Z</dcterms:created>
  <dcterms:modified xsi:type="dcterms:W3CDTF">2017-11-05T03:00:47Z</dcterms:modified>
</cp:coreProperties>
</file>