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8"/>
  </p:notesMasterIdLst>
  <p:sldIdLst>
    <p:sldId id="267" r:id="rId2"/>
    <p:sldId id="270" r:id="rId3"/>
    <p:sldId id="285" r:id="rId4"/>
    <p:sldId id="288" r:id="rId5"/>
    <p:sldId id="289" r:id="rId6"/>
    <p:sldId id="290" r:id="rId7"/>
    <p:sldId id="292" r:id="rId8"/>
    <p:sldId id="291" r:id="rId9"/>
    <p:sldId id="279" r:id="rId10"/>
    <p:sldId id="293" r:id="rId11"/>
    <p:sldId id="294" r:id="rId12"/>
    <p:sldId id="295" r:id="rId13"/>
    <p:sldId id="296" r:id="rId14"/>
    <p:sldId id="283" r:id="rId15"/>
    <p:sldId id="297" r:id="rId16"/>
    <p:sldId id="298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9B71B-D7F8-497E-8A7F-5058ADB95D07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14917-73E3-41C3-8973-F5EFF08E29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11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14917-73E3-41C3-8973-F5EFF08E29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23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42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59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6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9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5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0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9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79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5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49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287E-8310-4FB8-8B44-92147C48C861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57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4"/>
            <a:ext cx="899581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3851920" y="3429000"/>
            <a:ext cx="151216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619672" y="3861048"/>
            <a:ext cx="151216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619672" y="4236031"/>
            <a:ext cx="122413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339752" y="4653136"/>
            <a:ext cx="410445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876255" y="4641936"/>
            <a:ext cx="2155053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38676" y="5039465"/>
            <a:ext cx="119296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3455875" y="5065719"/>
            <a:ext cx="4860541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23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  <p:bldP spid="20" grpId="0" animBg="1"/>
      <p:bldP spid="9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APLICANDO NO MATLAB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72008" y="2204864"/>
            <a:ext cx="9036496" cy="432048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9848" y="1239143"/>
            <a:ext cx="9124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Newton para o primeiro ponto: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eta para a direita 7"/>
          <p:cNvSpPr/>
          <p:nvPr/>
        </p:nvSpPr>
        <p:spPr>
          <a:xfrm flipH="1">
            <a:off x="3491880" y="2420888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Seta para a direita 8"/>
          <p:cNvSpPr/>
          <p:nvPr/>
        </p:nvSpPr>
        <p:spPr>
          <a:xfrm flipH="1">
            <a:off x="2123728" y="4293096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38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468544" cy="4536504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flipH="1">
            <a:off x="2051720" y="1484784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8" name="Seta para a direita 7"/>
          <p:cNvSpPr/>
          <p:nvPr/>
        </p:nvSpPr>
        <p:spPr>
          <a:xfrm flipH="1">
            <a:off x="1907704" y="5661248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3528" y="5926420"/>
            <a:ext cx="145417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0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03848" y="1434678"/>
            <a:ext cx="2628875" cy="1418258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flipH="1">
            <a:off x="6156176" y="2348880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23528" y="3150835"/>
                <a:ext cx="8424936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pt-BR" sz="3200" b="1" dirty="0" smtClean="0">
                    <a:latin typeface="Times New Roman" pitchFamily="18" charset="0"/>
                    <a:cs typeface="Times New Roman" pitchFamily="18" charset="0"/>
                  </a:rPr>
                  <a:t>RESUMO:</a:t>
                </a:r>
              </a:p>
              <a:p>
                <a:pPr lvl="0" algn="ctr"/>
                <a:endParaRPr lang="pt-BR" sz="3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0"/>
                <a:r>
                  <a:rPr lang="pt-BR" sz="3200" dirty="0" smtClean="0">
                    <a:latin typeface="Times New Roman" pitchFamily="18" charset="0"/>
                    <a:cs typeface="Times New Roman" pitchFamily="18" charset="0"/>
                  </a:rPr>
                  <a:t>Para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/>
                      </a:rPr>
                      <m:t>𝑥</m:t>
                    </m:r>
                    <m:r>
                      <a:rPr lang="pt-BR" sz="3200" i="1">
                        <a:latin typeface="Cambria Math"/>
                      </a:rPr>
                      <m:t> = 0,25</m:t>
                    </m:r>
                  </m:oMath>
                </a14:m>
                <a:r>
                  <a:rPr lang="pt-BR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pt-BR" sz="3200" dirty="0">
                    <a:latin typeface="Times New Roman" pitchFamily="18" charset="0"/>
                    <a:cs typeface="Times New Roman" pitchFamily="18" charset="0"/>
                    <a:sym typeface="Wingdings"/>
                  </a:rPr>
                  <a:t></a:t>
                </a:r>
                <a:r>
                  <a:rPr lang="pt-BR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pt-BR" sz="3200" i="1" dirty="0" smtClean="0">
                  <a:latin typeface="Cambria Math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pt-BR" sz="3200" i="1">
                        <a:latin typeface="Cambria Math"/>
                      </a:rPr>
                      <m:t>𝑦</m:t>
                    </m:r>
                    <m:r>
                      <a:rPr lang="pt-BR" sz="3200" i="1">
                        <a:latin typeface="Cambria Math"/>
                      </a:rPr>
                      <m:t> = 0,072647477348189</m:t>
                    </m:r>
                  </m:oMath>
                </a14:m>
                <a:r>
                  <a:rPr lang="pt-BR" sz="32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0"/>
                <a:r>
                  <a:rPr lang="pt-BR" sz="3200" dirty="0">
                    <a:latin typeface="Times New Roman" pitchFamily="18" charset="0"/>
                    <a:cs typeface="Times New Roman" pitchFamily="18" charset="0"/>
                  </a:rPr>
                  <a:t>Para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/>
                      </a:rPr>
                      <m:t>𝑥</m:t>
                    </m:r>
                    <m:r>
                      <a:rPr lang="pt-BR" sz="3200" i="1">
                        <a:latin typeface="Cambria Math"/>
                      </a:rPr>
                      <m:t> = 1,35</m:t>
                    </m:r>
                  </m:oMath>
                </a14:m>
                <a:r>
                  <a:rPr lang="pt-BR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pt-BR" sz="3200" dirty="0">
                    <a:latin typeface="Times New Roman" pitchFamily="18" charset="0"/>
                    <a:cs typeface="Times New Roman" pitchFamily="18" charset="0"/>
                    <a:sym typeface="Wingdings"/>
                  </a:rPr>
                  <a:t></a:t>
                </a:r>
                <a:r>
                  <a:rPr lang="pt-BR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pt-BR" sz="3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pt-BR" sz="3200" i="1">
                        <a:latin typeface="Cambria Math"/>
                      </a:rPr>
                      <m:t>𝑦</m:t>
                    </m:r>
                    <m:r>
                      <a:rPr lang="pt-BR" sz="3200" i="1">
                        <a:latin typeface="Cambria Math"/>
                      </a:rPr>
                      <m:t> = 1,705441497414939</m:t>
                    </m:r>
                  </m:oMath>
                </a14:m>
                <a:r>
                  <a:rPr lang="pt-BR" sz="32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0"/>
                <a:endParaRPr lang="pt-BR" sz="32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pt-BR" sz="32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pt-BR" sz="3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150835"/>
                <a:ext cx="8424936" cy="4031873"/>
              </a:xfrm>
              <a:prstGeom prst="rect">
                <a:avLst/>
              </a:prstGeom>
              <a:blipFill rotWithShape="1">
                <a:blip r:embed="rId3"/>
                <a:stretch>
                  <a:fillRect l="-1809" t="-2118" b="-39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/>
          <p:cNvSpPr/>
          <p:nvPr/>
        </p:nvSpPr>
        <p:spPr>
          <a:xfrm>
            <a:off x="19848" y="404664"/>
            <a:ext cx="9124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Newton para o segundo ponto: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89945" y="1340768"/>
            <a:ext cx="25098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Mesmos coeficientes e polinômio da aplicação anterior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563888" y="2591193"/>
            <a:ext cx="2196827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46454" y="2910428"/>
            <a:ext cx="2196827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 flipH="1">
            <a:off x="5616116" y="4797152"/>
            <a:ext cx="1188132" cy="10081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367061" y="5111473"/>
            <a:ext cx="3708995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349350" y="6047577"/>
            <a:ext cx="3708995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00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GRÁFICO DO POLINÔMIO INTERPOLADOR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784975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229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LETRA (C)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67544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Resolvendo com as funções do Matlab o ajuste de curvas e a interpolação, justificando a escolha e comparando com as letras (a) e (b).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2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20080"/>
            <a:ext cx="8229600" cy="1108720"/>
          </a:xfrm>
        </p:spPr>
        <p:txBody>
          <a:bodyPr/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Utilizando a função 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interp1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do MATLAB®, os resultados obtidos foram:</a:t>
            </a:r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2204864"/>
            <a:ext cx="5688632" cy="151216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7504" y="4366845"/>
            <a:ext cx="89289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esultados 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das interpolações dos pontos fornecidos utilizando função nativa do MATLAB® que implementa, dentre outros, o método das splines.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4203105" y="1007017"/>
            <a:ext cx="108897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195736" y="3671313"/>
            <a:ext cx="237626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860032" y="3671313"/>
            <a:ext cx="237626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96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79512" y="476672"/>
            <a:ext cx="8712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Com 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relação ao tempo de processamento, temos a seguinte tabela: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313818"/>
              </p:ext>
            </p:extLst>
          </p:nvPr>
        </p:nvGraphicFramePr>
        <p:xfrm>
          <a:off x="1259632" y="2636913"/>
          <a:ext cx="6624736" cy="2880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9427"/>
                <a:gridCol w="4245309"/>
              </a:tblGrid>
              <a:tr h="822948"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Função</a:t>
                      </a:r>
                      <a:endParaRPr lang="pt-BR" sz="24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 de processamento (s)</a:t>
                      </a:r>
                      <a:endParaRPr lang="pt-BR" sz="2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822948"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PoliLagrange</a:t>
                      </a:r>
                      <a:endParaRPr lang="pt-BR" sz="2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0,506942</a:t>
                      </a:r>
                      <a:endParaRPr lang="pt-BR" sz="24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822948"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PoliNewton</a:t>
                      </a:r>
                      <a:endParaRPr lang="pt-BR" sz="2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0,295237</a:t>
                      </a:r>
                      <a:endParaRPr lang="pt-BR" sz="24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11475"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Interp1</a:t>
                      </a:r>
                      <a:endParaRPr lang="pt-BR" sz="2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0,003055</a:t>
                      </a:r>
                      <a:endParaRPr lang="pt-BR" sz="24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5220072" y="5445224"/>
            <a:ext cx="129614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14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LETRA (A)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X = 0,25 e X = 1,35 usando o programa PoliLagrange: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62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MÉTODO DE LAGRANGE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471215" y="1196752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olinômio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de Lagrange 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é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o 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polinômio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 de interpolação de um conjunto de pontos na forma de Lagrange.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42" y="3356992"/>
            <a:ext cx="1847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9080"/>
            <a:ext cx="18288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03304"/>
            <a:ext cx="62293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Seta para baixo 15"/>
          <p:cNvSpPr/>
          <p:nvPr/>
        </p:nvSpPr>
        <p:spPr>
          <a:xfrm>
            <a:off x="1609328" y="3068960"/>
            <a:ext cx="22636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baixo 16"/>
          <p:cNvSpPr/>
          <p:nvPr/>
        </p:nvSpPr>
        <p:spPr>
          <a:xfrm>
            <a:off x="1609328" y="3861048"/>
            <a:ext cx="22636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baixo 17"/>
          <p:cNvSpPr/>
          <p:nvPr/>
        </p:nvSpPr>
        <p:spPr>
          <a:xfrm>
            <a:off x="1609328" y="5157192"/>
            <a:ext cx="22636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28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CÓDIGO NO MATLAB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25181"/>
            <a:ext cx="7920880" cy="584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eta para baixo 7"/>
          <p:cNvSpPr/>
          <p:nvPr/>
        </p:nvSpPr>
        <p:spPr>
          <a:xfrm>
            <a:off x="2771800" y="826940"/>
            <a:ext cx="226368" cy="196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1763688" y="856255"/>
            <a:ext cx="226368" cy="196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>
            <a:off x="3851920" y="863514"/>
            <a:ext cx="226368" cy="196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>
            <a:off x="4337316" y="838444"/>
            <a:ext cx="226368" cy="196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have esquerda 13"/>
          <p:cNvSpPr/>
          <p:nvPr/>
        </p:nvSpPr>
        <p:spPr>
          <a:xfrm>
            <a:off x="611560" y="2819224"/>
            <a:ext cx="155448" cy="3778128"/>
          </a:xfrm>
          <a:prstGeom prst="leftBrac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Seta para a direita 14"/>
          <p:cNvSpPr/>
          <p:nvPr/>
        </p:nvSpPr>
        <p:spPr>
          <a:xfrm>
            <a:off x="920385" y="3032956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6" name="Seta para a direita 15"/>
          <p:cNvSpPr/>
          <p:nvPr/>
        </p:nvSpPr>
        <p:spPr>
          <a:xfrm>
            <a:off x="899592" y="4509120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Seta para a direita 16"/>
          <p:cNvSpPr/>
          <p:nvPr/>
        </p:nvSpPr>
        <p:spPr>
          <a:xfrm>
            <a:off x="899592" y="5445224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620688"/>
            <a:ext cx="8919299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have esquerda 3"/>
          <p:cNvSpPr/>
          <p:nvPr/>
        </p:nvSpPr>
        <p:spPr>
          <a:xfrm>
            <a:off x="179512" y="1556792"/>
            <a:ext cx="137446" cy="2664296"/>
          </a:xfrm>
          <a:prstGeom prst="leftBrac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467544" y="1484784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863588" y="1772816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" name="Seta para a direita 6"/>
          <p:cNvSpPr/>
          <p:nvPr/>
        </p:nvSpPr>
        <p:spPr>
          <a:xfrm>
            <a:off x="899592" y="2060848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863588" y="3429000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Seta para a direita 8"/>
          <p:cNvSpPr/>
          <p:nvPr/>
        </p:nvSpPr>
        <p:spPr>
          <a:xfrm>
            <a:off x="863588" y="3717032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395536" y="5373216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1" name="Seta para a direita 10"/>
          <p:cNvSpPr/>
          <p:nvPr/>
        </p:nvSpPr>
        <p:spPr>
          <a:xfrm>
            <a:off x="395536" y="5661248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4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8814504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have esquerda 2"/>
          <p:cNvSpPr/>
          <p:nvPr/>
        </p:nvSpPr>
        <p:spPr>
          <a:xfrm>
            <a:off x="186082" y="1628800"/>
            <a:ext cx="137446" cy="1080120"/>
          </a:xfrm>
          <a:prstGeom prst="leftBrac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251520" y="2924944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251520" y="3717032"/>
            <a:ext cx="180020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8" name="Chave esquerda 7"/>
          <p:cNvSpPr/>
          <p:nvPr/>
        </p:nvSpPr>
        <p:spPr>
          <a:xfrm>
            <a:off x="258090" y="4221088"/>
            <a:ext cx="137446" cy="1872208"/>
          </a:xfrm>
          <a:prstGeom prst="leftBrac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5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9144000" cy="4752528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APLICANDO NO MATLAB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9848" y="1095127"/>
            <a:ext cx="9124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Lagrange para o primeiro ponto: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eta para a direita 9"/>
          <p:cNvSpPr/>
          <p:nvPr/>
        </p:nvSpPr>
        <p:spPr>
          <a:xfrm flipH="1">
            <a:off x="3491880" y="2060848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5" name="Seta para a direita 14"/>
          <p:cNvSpPr/>
          <p:nvPr/>
        </p:nvSpPr>
        <p:spPr>
          <a:xfrm flipH="1">
            <a:off x="2123728" y="3933056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6" name="Seta para a direita 15"/>
          <p:cNvSpPr/>
          <p:nvPr/>
        </p:nvSpPr>
        <p:spPr>
          <a:xfrm flipH="1">
            <a:off x="1979712" y="6381328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51520" y="6551633"/>
            <a:ext cx="151216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84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83357"/>
                <a:ext cx="8229600" cy="4525963"/>
              </a:xfrm>
            </p:spPr>
            <p:txBody>
              <a:bodyPr/>
              <a:lstStyle/>
              <a:p>
                <a:pPr marL="0" lvl="0" indent="0" algn="ctr">
                  <a:buNone/>
                </a:pPr>
                <a:endParaRPr lang="pt-BR" dirty="0" smtClean="0"/>
              </a:p>
              <a:p>
                <a:pPr marL="0" lvl="0" indent="0" algn="ctr">
                  <a:buNone/>
                </a:pPr>
                <a:endParaRPr lang="pt-BR" dirty="0"/>
              </a:p>
              <a:p>
                <a:pPr marL="0" lvl="0" indent="0" algn="ctr">
                  <a:buNone/>
                </a:pPr>
                <a:endParaRPr lang="pt-BR" dirty="0" smtClean="0"/>
              </a:p>
              <a:p>
                <a:pPr marL="0" lvl="0" indent="0" algn="ctr">
                  <a:buNone/>
                </a:pPr>
                <a:r>
                  <a:rPr lang="pt-BR" b="1" dirty="0" smtClean="0">
                    <a:latin typeface="Times New Roman" pitchFamily="18" charset="0"/>
                    <a:cs typeface="Times New Roman" pitchFamily="18" charset="0"/>
                  </a:rPr>
                  <a:t>RESUMO:</a:t>
                </a:r>
              </a:p>
              <a:p>
                <a:pPr lvl="0"/>
                <a:r>
                  <a:rPr lang="pt-BR" dirty="0" smtClean="0">
                    <a:latin typeface="Times New Roman" pitchFamily="18" charset="0"/>
                    <a:cs typeface="Times New Roman" pitchFamily="18" charset="0"/>
                  </a:rPr>
                  <a:t>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𝑥</m:t>
                    </m:r>
                    <m:r>
                      <a:rPr lang="pt-BR" i="1">
                        <a:latin typeface="Cambria Math"/>
                      </a:rPr>
                      <m:t> = 0,25</m:t>
                    </m:r>
                  </m:oMath>
                </a14:m>
                <a:r>
                  <a:rPr lang="pt-BR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pt-BR" dirty="0">
                    <a:latin typeface="Times New Roman" pitchFamily="18" charset="0"/>
                    <a:cs typeface="Times New Roman" pitchFamily="18" charset="0"/>
                    <a:sym typeface="Wingdings"/>
                  </a:rPr>
                  <a:t></a:t>
                </a:r>
                <a:r>
                  <a:rPr lang="pt-BR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𝑦</m:t>
                    </m:r>
                    <m:r>
                      <a:rPr lang="pt-BR" i="1">
                        <a:latin typeface="Cambria Math"/>
                      </a:rPr>
                      <m:t> = 0,072647477348189</m:t>
                    </m:r>
                  </m:oMath>
                </a14:m>
                <a:r>
                  <a:rPr lang="pt-BR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0"/>
                <a:r>
                  <a:rPr lang="pt-BR" dirty="0">
                    <a:latin typeface="Times New Roman" pitchFamily="18" charset="0"/>
                    <a:cs typeface="Times New Roman" pitchFamily="18" charset="0"/>
                  </a:rPr>
                  <a:t>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𝑥</m:t>
                    </m:r>
                    <m:r>
                      <a:rPr lang="pt-BR" i="1">
                        <a:latin typeface="Cambria Math"/>
                      </a:rPr>
                      <m:t> = 1,35</m:t>
                    </m:r>
                  </m:oMath>
                </a14:m>
                <a:r>
                  <a:rPr lang="pt-BR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pt-BR" dirty="0">
                    <a:latin typeface="Times New Roman" pitchFamily="18" charset="0"/>
                    <a:cs typeface="Times New Roman" pitchFamily="18" charset="0"/>
                    <a:sym typeface="Wingdings"/>
                  </a:rPr>
                  <a:t></a:t>
                </a:r>
                <a:r>
                  <a:rPr lang="pt-BR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𝑦</m:t>
                    </m:r>
                    <m:r>
                      <a:rPr lang="pt-BR" i="1">
                        <a:latin typeface="Cambria Math"/>
                      </a:rPr>
                      <m:t> = 1,705441497414939</m:t>
                    </m:r>
                  </m:oMath>
                </a14:m>
                <a:r>
                  <a:rPr lang="pt-BR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83357"/>
                <a:ext cx="8229600" cy="4525963"/>
              </a:xfrm>
              <a:blipFill rotWithShape="1">
                <a:blip r:embed="rId2"/>
                <a:stretch>
                  <a:fillRect l="-1630" b="-33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/>
          <p:nvPr/>
        </p:nvPicPr>
        <p:blipFill>
          <a:blip r:embed="rId3"/>
          <a:stretch>
            <a:fillRect/>
          </a:stretch>
        </p:blipFill>
        <p:spPr>
          <a:xfrm>
            <a:off x="3226808" y="1340768"/>
            <a:ext cx="2608407" cy="1224136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flipH="1">
            <a:off x="6156176" y="2276872"/>
            <a:ext cx="64807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9848" y="404664"/>
            <a:ext cx="9124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Lagrange para o segundo ponto: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635896" y="2564904"/>
            <a:ext cx="194421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89945" y="1340768"/>
            <a:ext cx="25098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Mesmos coeficientes e polinômio da aplicação anterior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23528" y="2910428"/>
            <a:ext cx="237626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 flipH="1">
            <a:off x="6480212" y="4869160"/>
            <a:ext cx="1188132" cy="10081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854606" y="5157192"/>
            <a:ext cx="372550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835696" y="6237312"/>
            <a:ext cx="372550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14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LETRA (B)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X = 0,25 e X = 1,35 usando o programa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PoliNewton: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4456770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>Já foi explicado anteriormente</a:t>
            </a:r>
            <a:endParaRPr lang="pt-B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99592" y="2564904"/>
            <a:ext cx="201622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1449563" y="2852936"/>
            <a:ext cx="818181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10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228</Words>
  <Application>Microsoft Office PowerPoint</Application>
  <PresentationFormat>Apresentação na tela (4:3)</PresentationFormat>
  <Paragraphs>45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LETRA (A)</vt:lpstr>
      <vt:lpstr>MÉTODO DE LAGRANGE</vt:lpstr>
      <vt:lpstr>CÓDIGO NO MATLAB</vt:lpstr>
      <vt:lpstr>Apresentação do PowerPoint</vt:lpstr>
      <vt:lpstr>Apresentação do PowerPoint</vt:lpstr>
      <vt:lpstr>APLICANDO NO MATLAB</vt:lpstr>
      <vt:lpstr>Apresentação do PowerPoint</vt:lpstr>
      <vt:lpstr>LETRA (B)</vt:lpstr>
      <vt:lpstr>APLICANDO NO MATLAB</vt:lpstr>
      <vt:lpstr>Apresentação do PowerPoint</vt:lpstr>
      <vt:lpstr>Apresentação do PowerPoint</vt:lpstr>
      <vt:lpstr>GRÁFICO DO POLINÔMIO INTERPOLADOR</vt:lpstr>
      <vt:lpstr>LETRA (C)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Marcelino</dc:creator>
  <cp:lastModifiedBy>Marcelino</cp:lastModifiedBy>
  <cp:revision>72</cp:revision>
  <dcterms:created xsi:type="dcterms:W3CDTF">2017-09-28T23:29:23Z</dcterms:created>
  <dcterms:modified xsi:type="dcterms:W3CDTF">2017-11-14T18:07:20Z</dcterms:modified>
</cp:coreProperties>
</file>