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71" r:id="rId16"/>
    <p:sldId id="272" r:id="rId17"/>
    <p:sldId id="268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3039" autoAdjust="0"/>
  </p:normalViewPr>
  <p:slideViewPr>
    <p:cSldViewPr snapToGrid="0">
      <p:cViewPr varScale="1">
        <p:scale>
          <a:sx n="73" d="100"/>
          <a:sy n="73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8AC6-5E9B-4510-B491-380D5CCF1ACF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19D5-A301-4012-BAD1-B9B21DC74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19D5-A301-4012-BAD1-B9B21DC745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63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19D5-A301-4012-BAD1-B9B21DC7451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77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1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31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3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1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8C47-60E3-483E-AACF-843E89B1765E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Cálculo Numérico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992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Pedro Mendonça</a:t>
            </a:r>
          </a:p>
          <a:p>
            <a:r>
              <a:rPr lang="pt-BR" dirty="0" smtClean="0"/>
              <a:t>Marcelino Andrade</a:t>
            </a:r>
          </a:p>
          <a:p>
            <a:r>
              <a:rPr lang="pt-BR" dirty="0" smtClean="0"/>
              <a:t>2017.2</a:t>
            </a:r>
          </a:p>
          <a:p>
            <a:r>
              <a:rPr lang="pt-BR" dirty="0" smtClean="0"/>
              <a:t>Trabalho 5 – Questão 2</a:t>
            </a:r>
          </a:p>
          <a:p>
            <a:r>
              <a:rPr lang="pt-BR" dirty="0" smtClean="0"/>
              <a:t>UFPE/CAA – Núcleo de Tecnologia – Engenharia Civil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58" y="878112"/>
            <a:ext cx="8911966" cy="55952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93034"/>
            <a:ext cx="8911687" cy="1280890"/>
          </a:xfrm>
        </p:spPr>
        <p:txBody>
          <a:bodyPr/>
          <a:lstStyle/>
          <a:p>
            <a:r>
              <a:rPr lang="pt-BR" dirty="0" smtClean="0"/>
              <a:t>Algoritmo de Newton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89166" y="22598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Seta para cima 8"/>
          <p:cNvSpPr/>
          <p:nvPr/>
        </p:nvSpPr>
        <p:spPr>
          <a:xfrm>
            <a:off x="5751585" y="1096190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9"/>
          <p:cNvSpPr/>
          <p:nvPr/>
        </p:nvSpPr>
        <p:spPr>
          <a:xfrm>
            <a:off x="5978700" y="1096190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6375632" y="1096190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11"/>
          <p:cNvSpPr/>
          <p:nvPr/>
        </p:nvSpPr>
        <p:spPr>
          <a:xfrm>
            <a:off x="3991629" y="1110341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905800" y="2838450"/>
            <a:ext cx="35242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2896950" y="4261043"/>
            <a:ext cx="35242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2896949" y="5261458"/>
            <a:ext cx="35242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0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93034"/>
            <a:ext cx="8911687" cy="1280890"/>
          </a:xfrm>
        </p:spPr>
        <p:txBody>
          <a:bodyPr/>
          <a:lstStyle/>
          <a:p>
            <a:r>
              <a:rPr lang="pt-BR" dirty="0" smtClean="0"/>
              <a:t>Algoritmo de Newton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89166" y="22598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01" y="940252"/>
            <a:ext cx="8642441" cy="5856221"/>
          </a:xfrm>
          <a:prstGeom prst="rect">
            <a:avLst/>
          </a:prstGeom>
        </p:spPr>
      </p:pic>
      <p:sp>
        <p:nvSpPr>
          <p:cNvPr id="6" name="Chave esquerda 5"/>
          <p:cNvSpPr/>
          <p:nvPr/>
        </p:nvSpPr>
        <p:spPr>
          <a:xfrm>
            <a:off x="3099426" y="1959429"/>
            <a:ext cx="176213" cy="12279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have esquerda 23"/>
          <p:cNvSpPr/>
          <p:nvPr/>
        </p:nvSpPr>
        <p:spPr>
          <a:xfrm>
            <a:off x="3099426" y="3539614"/>
            <a:ext cx="167506" cy="15287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have esquerda 26"/>
          <p:cNvSpPr/>
          <p:nvPr/>
        </p:nvSpPr>
        <p:spPr>
          <a:xfrm>
            <a:off x="3099426" y="993234"/>
            <a:ext cx="167506" cy="8118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have esquerda 27"/>
          <p:cNvSpPr/>
          <p:nvPr/>
        </p:nvSpPr>
        <p:spPr>
          <a:xfrm>
            <a:off x="3099427" y="5917473"/>
            <a:ext cx="167506" cy="7804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8468" y="284468"/>
            <a:ext cx="8911687" cy="1280890"/>
          </a:xfrm>
        </p:spPr>
        <p:txBody>
          <a:bodyPr/>
          <a:lstStyle/>
          <a:p>
            <a:r>
              <a:rPr lang="pt-BR" dirty="0" smtClean="0"/>
              <a:t>Algoritmo de Newton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89166" y="22598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28" y="1159464"/>
            <a:ext cx="7825472" cy="5319713"/>
          </a:xfrm>
          <a:prstGeom prst="rect">
            <a:avLst/>
          </a:prstGeom>
        </p:spPr>
      </p:pic>
      <p:sp>
        <p:nvSpPr>
          <p:cNvPr id="9" name="Chave esquerda 8"/>
          <p:cNvSpPr/>
          <p:nvPr/>
        </p:nvSpPr>
        <p:spPr>
          <a:xfrm>
            <a:off x="3540034" y="1480234"/>
            <a:ext cx="248194" cy="19202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540034" y="3857416"/>
            <a:ext cx="248194" cy="19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3540034" y="4314358"/>
            <a:ext cx="248194" cy="19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3540034" y="4923389"/>
            <a:ext cx="248194" cy="13729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25" y="1060268"/>
            <a:ext cx="8170325" cy="56789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09760"/>
            <a:ext cx="8911687" cy="1280890"/>
          </a:xfrm>
        </p:spPr>
        <p:txBody>
          <a:bodyPr/>
          <a:lstStyle/>
          <a:p>
            <a:r>
              <a:rPr lang="pt-BR" dirty="0" smtClean="0"/>
              <a:t>Algoritmo da spline linear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25" y="766330"/>
            <a:ext cx="8170325" cy="269486"/>
          </a:xfrm>
          <a:prstGeom prst="rect">
            <a:avLst/>
          </a:prstGeom>
        </p:spPr>
      </p:pic>
      <p:sp>
        <p:nvSpPr>
          <p:cNvPr id="10" name="Chave esquerda 9"/>
          <p:cNvSpPr/>
          <p:nvPr/>
        </p:nvSpPr>
        <p:spPr>
          <a:xfrm>
            <a:off x="3111871" y="1390650"/>
            <a:ext cx="155203" cy="11811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6159902" y="973821"/>
            <a:ext cx="162764" cy="3326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11"/>
          <p:cNvSpPr/>
          <p:nvPr/>
        </p:nvSpPr>
        <p:spPr>
          <a:xfrm>
            <a:off x="6371833" y="973821"/>
            <a:ext cx="162764" cy="3326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cima 12"/>
          <p:cNvSpPr/>
          <p:nvPr/>
        </p:nvSpPr>
        <p:spPr>
          <a:xfrm>
            <a:off x="6714733" y="973821"/>
            <a:ext cx="162764" cy="3326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13"/>
          <p:cNvSpPr/>
          <p:nvPr/>
        </p:nvSpPr>
        <p:spPr>
          <a:xfrm>
            <a:off x="4129297" y="960252"/>
            <a:ext cx="162764" cy="3326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esquerda 15"/>
          <p:cNvSpPr/>
          <p:nvPr/>
        </p:nvSpPr>
        <p:spPr>
          <a:xfrm>
            <a:off x="3111871" y="3028950"/>
            <a:ext cx="155203" cy="11811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esquerda 16"/>
          <p:cNvSpPr/>
          <p:nvPr/>
        </p:nvSpPr>
        <p:spPr>
          <a:xfrm>
            <a:off x="3111871" y="4667250"/>
            <a:ext cx="155203" cy="304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esquerda 17"/>
          <p:cNvSpPr/>
          <p:nvPr/>
        </p:nvSpPr>
        <p:spPr>
          <a:xfrm>
            <a:off x="3111871" y="5429249"/>
            <a:ext cx="155203" cy="109537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64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40782"/>
            <a:ext cx="8911687" cy="1280890"/>
          </a:xfrm>
        </p:spPr>
        <p:txBody>
          <a:bodyPr/>
          <a:lstStyle/>
          <a:p>
            <a:r>
              <a:rPr lang="pt-BR" dirty="0" smtClean="0"/>
              <a:t>Algoritmo da spline quadrática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902154"/>
            <a:ext cx="7282594" cy="25074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1121229"/>
            <a:ext cx="7282595" cy="5646179"/>
          </a:xfrm>
          <a:prstGeom prst="rect">
            <a:avLst/>
          </a:prstGeom>
        </p:spPr>
      </p:pic>
      <p:sp>
        <p:nvSpPr>
          <p:cNvPr id="5" name="Seta para cima 4"/>
          <p:cNvSpPr/>
          <p:nvPr/>
        </p:nvSpPr>
        <p:spPr>
          <a:xfrm>
            <a:off x="6476676" y="1152902"/>
            <a:ext cx="177532" cy="393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cima 5"/>
          <p:cNvSpPr/>
          <p:nvPr/>
        </p:nvSpPr>
        <p:spPr>
          <a:xfrm>
            <a:off x="6688607" y="1152902"/>
            <a:ext cx="177532" cy="393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6"/>
          <p:cNvSpPr/>
          <p:nvPr/>
        </p:nvSpPr>
        <p:spPr>
          <a:xfrm>
            <a:off x="7031507" y="1152902"/>
            <a:ext cx="177532" cy="393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4357268" y="1081653"/>
            <a:ext cx="177532" cy="142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esquerda 12"/>
          <p:cNvSpPr/>
          <p:nvPr/>
        </p:nvSpPr>
        <p:spPr>
          <a:xfrm>
            <a:off x="3359150" y="1349469"/>
            <a:ext cx="222250" cy="11143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have esquerda 13"/>
          <p:cNvSpPr/>
          <p:nvPr/>
        </p:nvSpPr>
        <p:spPr>
          <a:xfrm>
            <a:off x="3359150" y="2503376"/>
            <a:ext cx="222250" cy="11143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have esquerda 14"/>
          <p:cNvSpPr/>
          <p:nvPr/>
        </p:nvSpPr>
        <p:spPr>
          <a:xfrm>
            <a:off x="3359150" y="4038600"/>
            <a:ext cx="222250" cy="7593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esquerda 15"/>
          <p:cNvSpPr/>
          <p:nvPr/>
        </p:nvSpPr>
        <p:spPr>
          <a:xfrm>
            <a:off x="3359150" y="4883150"/>
            <a:ext cx="222250" cy="188425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5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40782"/>
            <a:ext cx="8911687" cy="1280890"/>
          </a:xfrm>
        </p:spPr>
        <p:txBody>
          <a:bodyPr/>
          <a:lstStyle/>
          <a:p>
            <a:r>
              <a:rPr lang="pt-BR" dirty="0" smtClean="0"/>
              <a:t>Algoritmo da spline quadrática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781226"/>
            <a:ext cx="7711872" cy="5985333"/>
          </a:xfrm>
          <a:prstGeom prst="rect">
            <a:avLst/>
          </a:prstGeom>
        </p:spPr>
      </p:pic>
      <p:sp>
        <p:nvSpPr>
          <p:cNvPr id="10" name="Chave esquerda 9"/>
          <p:cNvSpPr/>
          <p:nvPr/>
        </p:nvSpPr>
        <p:spPr>
          <a:xfrm>
            <a:off x="3487783" y="1421672"/>
            <a:ext cx="143691" cy="307195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3344091" y="4754880"/>
            <a:ext cx="287383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3344091" y="5395324"/>
            <a:ext cx="287383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esquerda 17"/>
          <p:cNvSpPr/>
          <p:nvPr/>
        </p:nvSpPr>
        <p:spPr>
          <a:xfrm>
            <a:off x="3439885" y="5786845"/>
            <a:ext cx="191589" cy="97971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82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40782"/>
            <a:ext cx="8911687" cy="1280890"/>
          </a:xfrm>
        </p:spPr>
        <p:txBody>
          <a:bodyPr/>
          <a:lstStyle/>
          <a:p>
            <a:r>
              <a:rPr lang="pt-BR" dirty="0" smtClean="0"/>
              <a:t>Algoritmo da spline quadrática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72" y="1421672"/>
            <a:ext cx="10809369" cy="4678682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2116183" y="2037805"/>
            <a:ext cx="32657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6183" y="2588623"/>
            <a:ext cx="32657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16183" y="3217819"/>
            <a:ext cx="32657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2116183" y="3755574"/>
            <a:ext cx="32657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>
            <a:off x="2116183" y="4545874"/>
            <a:ext cx="326571" cy="126709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32221"/>
            <a:ext cx="8911687" cy="1280890"/>
          </a:xfrm>
        </p:spPr>
        <p:txBody>
          <a:bodyPr/>
          <a:lstStyle/>
          <a:p>
            <a:r>
              <a:rPr lang="pt-BR" dirty="0" smtClean="0"/>
              <a:t>Algoritmo da spline cúbica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867958"/>
            <a:ext cx="7282596" cy="2402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108162"/>
            <a:ext cx="7282595" cy="572125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152606" y="1055775"/>
            <a:ext cx="7315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14800" y="1048627"/>
            <a:ext cx="62372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3429000" y="1276930"/>
            <a:ext cx="152400" cy="3918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3429000" y="1743900"/>
            <a:ext cx="152400" cy="7040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>
            <a:off x="3429000" y="2932333"/>
            <a:ext cx="152400" cy="69669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3429000" y="3726986"/>
            <a:ext cx="152400" cy="29976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9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32221"/>
            <a:ext cx="8911687" cy="1280890"/>
          </a:xfrm>
        </p:spPr>
        <p:txBody>
          <a:bodyPr/>
          <a:lstStyle/>
          <a:p>
            <a:r>
              <a:rPr lang="pt-BR" dirty="0" smtClean="0"/>
              <a:t>Algoritmo da spline cúbica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13" y="872666"/>
            <a:ext cx="8205304" cy="5985334"/>
          </a:xfrm>
          <a:prstGeom prst="rect">
            <a:avLst/>
          </a:prstGeom>
        </p:spPr>
      </p:pic>
      <p:sp>
        <p:nvSpPr>
          <p:cNvPr id="12" name="Chave esquerda 11"/>
          <p:cNvSpPr/>
          <p:nvPr/>
        </p:nvSpPr>
        <p:spPr>
          <a:xfrm>
            <a:off x="3457575" y="1085850"/>
            <a:ext cx="161925" cy="7048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esquerda 12"/>
          <p:cNvSpPr/>
          <p:nvPr/>
        </p:nvSpPr>
        <p:spPr>
          <a:xfrm>
            <a:off x="3457574" y="2257424"/>
            <a:ext cx="161926" cy="45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have esquerda 13"/>
          <p:cNvSpPr/>
          <p:nvPr/>
        </p:nvSpPr>
        <p:spPr>
          <a:xfrm>
            <a:off x="3457574" y="2897869"/>
            <a:ext cx="161926" cy="10645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have esquerda 14"/>
          <p:cNvSpPr/>
          <p:nvPr/>
        </p:nvSpPr>
        <p:spPr>
          <a:xfrm>
            <a:off x="3457574" y="4450444"/>
            <a:ext cx="161926" cy="10645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esquerda 15"/>
          <p:cNvSpPr/>
          <p:nvPr/>
        </p:nvSpPr>
        <p:spPr>
          <a:xfrm>
            <a:off x="3467099" y="5623154"/>
            <a:ext cx="152401" cy="2918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esquerda 16"/>
          <p:cNvSpPr/>
          <p:nvPr/>
        </p:nvSpPr>
        <p:spPr>
          <a:xfrm>
            <a:off x="3467099" y="6215974"/>
            <a:ext cx="152401" cy="57535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32221"/>
            <a:ext cx="8911687" cy="1280890"/>
          </a:xfrm>
        </p:spPr>
        <p:txBody>
          <a:bodyPr/>
          <a:lstStyle/>
          <a:p>
            <a:r>
              <a:rPr lang="pt-BR" dirty="0" smtClean="0"/>
              <a:t>Algoritmo da spline cúbica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209801"/>
            <a:ext cx="9499874" cy="1547812"/>
          </a:xfrm>
          <a:prstGeom prst="rect">
            <a:avLst/>
          </a:prstGeom>
        </p:spPr>
      </p:pic>
      <p:sp>
        <p:nvSpPr>
          <p:cNvPr id="4" name="Chave esquerda 3"/>
          <p:cNvSpPr/>
          <p:nvPr/>
        </p:nvSpPr>
        <p:spPr>
          <a:xfrm>
            <a:off x="2592925" y="2514600"/>
            <a:ext cx="277275" cy="9906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Enunciado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15" y="1238429"/>
            <a:ext cx="8210550" cy="46005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b="51828"/>
          <a:stretch/>
        </p:blipFill>
        <p:spPr>
          <a:xfrm>
            <a:off x="2029915" y="5839004"/>
            <a:ext cx="8210550" cy="640173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174274" y="1948589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1698171" y="2453686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1698171" y="2912021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1698171" y="3344502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1698171" y="3776983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1698171" y="4209464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1698171" y="4615819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>
            <a:off x="1698171" y="5035237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1698171" y="5454655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1698171" y="5874073"/>
            <a:ext cx="331744" cy="27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8255000" cy="351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2.a)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5600"/>
            <a:ext cx="8267700" cy="43306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2362200" y="2387600"/>
            <a:ext cx="762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70100" y="3797300"/>
            <a:ext cx="1485900" cy="8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>
            <a:off x="2438400" y="4521200"/>
            <a:ext cx="292100" cy="685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38400" y="5575300"/>
            <a:ext cx="812800" cy="380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435600" y="1625600"/>
            <a:ext cx="3644900" cy="380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8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1257301"/>
            <a:ext cx="7827706" cy="54355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2.b)</a:t>
            </a:r>
            <a:endParaRPr lang="pt-BR" dirty="0"/>
          </a:p>
        </p:txBody>
      </p:sp>
      <p:sp>
        <p:nvSpPr>
          <p:cNvPr id="7" name="Chave esquerda 6"/>
          <p:cNvSpPr/>
          <p:nvPr/>
        </p:nvSpPr>
        <p:spPr>
          <a:xfrm>
            <a:off x="2070100" y="4603749"/>
            <a:ext cx="292100" cy="685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38400" y="6311900"/>
            <a:ext cx="2349500" cy="380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>
            <a:off x="1822450" y="3048000"/>
            <a:ext cx="349250" cy="108584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1852088" y="1492251"/>
            <a:ext cx="349250" cy="108584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026310" y="1257300"/>
            <a:ext cx="4141018" cy="23495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7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12" y="907727"/>
            <a:ext cx="9093571" cy="578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67282"/>
            <a:ext cx="8911687" cy="1280890"/>
          </a:xfrm>
        </p:spPr>
        <p:txBody>
          <a:bodyPr/>
          <a:lstStyle/>
          <a:p>
            <a:r>
              <a:rPr lang="pt-BR" dirty="0" smtClean="0"/>
              <a:t>Item 2.c)</a:t>
            </a:r>
            <a:endParaRPr lang="pt-BR" dirty="0"/>
          </a:p>
        </p:txBody>
      </p:sp>
      <p:sp>
        <p:nvSpPr>
          <p:cNvPr id="7" name="Chave esquerda 6"/>
          <p:cNvSpPr/>
          <p:nvPr/>
        </p:nvSpPr>
        <p:spPr>
          <a:xfrm>
            <a:off x="1986155" y="4918734"/>
            <a:ext cx="215183" cy="108386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113941" y="6267656"/>
            <a:ext cx="2349500" cy="380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>
            <a:off x="1764691" y="3257388"/>
            <a:ext cx="349250" cy="108584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1852088" y="1492251"/>
            <a:ext cx="261853" cy="138368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13050" y="937224"/>
            <a:ext cx="4716202" cy="289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26" y="1813234"/>
            <a:ext cx="5088193" cy="37469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67282"/>
            <a:ext cx="8911687" cy="1280890"/>
          </a:xfrm>
        </p:spPr>
        <p:txBody>
          <a:bodyPr/>
          <a:lstStyle/>
          <a:p>
            <a:r>
              <a:rPr lang="pt-BR" dirty="0" smtClean="0"/>
              <a:t>Item 2.d)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19484" y="5079665"/>
            <a:ext cx="545690" cy="380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3616973" y="2227006"/>
            <a:ext cx="261853" cy="8111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141503" y="1813234"/>
            <a:ext cx="778382" cy="4137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88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74" y="3819831"/>
            <a:ext cx="2953010" cy="135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spaço Reservado para Conteúdo 8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4" y="973393"/>
            <a:ext cx="4302912" cy="569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67282"/>
            <a:ext cx="8911687" cy="1280890"/>
          </a:xfrm>
        </p:spPr>
        <p:txBody>
          <a:bodyPr/>
          <a:lstStyle/>
          <a:p>
            <a:r>
              <a:rPr lang="pt-BR" dirty="0" smtClean="0"/>
              <a:t>Item 2.e)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156004" y="4598025"/>
            <a:ext cx="2761280" cy="380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3616975" y="2320726"/>
            <a:ext cx="261852" cy="3224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esquerda 12"/>
          <p:cNvSpPr/>
          <p:nvPr/>
        </p:nvSpPr>
        <p:spPr>
          <a:xfrm>
            <a:off x="3242051" y="5639600"/>
            <a:ext cx="374922" cy="932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21" y="1055288"/>
            <a:ext cx="10254976" cy="551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67282"/>
            <a:ext cx="8911687" cy="1280890"/>
          </a:xfrm>
        </p:spPr>
        <p:txBody>
          <a:bodyPr/>
          <a:lstStyle/>
          <a:p>
            <a:r>
              <a:rPr lang="pt-BR" dirty="0" smtClean="0"/>
              <a:t>Item 2.f)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720140" y="6191065"/>
            <a:ext cx="1996454" cy="380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1516047" y="1548173"/>
            <a:ext cx="283256" cy="1725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esquerda 12"/>
          <p:cNvSpPr/>
          <p:nvPr/>
        </p:nvSpPr>
        <p:spPr>
          <a:xfrm>
            <a:off x="1328586" y="3813675"/>
            <a:ext cx="333135" cy="140725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2" b="22437"/>
          <a:stretch/>
        </p:blipFill>
        <p:spPr bwMode="auto">
          <a:xfrm>
            <a:off x="2171701" y="4219303"/>
            <a:ext cx="7827706" cy="12540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2.g)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124071" y="2096776"/>
                <a:ext cx="492469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286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r>
                        <a:rPr lang="pt-B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71" y="2096776"/>
                <a:ext cx="492469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592925" y="2688662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3,8−3,2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3,8−4,2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1,260504201680674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2688662"/>
                <a:ext cx="60960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524269" y="3249770"/>
                <a:ext cx="2124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𝟎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𝟑𝟎𝟐𝟓𝟐𝟏𝟎𝟎𝟖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69" y="3249770"/>
                <a:ext cx="21242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50331" y="4454434"/>
            <a:ext cx="2364378" cy="431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640925" y="2096776"/>
            <a:ext cx="1308515" cy="431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592925" y="1496575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Estimativa de erro do polinômio de Newton do 1º grau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38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2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49" b="10657"/>
          <a:stretch/>
        </p:blipFill>
        <p:spPr bwMode="auto">
          <a:xfrm>
            <a:off x="1908725" y="4148090"/>
            <a:ext cx="9093571" cy="14748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2.g)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833031" y="4451350"/>
            <a:ext cx="2000069" cy="3071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672926" y="2011651"/>
            <a:ext cx="2104570" cy="431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592925" y="1496575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Estimativa de erro do polinômio de Newton do 2º grau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592925" y="1964746"/>
                <a:ext cx="71845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64746"/>
                <a:ext cx="718457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278743" y="2524318"/>
                <a:ext cx="9042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3,8−3,2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3,8−4,2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3,8−4,9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8,148714031066973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43" y="2524318"/>
                <a:ext cx="90424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109483" y="3143636"/>
                <a:ext cx="2543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4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𝟏𝟓𝟏𝟐𝟔𝟎𝟓𝟎𝟒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83" y="3143636"/>
                <a:ext cx="254319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5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44" b="15486"/>
          <a:stretch/>
        </p:blipFill>
        <p:spPr bwMode="auto">
          <a:xfrm>
            <a:off x="653234" y="4300129"/>
            <a:ext cx="10712984" cy="1621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967324" y="1988238"/>
                <a:ext cx="98261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24" y="1988238"/>
                <a:ext cx="982617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2.g)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137382" y="2011651"/>
            <a:ext cx="2443532" cy="431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592925" y="1496575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Estimativa de erro do polinômio de Newton do 3º grau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865726" y="2657213"/>
                <a:ext cx="106388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3,8−2,7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3,8−3,2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3,8−4,2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3,8−4,9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5,608826602741409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6" y="2657213"/>
                <a:ext cx="1063888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4836712" y="3247838"/>
                <a:ext cx="2543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24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𝟔𝟐𝟖𝟖𝟎𝟑𝟐𝟒𝟓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712" y="3247838"/>
                <a:ext cx="254319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Polinômio interpolador de Newton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529" y="2525569"/>
            <a:ext cx="6726670" cy="43622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41" y="1264555"/>
            <a:ext cx="5480447" cy="133939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97641" y="3224516"/>
            <a:ext cx="1126610" cy="5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497641" y="3968534"/>
            <a:ext cx="1126610" cy="5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97641" y="4777867"/>
            <a:ext cx="1126610" cy="5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497641" y="5626389"/>
            <a:ext cx="1126610" cy="5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497641" y="6370407"/>
            <a:ext cx="1126610" cy="5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angulado 11"/>
          <p:cNvCxnSpPr/>
          <p:nvPr/>
        </p:nvCxnSpPr>
        <p:spPr>
          <a:xfrm rot="10800000">
            <a:off x="4624252" y="3082834"/>
            <a:ext cx="561703" cy="193934"/>
          </a:xfrm>
          <a:prstGeom prst="bentConnector3">
            <a:avLst>
              <a:gd name="adj1" fmla="val -1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/>
          <p:nvPr/>
        </p:nvCxnSpPr>
        <p:spPr>
          <a:xfrm rot="10800000" flipV="1">
            <a:off x="4624251" y="3593938"/>
            <a:ext cx="783772" cy="22041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/>
          <p:nvPr/>
        </p:nvCxnSpPr>
        <p:spPr>
          <a:xfrm rot="10800000">
            <a:off x="4624252" y="3923819"/>
            <a:ext cx="561703" cy="193934"/>
          </a:xfrm>
          <a:prstGeom prst="bentConnector3">
            <a:avLst>
              <a:gd name="adj1" fmla="val -1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rot="10800000" flipV="1">
            <a:off x="4624251" y="4434923"/>
            <a:ext cx="783772" cy="22041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 rot="10800000">
            <a:off x="4624252" y="4738678"/>
            <a:ext cx="561703" cy="193934"/>
          </a:xfrm>
          <a:prstGeom prst="bentConnector3">
            <a:avLst>
              <a:gd name="adj1" fmla="val -1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/>
          <p:nvPr/>
        </p:nvCxnSpPr>
        <p:spPr>
          <a:xfrm rot="10800000" flipV="1">
            <a:off x="4624251" y="5249782"/>
            <a:ext cx="783772" cy="22041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/>
          <p:nvPr/>
        </p:nvCxnSpPr>
        <p:spPr>
          <a:xfrm rot="10800000">
            <a:off x="4624252" y="5566600"/>
            <a:ext cx="561703" cy="193934"/>
          </a:xfrm>
          <a:prstGeom prst="bentConnector3">
            <a:avLst>
              <a:gd name="adj1" fmla="val -1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/>
          <p:nvPr/>
        </p:nvCxnSpPr>
        <p:spPr>
          <a:xfrm rot="10800000" flipV="1">
            <a:off x="4624251" y="6077704"/>
            <a:ext cx="783772" cy="22041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/>
          <p:nvPr/>
        </p:nvCxnSpPr>
        <p:spPr>
          <a:xfrm rot="16200000" flipV="1">
            <a:off x="6802779" y="4884790"/>
            <a:ext cx="204805" cy="6799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32" idx="2"/>
          </p:cNvCxnSpPr>
          <p:nvPr/>
        </p:nvCxnSpPr>
        <p:spPr>
          <a:xfrm rot="5400000">
            <a:off x="6921241" y="5281419"/>
            <a:ext cx="233881" cy="94592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7289072" y="5591721"/>
            <a:ext cx="4441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7048768" y="5322636"/>
            <a:ext cx="4021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angulado 44"/>
          <p:cNvCxnSpPr>
            <a:stCxn id="48" idx="0"/>
          </p:cNvCxnSpPr>
          <p:nvPr/>
        </p:nvCxnSpPr>
        <p:spPr>
          <a:xfrm rot="16200000" flipV="1">
            <a:off x="6800251" y="4060643"/>
            <a:ext cx="209863" cy="6799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47" idx="2"/>
          </p:cNvCxnSpPr>
          <p:nvPr/>
        </p:nvCxnSpPr>
        <p:spPr>
          <a:xfrm rot="5400000">
            <a:off x="6937195" y="4435300"/>
            <a:ext cx="201972" cy="94592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289072" y="4761556"/>
            <a:ext cx="4441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7044062" y="4505537"/>
            <a:ext cx="4021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angulado 55"/>
          <p:cNvCxnSpPr>
            <a:stCxn id="59" idx="0"/>
          </p:cNvCxnSpPr>
          <p:nvPr/>
        </p:nvCxnSpPr>
        <p:spPr>
          <a:xfrm rot="16200000" flipV="1">
            <a:off x="6774022" y="3224961"/>
            <a:ext cx="262320" cy="6799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58" idx="2"/>
          </p:cNvCxnSpPr>
          <p:nvPr/>
        </p:nvCxnSpPr>
        <p:spPr>
          <a:xfrm rot="5400000">
            <a:off x="6937195" y="3625846"/>
            <a:ext cx="201973" cy="9459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7289072" y="3952102"/>
            <a:ext cx="4441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7044062" y="3696083"/>
            <a:ext cx="4021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  <p:bldP spid="47" grpId="0" animBg="1"/>
      <p:bldP spid="48" grpId="0" animBg="1"/>
      <p:bldP spid="58" grpId="0" animBg="1"/>
      <p:bldP spid="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2.h) Gráficos dos polinômios de Newton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1" y="2122714"/>
            <a:ext cx="4399886" cy="325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277" y="2122713"/>
            <a:ext cx="4342687" cy="325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26" y="2122713"/>
            <a:ext cx="4319376" cy="32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1865071" y="560034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1º grau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89337" y="560034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2º grau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438431" y="560034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3º grau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93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2.h) Gráficos das Splines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1" y="2243771"/>
            <a:ext cx="4103888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946" y="2243771"/>
            <a:ext cx="4194728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47" y="2243771"/>
            <a:ext cx="4134882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2025182" y="560034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Linear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4746" y="560034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Quadrática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573769" y="560034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Cúbica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190411" y="1905000"/>
            <a:ext cx="3762103" cy="42345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6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Item 2.h)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844747"/>
              </p:ext>
            </p:extLst>
          </p:nvPr>
        </p:nvGraphicFramePr>
        <p:xfrm>
          <a:off x="2592925" y="2168435"/>
          <a:ext cx="7080069" cy="3043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1373"/>
                <a:gridCol w="4018696"/>
              </a:tblGrid>
              <a:tr h="50716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Método: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Tempo de processamento (s):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16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Newton primeiro grau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0,502978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16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Newton segundo grau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0,668421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16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Newton terceiro grau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0,477585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3585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Spline linear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0,514903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16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Spline quadrática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0,240139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3585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Spline Cúbica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0,369546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7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Interpolação por partes</a:t>
            </a:r>
            <a:br>
              <a:rPr lang="pt-BR" dirty="0" smtClean="0"/>
            </a:br>
            <a:r>
              <a:rPr lang="pt-BR" dirty="0" smtClean="0"/>
              <a:t>Splines Lineares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87" y="2064929"/>
            <a:ext cx="7645362" cy="8872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266" y="3112134"/>
            <a:ext cx="5366926" cy="32593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94275" y="2952205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Lagrange</a:t>
            </a:r>
          </a:p>
          <a:p>
            <a:r>
              <a:rPr lang="pt-BR" dirty="0" smtClean="0"/>
              <a:t>(1º grau)</a:t>
            </a:r>
            <a:endParaRPr lang="pt-BR" dirty="0"/>
          </a:p>
        </p:txBody>
      </p:sp>
      <p:cxnSp>
        <p:nvCxnSpPr>
          <p:cNvPr id="10" name="Conector angulado 9"/>
          <p:cNvCxnSpPr>
            <a:stCxn id="6" idx="0"/>
            <a:endCxn id="4" idx="1"/>
          </p:cNvCxnSpPr>
          <p:nvPr/>
        </p:nvCxnSpPr>
        <p:spPr>
          <a:xfrm rot="5400000" flipH="1" flipV="1">
            <a:off x="2375404" y="2627822"/>
            <a:ext cx="443638" cy="205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6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Interpolação por partes</a:t>
            </a:r>
            <a:br>
              <a:rPr lang="pt-BR" dirty="0"/>
            </a:br>
            <a:r>
              <a:rPr lang="pt-BR" dirty="0"/>
              <a:t>Splines </a:t>
            </a:r>
            <a:r>
              <a:rPr lang="pt-BR" dirty="0" smtClean="0"/>
              <a:t>Quadráticas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43839"/>
            <a:ext cx="5748701" cy="5426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05" y="2754589"/>
            <a:ext cx="5671654" cy="335882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341626" y="213047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3n-3 coeficientes</a:t>
            </a:r>
          </a:p>
        </p:txBody>
      </p:sp>
    </p:spTree>
    <p:extLst>
      <p:ext uri="{BB962C8B-B14F-4D97-AF65-F5344CB8AC3E}">
        <p14:creationId xmlns:p14="http://schemas.microsoft.com/office/powerpoint/2010/main" val="23512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Interpolação por partes</a:t>
            </a:r>
            <a:br>
              <a:rPr lang="pt-BR" dirty="0"/>
            </a:br>
            <a:r>
              <a:rPr lang="pt-BR" dirty="0"/>
              <a:t>Splines </a:t>
            </a:r>
            <a:r>
              <a:rPr lang="pt-BR" dirty="0" smtClean="0"/>
              <a:t>Quadráticas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33859"/>
            <a:ext cx="6143688" cy="10620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92" y="3224756"/>
            <a:ext cx="3351768" cy="8836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566" y="4237264"/>
            <a:ext cx="7175190" cy="703450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8" idx="1"/>
            <a:endCxn id="9" idx="1"/>
          </p:cNvCxnSpPr>
          <p:nvPr/>
        </p:nvCxnSpPr>
        <p:spPr>
          <a:xfrm rot="10800000" flipH="1" flipV="1">
            <a:off x="3046392" y="3666579"/>
            <a:ext cx="563174" cy="922409"/>
          </a:xfrm>
          <a:prstGeom prst="bentConnector3">
            <a:avLst>
              <a:gd name="adj1" fmla="val -405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672492" y="2411702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2n-2 equações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736613" y="386793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n-2 equações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777876" y="313344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3n-4 equações</a:t>
            </a:r>
            <a:endParaRPr lang="pt-BR" dirty="0"/>
          </a:p>
        </p:txBody>
      </p:sp>
      <p:cxnSp>
        <p:nvCxnSpPr>
          <p:cNvPr id="17" name="Conector angulado 16"/>
          <p:cNvCxnSpPr>
            <a:stCxn id="13" idx="0"/>
            <a:endCxn id="14" idx="1"/>
          </p:cNvCxnSpPr>
          <p:nvPr/>
        </p:nvCxnSpPr>
        <p:spPr>
          <a:xfrm rot="5400000" flipH="1" flipV="1">
            <a:off x="9417631" y="3507687"/>
            <a:ext cx="549819" cy="1706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12" idx="2"/>
            <a:endCxn id="14" idx="1"/>
          </p:cNvCxnSpPr>
          <p:nvPr/>
        </p:nvCxnSpPr>
        <p:spPr>
          <a:xfrm rot="16200000" flipH="1">
            <a:off x="9424001" y="2964237"/>
            <a:ext cx="537079" cy="1706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592925" y="4975065"/>
            <a:ext cx="727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Última equação: a derivada segunda no primeiro ponto é nula.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592925" y="5455649"/>
                <a:ext cx="4140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=0∴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5455649"/>
                <a:ext cx="414030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8338416" y="549053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primeira spline é linear</a:t>
            </a:r>
            <a:endParaRPr lang="pt-BR" dirty="0"/>
          </a:p>
        </p:txBody>
      </p:sp>
      <p:cxnSp>
        <p:nvCxnSpPr>
          <p:cNvPr id="25" name="Conector de seta reta 24"/>
          <p:cNvCxnSpPr>
            <a:stCxn id="22" idx="3"/>
            <a:endCxn id="23" idx="1"/>
          </p:cNvCxnSpPr>
          <p:nvPr/>
        </p:nvCxnSpPr>
        <p:spPr>
          <a:xfrm>
            <a:off x="6733226" y="5671093"/>
            <a:ext cx="1605190" cy="4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592925" y="5969802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Agora temos um sistema linear com 3n-3 equações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09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Interpolação por partes</a:t>
            </a:r>
            <a:br>
              <a:rPr lang="pt-BR" dirty="0"/>
            </a:br>
            <a:r>
              <a:rPr lang="pt-BR" dirty="0"/>
              <a:t>Splines </a:t>
            </a:r>
            <a:r>
              <a:rPr lang="pt-BR" dirty="0" smtClean="0"/>
              <a:t>Cúbicas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4514149" cy="7373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542767"/>
            <a:ext cx="7111961" cy="36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Interpolação por partes</a:t>
            </a:r>
            <a:br>
              <a:rPr lang="pt-BR" dirty="0"/>
            </a:br>
            <a:r>
              <a:rPr lang="pt-BR" dirty="0"/>
              <a:t>Splines </a:t>
            </a:r>
            <a:r>
              <a:rPr lang="pt-BR" dirty="0" smtClean="0"/>
              <a:t>Cúbicas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99706"/>
            <a:ext cx="5506046" cy="81787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098971" y="222397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Lagrange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1" y="3216415"/>
            <a:ext cx="5046558" cy="249359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3971535"/>
            <a:ext cx="6414601" cy="168874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573" y="3159122"/>
            <a:ext cx="6420253" cy="61070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993" y="5737942"/>
            <a:ext cx="3821978" cy="5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Interpolação por partes</a:t>
            </a:r>
            <a:br>
              <a:rPr lang="pt-BR" dirty="0"/>
            </a:br>
            <a:r>
              <a:rPr lang="pt-BR" dirty="0"/>
              <a:t>Splines </a:t>
            </a:r>
            <a:r>
              <a:rPr lang="pt-BR" dirty="0" smtClean="0"/>
              <a:t>Cúbicas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6944977" cy="24356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11" y="4493623"/>
            <a:ext cx="8958263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6076</TotalTime>
  <Words>334</Words>
  <Application>Microsoft Office PowerPoint</Application>
  <PresentationFormat>Widescreen</PresentationFormat>
  <Paragraphs>88</Paragraphs>
  <Slides>32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Times New Roman</vt:lpstr>
      <vt:lpstr>Wingdings 3</vt:lpstr>
      <vt:lpstr>Cacho</vt:lpstr>
      <vt:lpstr>Cálculo Numérico</vt:lpstr>
      <vt:lpstr>Enunciado</vt:lpstr>
      <vt:lpstr>Polinômio interpolador de Newton</vt:lpstr>
      <vt:lpstr>Interpolação por partes Splines Lineares</vt:lpstr>
      <vt:lpstr>Interpolação por partes Splines Quadráticas</vt:lpstr>
      <vt:lpstr>Interpolação por partes Splines Quadráticas</vt:lpstr>
      <vt:lpstr>Interpolação por partes Splines Cúbicas</vt:lpstr>
      <vt:lpstr>Interpolação por partes Splines Cúbicas</vt:lpstr>
      <vt:lpstr>Interpolação por partes Splines Cúbicas</vt:lpstr>
      <vt:lpstr>Algoritmo de Newton</vt:lpstr>
      <vt:lpstr>Algoritmo de Newton</vt:lpstr>
      <vt:lpstr>Algoritmo de Newton</vt:lpstr>
      <vt:lpstr>Algoritmo da spline linear</vt:lpstr>
      <vt:lpstr>Algoritmo da spline quadrática</vt:lpstr>
      <vt:lpstr>Algoritmo da spline quadrática</vt:lpstr>
      <vt:lpstr>Algoritmo da spline quadrática</vt:lpstr>
      <vt:lpstr>Algoritmo da spline cúbica</vt:lpstr>
      <vt:lpstr>Algoritmo da spline cúbica</vt:lpstr>
      <vt:lpstr>Algoritmo da spline cúbica</vt:lpstr>
      <vt:lpstr>Declaração de dados</vt:lpstr>
      <vt:lpstr>Item 2.a)</vt:lpstr>
      <vt:lpstr>Item 2.b)</vt:lpstr>
      <vt:lpstr>Item 2.c)</vt:lpstr>
      <vt:lpstr>Item 2.d)</vt:lpstr>
      <vt:lpstr>Item 2.e)</vt:lpstr>
      <vt:lpstr>Item 2.f)</vt:lpstr>
      <vt:lpstr>Item 2.g)</vt:lpstr>
      <vt:lpstr>Item 2.g)</vt:lpstr>
      <vt:lpstr>Item 2.g)</vt:lpstr>
      <vt:lpstr>Item 2.h) Gráficos dos polinômios de Newton</vt:lpstr>
      <vt:lpstr>Item 2.h) Gráficos das Splines</vt:lpstr>
      <vt:lpstr>Item 2.h)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Numérico</dc:title>
  <dc:creator>Evandro Pedro Alves de Mendonça</dc:creator>
  <cp:lastModifiedBy>Evandro Pedro Alves de Mendonça</cp:lastModifiedBy>
  <cp:revision>124</cp:revision>
  <dcterms:created xsi:type="dcterms:W3CDTF">2017-09-14T05:24:37Z</dcterms:created>
  <dcterms:modified xsi:type="dcterms:W3CDTF">2017-11-18T01:44:55Z</dcterms:modified>
</cp:coreProperties>
</file>