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4" r:id="rId7"/>
    <p:sldId id="277" r:id="rId8"/>
    <p:sldId id="265" r:id="rId9"/>
    <p:sldId id="266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6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DD3C281-342B-445F-B9B8-E3755A804BB4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D6CC23-6841-444C-A4DA-1D53B0E9ECE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3068960"/>
            <a:ext cx="9721080" cy="1470025"/>
          </a:xfrm>
        </p:spPr>
        <p:txBody>
          <a:bodyPr>
            <a:noAutofit/>
          </a:bodyPr>
          <a:lstStyle/>
          <a:p>
            <a:pPr algn="ctr"/>
            <a:r>
              <a:rPr lang="pt-BR" sz="3000" b="1" cap="all" dirty="0"/>
              <a:t>MÉTODOS NUMÉRICOS PARA </a:t>
            </a:r>
            <a:r>
              <a:rPr lang="pt-BR" sz="3000" b="1" cap="all" dirty="0" smtClean="0"/>
              <a:t>PÓS-PROCESSAMENTO</a:t>
            </a:r>
            <a:br>
              <a:rPr lang="pt-BR" sz="3000" b="1" cap="all" dirty="0" smtClean="0"/>
            </a:br>
            <a:r>
              <a:rPr lang="pt-BR" sz="3000" b="1" cap="all" dirty="0" smtClean="0"/>
              <a:t> </a:t>
            </a:r>
            <a:r>
              <a:rPr lang="pt-BR" sz="3000" b="1" cap="all" dirty="0"/>
              <a:t>DE UMA OTIMIZAÇÃO </a:t>
            </a:r>
            <a:r>
              <a:rPr lang="pt-BR" sz="3000" b="1" cap="all" dirty="0" smtClean="0"/>
              <a:t>TOPOLÓGICA</a:t>
            </a:r>
            <a:r>
              <a:rPr lang="pt-BR" sz="6600" b="1" cap="all" dirty="0"/>
              <a:t/>
            </a:r>
            <a:br>
              <a:rPr lang="pt-BR" sz="6600" b="1" cap="all" dirty="0"/>
            </a:br>
            <a:endParaRPr lang="pt-BR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48" y="4725144"/>
            <a:ext cx="4953000" cy="1752600"/>
          </a:xfrm>
        </p:spPr>
        <p:txBody>
          <a:bodyPr/>
          <a:lstStyle/>
          <a:p>
            <a:r>
              <a:rPr lang="pt-BR" b="1" dirty="0" smtClean="0">
                <a:latin typeface="+mj-lt"/>
              </a:rPr>
              <a:t>Alunos: Marcelino Andrade</a:t>
            </a:r>
          </a:p>
          <a:p>
            <a:r>
              <a:rPr lang="pt-BR" b="1" dirty="0" smtClean="0">
                <a:latin typeface="+mj-lt"/>
              </a:rPr>
              <a:t>	   Pedro Mendonça</a:t>
            </a:r>
            <a:endParaRPr lang="pt-BR" b="1" dirty="0">
              <a:latin typeface="+mj-lt"/>
            </a:endParaRPr>
          </a:p>
        </p:txBody>
      </p:sp>
      <p:sp>
        <p:nvSpPr>
          <p:cNvPr id="4" name="AutoShape 2" descr="Resultado de imagem para UF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UFP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UFP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1116256" cy="16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71157" y="446891"/>
            <a:ext cx="9273451" cy="12961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 FEDERAL DE PERNAMBUCO</a:t>
            </a:r>
            <a:b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ACADÊMICO DO AGRESTE</a:t>
            </a:r>
            <a:b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CÁLCULO NUMÉRICO</a:t>
            </a:r>
          </a:p>
          <a:p>
            <a:r>
              <a:rPr lang="pt-BR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PROF: GUSTAVO BONO.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3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632848" cy="5724636"/>
          </a:xfrm>
        </p:spPr>
      </p:pic>
      <p:sp>
        <p:nvSpPr>
          <p:cNvPr id="6" name="CaixaDeTexto 5"/>
          <p:cNvSpPr txBox="1"/>
          <p:nvPr/>
        </p:nvSpPr>
        <p:spPr>
          <a:xfrm>
            <a:off x="3923928" y="63093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Bruta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0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Realizando a otimização: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realizar a otimização foi utilizada o conceito de interpolação por </a:t>
            </a:r>
            <a:r>
              <a:rPr lang="pt-BR" dirty="0" smtClean="0"/>
              <a:t>splines cúbicas </a:t>
            </a:r>
            <a:r>
              <a:rPr lang="pt-BR" dirty="0" smtClean="0"/>
              <a:t>por ser mais precisa em relação aos seus pontos. Posteriormente foram calculadas as integrais (pelo </a:t>
            </a:r>
            <a:r>
              <a:rPr lang="pt-BR" dirty="0"/>
              <a:t>M</a:t>
            </a:r>
            <a:r>
              <a:rPr lang="pt-BR" dirty="0" smtClean="0"/>
              <a:t>atlab) para obter áreas específicas da figura e calcular a sua área/volume no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Realizando a otimização: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 etapa de processamento foram utilizados 3 códigos que serão apresentados a seguir: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(1) Montar Spline.</a:t>
            </a:r>
          </a:p>
          <a:p>
            <a:pPr algn="just"/>
            <a:r>
              <a:rPr lang="pt-BR" dirty="0" smtClean="0"/>
              <a:t>(2) Plotar Spline.</a:t>
            </a:r>
          </a:p>
          <a:p>
            <a:pPr algn="just"/>
            <a:endParaRPr lang="pt-BR" dirty="0"/>
          </a:p>
          <a:p>
            <a:r>
              <a:rPr lang="pt-BR" dirty="0" smtClean="0"/>
              <a:t>(3) Processamento (depende dos anteriores).</a:t>
            </a:r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1835696" y="4581128"/>
            <a:ext cx="0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(1) Montar Spline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76872"/>
            <a:ext cx="847026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(2) Plotar Spline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5" y="2348880"/>
            <a:ext cx="820154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(3) Processamento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416824" cy="467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395536" y="2276872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395536" y="393305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95536" y="5589240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4522"/>
            <a:ext cx="7776864" cy="609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51520" y="764704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251520" y="249289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1520" y="393305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1520" y="5661248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75403"/>
            <a:ext cx="8712968" cy="572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07504" y="105273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07504" y="285293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07504" y="5733256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696744" cy="50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71800" y="64533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Bruta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4048" y="64440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Otimizada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25560"/>
            <a:ext cx="7632849" cy="41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7524328" y="1412776"/>
            <a:ext cx="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251520" y="3573016"/>
            <a:ext cx="889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Volume da figura bruta: </a:t>
            </a:r>
            <a:r>
              <a:rPr lang="pt-BR" sz="2000" b="1" dirty="0" smtClean="0">
                <a:solidFill>
                  <a:srgbClr val="FF0000"/>
                </a:solidFill>
              </a:rPr>
              <a:t>30</a:t>
            </a:r>
            <a:r>
              <a:rPr lang="pt-BR" sz="2000" b="1" dirty="0" smtClean="0"/>
              <a:t> (60% do volume inicial)</a:t>
            </a:r>
          </a:p>
          <a:p>
            <a:endParaRPr lang="pt-BR" sz="2000" b="1" dirty="0"/>
          </a:p>
          <a:p>
            <a:r>
              <a:rPr lang="pt-BR" sz="2000" b="1" dirty="0"/>
              <a:t>Volume da figura </a:t>
            </a:r>
            <a:r>
              <a:rPr lang="pt-BR" sz="2000" b="1" dirty="0" smtClean="0"/>
              <a:t>suavizada: </a:t>
            </a:r>
            <a:r>
              <a:rPr lang="pt-BR" sz="2000" b="1" dirty="0" smtClean="0">
                <a:solidFill>
                  <a:srgbClr val="FF0000"/>
                </a:solidFill>
              </a:rPr>
              <a:t>31,168059</a:t>
            </a:r>
            <a:r>
              <a:rPr lang="pt-BR" sz="2000" b="1" dirty="0" smtClean="0"/>
              <a:t> </a:t>
            </a:r>
            <a:r>
              <a:rPr lang="pt-BR" sz="2000" b="1" dirty="0"/>
              <a:t>(</a:t>
            </a:r>
            <a:r>
              <a:rPr lang="pt-BR" sz="2000" b="1" dirty="0" smtClean="0"/>
              <a:t>62,33% </a:t>
            </a:r>
            <a:r>
              <a:rPr lang="pt-BR" sz="2000" b="1" dirty="0"/>
              <a:t>do volume inicial)</a:t>
            </a:r>
          </a:p>
          <a:p>
            <a:endParaRPr lang="pt-BR" sz="2000" b="1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07504" y="3789040"/>
            <a:ext cx="21602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07504" y="4365104"/>
            <a:ext cx="21602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cs typeface="Times New Roman" pitchFamily="18" charset="0"/>
              </a:rPr>
              <a:t>Em diversas situações </a:t>
            </a:r>
            <a:r>
              <a:rPr lang="pt-BR" dirty="0" smtClean="0">
                <a:cs typeface="Times New Roman" pitchFamily="18" charset="0"/>
              </a:rPr>
              <a:t>da Engenharia </a:t>
            </a:r>
            <a:r>
              <a:rPr lang="pt-BR" dirty="0">
                <a:cs typeface="Times New Roman" pitchFamily="18" charset="0"/>
              </a:rPr>
              <a:t>e Design, utiliza-se o método de otimização topológica (TOM). </a:t>
            </a:r>
            <a:r>
              <a:rPr lang="pt-BR" dirty="0" smtClean="0">
                <a:cs typeface="Times New Roman" pitchFamily="18" charset="0"/>
              </a:rPr>
              <a:t>Em que, se aplica para </a:t>
            </a:r>
            <a:r>
              <a:rPr lang="pt-BR" dirty="0">
                <a:cs typeface="Times New Roman" pitchFamily="18" charset="0"/>
              </a:rPr>
              <a:t>esculpir a distribuição mais adequada de material de uma estrutura dentro de um espaço determinado de design, submetido a um conjunto de cargas e condições de contorno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4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Chapra</a:t>
            </a:r>
            <a:r>
              <a:rPr lang="pt-BR" dirty="0"/>
              <a:t>, S. C., e </a:t>
            </a:r>
            <a:r>
              <a:rPr lang="pt-BR" dirty="0" err="1"/>
              <a:t>Canale</a:t>
            </a:r>
            <a:r>
              <a:rPr lang="pt-BR" dirty="0"/>
              <a:t>, R. P. </a:t>
            </a:r>
            <a:r>
              <a:rPr lang="pt-BR" i="1" dirty="0"/>
              <a:t>Métodos Numéricos para Engenharia</a:t>
            </a:r>
            <a:r>
              <a:rPr lang="pt-BR" dirty="0"/>
              <a:t>. 5ª edição. Porto Alegre: AMGH, 2011.</a:t>
            </a:r>
          </a:p>
          <a:p>
            <a:pPr algn="just"/>
            <a:r>
              <a:rPr lang="pt-BR" dirty="0" err="1"/>
              <a:t>Gilat</a:t>
            </a:r>
            <a:r>
              <a:rPr lang="pt-BR" dirty="0"/>
              <a:t>, A., e </a:t>
            </a:r>
            <a:r>
              <a:rPr lang="pt-BR" dirty="0" err="1"/>
              <a:t>Subramaniam</a:t>
            </a:r>
            <a:r>
              <a:rPr lang="pt-BR" dirty="0"/>
              <a:t>, V. </a:t>
            </a:r>
            <a:r>
              <a:rPr lang="pt-BR" i="1" dirty="0"/>
              <a:t>Métodos Numéricos para Engenheiros e Cientistas: uma introdução com aplicações usando o MATLAB</a:t>
            </a:r>
            <a:r>
              <a:rPr lang="pt-BR" dirty="0"/>
              <a:t>. Porto Alegre: </a:t>
            </a:r>
            <a:r>
              <a:rPr lang="pt-BR" dirty="0" err="1"/>
              <a:t>Bookman</a:t>
            </a:r>
            <a:r>
              <a:rPr lang="pt-BR" dirty="0"/>
              <a:t>, 2008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http://</a:t>
            </a:r>
            <a:r>
              <a:rPr lang="pt-BR" dirty="0" smtClean="0"/>
              <a:t>virtualcae.com.br</a:t>
            </a:r>
            <a:r>
              <a:rPr lang="pt-BR" dirty="0"/>
              <a:t> </a:t>
            </a:r>
            <a:r>
              <a:rPr lang="pt-BR" i="1" dirty="0" err="1" smtClean="0"/>
              <a:t>VirtualCAE</a:t>
            </a:r>
            <a:r>
              <a:rPr lang="pt-BR" dirty="0" smtClean="0"/>
              <a:t>, uma </a:t>
            </a:r>
            <a:r>
              <a:rPr lang="pt-BR" dirty="0"/>
              <a:t>empresa que representa soluções especializadas em CAE (Computer </a:t>
            </a:r>
            <a:r>
              <a:rPr lang="pt-BR" dirty="0" err="1"/>
              <a:t>Aided</a:t>
            </a:r>
            <a:r>
              <a:rPr lang="pt-BR" dirty="0"/>
              <a:t> Engineering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4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1720" y="4994841"/>
            <a:ext cx="5184576" cy="43204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600" dirty="0"/>
              <a:t>Imagem disponível em: http://</a:t>
            </a:r>
            <a:r>
              <a:rPr lang="pt-BR" sz="1600" dirty="0" smtClean="0"/>
              <a:t>www.esss.com.br</a:t>
            </a:r>
            <a:endParaRPr lang="pt-BR" sz="1600" dirty="0"/>
          </a:p>
        </p:txBody>
      </p:sp>
      <p:pic>
        <p:nvPicPr>
          <p:cNvPr id="1026" name="Picture 2" descr="Resultado de imagem para otimização topológica de estrutu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7019"/>
            <a:ext cx="9144000" cy="35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imização_topologica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4784"/>
            <a:ext cx="9144001" cy="38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051720" y="5229200"/>
            <a:ext cx="5184576" cy="432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pt-BR" sz="1600" dirty="0" smtClean="0"/>
              <a:t>Imagem disponível em: http://www.esss.com.br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54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cs typeface="Times New Roman" pitchFamily="18" charset="0"/>
              </a:rPr>
              <a:t>Um método muito importante e usado em diversas áreas, neste trabalho será explorada a etapa de pós-processamento de uma otimização topológica aplicada ao programa Matlab.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92896"/>
            <a:ext cx="45339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54" y="2636912"/>
            <a:ext cx="38290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4463988" y="3933056"/>
            <a:ext cx="936104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9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94248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/>
              <a:t>PASSOS PARA RESOLUÇÃO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6922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Plotando a figura bruta (código):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17745"/>
            <a:ext cx="3528392" cy="479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5" y="2204864"/>
            <a:ext cx="378101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5760640" cy="530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304</TotalTime>
  <Words>334</Words>
  <Application>Microsoft Office PowerPoint</Application>
  <PresentationFormat>Apresentação na tela (4:3)</PresentationFormat>
  <Paragraphs>38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Urbano</vt:lpstr>
      <vt:lpstr>MÉTODOS NUMÉRICOS PARA PÓS-PROCESSAMENTO  DE UMA OTIMIZAÇÃO TOPOLÓGICA </vt:lpstr>
      <vt:lpstr>INTRODUÇÃO</vt:lpstr>
      <vt:lpstr>Apresentação do PowerPoint</vt:lpstr>
      <vt:lpstr>Apresentação do PowerPoint</vt:lpstr>
      <vt:lpstr>INTRODUÇÃO</vt:lpstr>
      <vt:lpstr>PROBLEMA:</vt:lpstr>
      <vt:lpstr>PASSOS PARA RESOLUÇÃO</vt:lpstr>
      <vt:lpstr>Plotando a figura bruta (código):</vt:lpstr>
      <vt:lpstr>Apresentação do PowerPoint</vt:lpstr>
      <vt:lpstr>Apresentação do PowerPoint</vt:lpstr>
      <vt:lpstr>Realizando a otimização:</vt:lpstr>
      <vt:lpstr>Realizando a otimização:</vt:lpstr>
      <vt:lpstr>(1) Montar Spline</vt:lpstr>
      <vt:lpstr>(2) Plotar Spline</vt:lpstr>
      <vt:lpstr>(3) Processamento</vt:lpstr>
      <vt:lpstr>Apresentação do PowerPoint</vt:lpstr>
      <vt:lpstr>Apresentação do PowerPoint</vt:lpstr>
      <vt:lpstr>RESULTADO</vt:lpstr>
      <vt:lpstr>RESULTADO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PÓS-PROCESSAMENTO  DE UMA OTIMIZAÇÃO TOPOLÓGICA (OT) </dc:title>
  <dc:creator>Marcelino</dc:creator>
  <cp:lastModifiedBy>Marcelino</cp:lastModifiedBy>
  <cp:revision>24</cp:revision>
  <dcterms:created xsi:type="dcterms:W3CDTF">2017-12-05T04:23:15Z</dcterms:created>
  <dcterms:modified xsi:type="dcterms:W3CDTF">2017-12-06T04:19:19Z</dcterms:modified>
</cp:coreProperties>
</file>