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9"/>
  </p:notesMasterIdLst>
  <p:sldIdLst>
    <p:sldId id="267" r:id="rId2"/>
    <p:sldId id="270" r:id="rId3"/>
    <p:sldId id="285" r:id="rId4"/>
    <p:sldId id="288" r:id="rId5"/>
    <p:sldId id="300" r:id="rId6"/>
    <p:sldId id="289" r:id="rId7"/>
    <p:sldId id="290" r:id="rId8"/>
    <p:sldId id="301" r:id="rId9"/>
    <p:sldId id="314" r:id="rId10"/>
    <p:sldId id="292" r:id="rId11"/>
    <p:sldId id="302" r:id="rId12"/>
    <p:sldId id="279" r:id="rId13"/>
    <p:sldId id="303" r:id="rId14"/>
    <p:sldId id="318" r:id="rId15"/>
    <p:sldId id="304" r:id="rId16"/>
    <p:sldId id="306" r:id="rId17"/>
    <p:sldId id="307" r:id="rId18"/>
    <p:sldId id="313" r:id="rId19"/>
    <p:sldId id="305" r:id="rId20"/>
    <p:sldId id="309" r:id="rId21"/>
    <p:sldId id="310" r:id="rId22"/>
    <p:sldId id="311" r:id="rId23"/>
    <p:sldId id="293" r:id="rId24"/>
    <p:sldId id="283" r:id="rId25"/>
    <p:sldId id="297" r:id="rId26"/>
    <p:sldId id="315" r:id="rId27"/>
    <p:sldId id="316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B71B-D7F8-497E-8A7F-5058ADB95D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14917-73E3-41C3-8973-F5EFF08E29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1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14917-73E3-41C3-8973-F5EFF08E29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3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0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9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287E-8310-4FB8-8B44-92147C48C861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5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285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747533" y="2492896"/>
            <a:ext cx="292081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435165" y="3140968"/>
            <a:ext cx="292081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43808" y="3527297"/>
            <a:ext cx="1368152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flipV="1">
            <a:off x="2123728" y="4338815"/>
            <a:ext cx="194421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APLICANDO NO MATLAB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848" y="2247255"/>
            <a:ext cx="9124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Declaração da função: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m 8"/>
          <p:cNvPicPr/>
          <p:nvPr/>
        </p:nvPicPr>
        <p:blipFill rotWithShape="1">
          <a:blip r:embed="rId2"/>
          <a:srcRect b="85912"/>
          <a:stretch/>
        </p:blipFill>
        <p:spPr bwMode="auto">
          <a:xfrm>
            <a:off x="827584" y="3104283"/>
            <a:ext cx="6768752" cy="16208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Seta para a direita 10"/>
          <p:cNvSpPr/>
          <p:nvPr/>
        </p:nvSpPr>
        <p:spPr>
          <a:xfrm flipH="1">
            <a:off x="7812360" y="3501008"/>
            <a:ext cx="1188132" cy="10081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t="13774"/>
          <a:stretch/>
        </p:blipFill>
        <p:spPr bwMode="auto">
          <a:xfrm>
            <a:off x="1250164" y="615539"/>
            <a:ext cx="4968552" cy="6192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9816"/>
            <a:ext cx="9124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álculo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da integral utilizando a Quadratura de Gauss com 2, 3, 4, 5 e 6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pontos: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641976" y="2557721"/>
            <a:ext cx="2502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valor da integral converge muito lentamente para o valor real com o aumento de pontos.</a:t>
            </a:r>
          </a:p>
        </p:txBody>
      </p:sp>
      <p:sp>
        <p:nvSpPr>
          <p:cNvPr id="8" name="Seta para a direita 7"/>
          <p:cNvSpPr/>
          <p:nvPr/>
        </p:nvSpPr>
        <p:spPr>
          <a:xfrm flipH="1">
            <a:off x="3635896" y="1105147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flipH="1">
            <a:off x="4238039" y="1628800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 flipH="1">
            <a:off x="3635896" y="2341697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 flipH="1">
            <a:off x="4305290" y="2852936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flipH="1">
            <a:off x="3657218" y="3603871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3" name="Seta para a direita 12"/>
          <p:cNvSpPr/>
          <p:nvPr/>
        </p:nvSpPr>
        <p:spPr>
          <a:xfrm flipH="1">
            <a:off x="4283968" y="4077072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Seta para a direita 13"/>
          <p:cNvSpPr/>
          <p:nvPr/>
        </p:nvSpPr>
        <p:spPr>
          <a:xfrm flipH="1">
            <a:off x="3657218" y="4869160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 flipH="1">
            <a:off x="4283968" y="5312031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 flipH="1">
            <a:off x="3635896" y="6093296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Seta para a direita 16"/>
          <p:cNvSpPr/>
          <p:nvPr/>
        </p:nvSpPr>
        <p:spPr>
          <a:xfrm flipH="1">
            <a:off x="4283968" y="6525344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>
            <a:off x="7483897" y="840813"/>
            <a:ext cx="818181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0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(B)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Empregar uma fórmula de Newton-Cotes e justificar:</a:t>
            </a:r>
          </a:p>
        </p:txBody>
      </p:sp>
    </p:spTree>
    <p:extLst>
      <p:ext uri="{BB962C8B-B14F-4D97-AF65-F5344CB8AC3E}">
        <p14:creationId xmlns:p14="http://schemas.microsoft.com/office/powerpoint/2010/main" val="337510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(B)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 flipH="1">
            <a:off x="5436096" y="1772816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46856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Método do Ponto Médio!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Método do Ponto Médio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1196753"/>
            <a:ext cx="8892480" cy="16561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Em análise numérica, o método do ponto médio é um método aberto das fórmulas de Newton-Cotes que aproxima o valor de integrais pela seguinte fórmula: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{\displaystyle \int _{-1}^{1}f(x)\,dx\approx \sum _{i=1}^{n}w_{i}f(x_{i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{\displaystyle \int _{-1}^{1}f(x)\,dx\approx \sum _{i=1}^{n}w_{i}f(x_{i})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2771800" y="3052596"/>
            <a:ext cx="22636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83568" y="4652934"/>
            <a:ext cx="453650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 descr="\int _{a}^{b}f(x)dx\simeq (b-a)f\left({\frac  {a+b}{2}}\right)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91718"/>
            <a:ext cx="4828609" cy="115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06244"/>
            <a:ext cx="2800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2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(B)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Para saber quantos subintervalos precisaremos para garantir a exatidão exigida, utilizamos o algoritmo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itchFamily="18" charset="0"/>
                <a:cs typeface="Times New Roman" pitchFamily="18" charset="0"/>
              </a:rPr>
              <a:t>CÓDIGO NO MATLAB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1" y="1988840"/>
            <a:ext cx="888456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baixo 3"/>
          <p:cNvSpPr/>
          <p:nvPr/>
        </p:nvSpPr>
        <p:spPr>
          <a:xfrm>
            <a:off x="1681336" y="1936375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4561656" y="1916832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4788024" y="1916832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5004048" y="1916832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5281736" y="1916832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496944" cy="51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have esquerda 2"/>
          <p:cNvSpPr/>
          <p:nvPr/>
        </p:nvSpPr>
        <p:spPr>
          <a:xfrm>
            <a:off x="611560" y="836712"/>
            <a:ext cx="137446" cy="5131542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827584" y="148478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827584" y="3428185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827584" y="443711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863588" y="213285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66334" cy="348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have esquerda 2"/>
          <p:cNvSpPr/>
          <p:nvPr/>
        </p:nvSpPr>
        <p:spPr>
          <a:xfrm>
            <a:off x="251520" y="1844824"/>
            <a:ext cx="137446" cy="1963189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39552" y="220486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39552" y="249289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575556" y="357301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561032" y="436510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(B)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Utilizando o algoritmo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seguinte,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que implementa o método do ponto médio, calculamos a integral.</a:t>
            </a:r>
          </a:p>
        </p:txBody>
      </p:sp>
    </p:spTree>
    <p:extLst>
      <p:ext uri="{BB962C8B-B14F-4D97-AF65-F5344CB8AC3E}">
        <p14:creationId xmlns:p14="http://schemas.microsoft.com/office/powerpoint/2010/main" val="41159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(A)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Usando Quadratura de Gauss-Legendre: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8086090" cy="259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>
                <a:latin typeface="Times New Roman" pitchFamily="18" charset="0"/>
                <a:cs typeface="Times New Roman" pitchFamily="18" charset="0"/>
              </a:rPr>
              <a:t>CÓDIGO NO MATLAB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1979712" y="1752526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2329408" y="1720351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4993704" y="1772816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5220072" y="1772816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5436096" y="1772816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5641776" y="1772816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1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1"/>
            <a:ext cx="8208912" cy="594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have esquerda 2"/>
          <p:cNvSpPr/>
          <p:nvPr/>
        </p:nvSpPr>
        <p:spPr>
          <a:xfrm>
            <a:off x="467544" y="476671"/>
            <a:ext cx="137446" cy="5946199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719572" y="83671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719572" y="155679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91580" y="285293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791580" y="3861048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719572" y="515719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539492" cy="444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have esquerda 2"/>
          <p:cNvSpPr/>
          <p:nvPr/>
        </p:nvSpPr>
        <p:spPr>
          <a:xfrm>
            <a:off x="755576" y="1628800"/>
            <a:ext cx="137446" cy="2232248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1007604" y="191683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1007604" y="220486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1007604" y="263691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1007604" y="292494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1043608" y="450912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1043608" y="522920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APLICANDO NO MATLAB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41" y="1988840"/>
            <a:ext cx="6048672" cy="23762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1520" y="1383159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Dois resultados juntos: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7544" y="479715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Vemos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que com o método do ponto médio, garantimos um erro menor que 10-3, porém o número de subintervalos é quase 5 milhões, isto é, o método é muito ineficiente.</a:t>
            </a:r>
          </a:p>
        </p:txBody>
      </p:sp>
      <p:sp>
        <p:nvSpPr>
          <p:cNvPr id="6" name="Seta para a direita 5"/>
          <p:cNvSpPr/>
          <p:nvPr/>
        </p:nvSpPr>
        <p:spPr>
          <a:xfrm flipH="1">
            <a:off x="3563888" y="2636912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95735" y="2276872"/>
            <a:ext cx="250384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flipH="1">
            <a:off x="4572000" y="3501008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flipH="1">
            <a:off x="5364088" y="4077072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207972" y="3154112"/>
            <a:ext cx="3480152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3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(C)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Resolvendo com as funções do Matlab. Justificando a escolha e comparando com a letra (A)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20080"/>
            <a:ext cx="8229600" cy="1108720"/>
          </a:xfrm>
        </p:spPr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Utilizando a função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quad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quadl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Ambas realizam o cálculo com precisão de 10</a:t>
            </a:r>
            <a:r>
              <a:rPr lang="pt-BR" baseline="30000" dirty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4752528" cy="196081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56177" y="4933617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Temos outras funções para calcular as integrais, que são as funções </a:t>
            </a:r>
            <a:r>
              <a:rPr lang="pt-BR" sz="2400" i="1" dirty="0" err="1">
                <a:latin typeface="Times New Roman" pitchFamily="18" charset="0"/>
                <a:cs typeface="Times New Roman" pitchFamily="18" charset="0"/>
              </a:rPr>
              <a:t>trapz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400" i="1" dirty="0" err="1">
                <a:latin typeface="Times New Roman" pitchFamily="18" charset="0"/>
                <a:cs typeface="Times New Roman" pitchFamily="18" charset="0"/>
              </a:rPr>
              <a:t>dblquad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, porém a primeira é usada para pontos discretos e a segunda para integrais duplas. Portanto, não se aplicam ao escopo dessa questão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eta para a direita 4"/>
          <p:cNvSpPr/>
          <p:nvPr/>
        </p:nvSpPr>
        <p:spPr>
          <a:xfrm flipH="1">
            <a:off x="5580112" y="2564904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 flipH="1">
            <a:off x="5580112" y="3637713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6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93779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547664" y="2879225"/>
            <a:ext cx="86409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a esquerda 3"/>
          <p:cNvSpPr/>
          <p:nvPr/>
        </p:nvSpPr>
        <p:spPr>
          <a:xfrm>
            <a:off x="6156176" y="2420888"/>
            <a:ext cx="1080120" cy="12601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t="13774"/>
          <a:stretch/>
        </p:blipFill>
        <p:spPr bwMode="auto">
          <a:xfrm>
            <a:off x="1835696" y="44624"/>
            <a:ext cx="5616624" cy="6813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2" y="1988840"/>
            <a:ext cx="1839107" cy="229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itchFamily="18" charset="0"/>
                <a:cs typeface="Times New Roman" pitchFamily="18" charset="0"/>
              </a:rPr>
              <a:t>Quadratura de Gauss-Legendre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1196753"/>
            <a:ext cx="8892480" cy="165618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Em análise numérica, uma regra de quadratura é uma aproximação da 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integral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uma função, geralmente estabelecido como um somatório com pesos dos valores assumidos pela função em pontos específicos dentro do domínio de integração.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{\displaystyle \int _{-1}^{1}f(x)\,dx\approx \sum _{i=1}^{n}w_{i}f(x_{i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{\displaystyle \int _{-1}^{1}f(x)\,dx\approx \sum _{i=1}^{n}w_{i}f(x_{i})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92280" y="26369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Pesos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3961" y="3176972"/>
            <a:ext cx="5968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 domínio de integração de tal regra é por convenção tomado como [−1, 1], de modo que a regra é expressa como</a:t>
            </a:r>
          </a:p>
        </p:txBody>
      </p:sp>
      <p:sp>
        <p:nvSpPr>
          <p:cNvPr id="13" name="Seta para baixo 12"/>
          <p:cNvSpPr/>
          <p:nvPr/>
        </p:nvSpPr>
        <p:spPr>
          <a:xfrm>
            <a:off x="7740352" y="3068960"/>
            <a:ext cx="22636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73524"/>
            <a:ext cx="2403681" cy="333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eta para baixo 15"/>
          <p:cNvSpPr/>
          <p:nvPr/>
        </p:nvSpPr>
        <p:spPr>
          <a:xfrm>
            <a:off x="3193504" y="4581128"/>
            <a:ext cx="22636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16" y="4869160"/>
            <a:ext cx="2390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2037209" y="5589240"/>
            <a:ext cx="239077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2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Times New Roman" pitchFamily="18" charset="0"/>
                <a:cs typeface="Times New Roman" pitchFamily="18" charset="0"/>
              </a:rPr>
              <a:t>CÓDIGO NO MATLAB</a:t>
            </a:r>
            <a:endParaRPr lang="pt-BR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11560" y="3717032"/>
            <a:ext cx="799288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0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3" y="1628801"/>
            <a:ext cx="849299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eta para baixo 12"/>
          <p:cNvSpPr/>
          <p:nvPr/>
        </p:nvSpPr>
        <p:spPr>
          <a:xfrm>
            <a:off x="1907704" y="1490487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>
            <a:off x="2339752" y="1504694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baixo 23"/>
          <p:cNvSpPr/>
          <p:nvPr/>
        </p:nvSpPr>
        <p:spPr>
          <a:xfrm>
            <a:off x="5580112" y="1530560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5796136" y="1530451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>
            <a:off x="6042484" y="1530450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baixo 26"/>
          <p:cNvSpPr/>
          <p:nvPr/>
        </p:nvSpPr>
        <p:spPr>
          <a:xfrm>
            <a:off x="6275953" y="1530449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807050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have esquerda 3"/>
          <p:cNvSpPr/>
          <p:nvPr/>
        </p:nvSpPr>
        <p:spPr>
          <a:xfrm>
            <a:off x="907457" y="548680"/>
            <a:ext cx="137446" cy="5688632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1187624" y="90872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3" name="Seta para a direita 12"/>
          <p:cNvSpPr/>
          <p:nvPr/>
        </p:nvSpPr>
        <p:spPr>
          <a:xfrm>
            <a:off x="1187624" y="162880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168799" y="285293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1149974" y="378904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1187624" y="501317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4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15" y="692696"/>
            <a:ext cx="767212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ave esquerda 6"/>
          <p:cNvSpPr/>
          <p:nvPr/>
        </p:nvSpPr>
        <p:spPr>
          <a:xfrm>
            <a:off x="907457" y="692696"/>
            <a:ext cx="137446" cy="5328592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>
            <a:off x="1177086" y="126876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177086" y="2780928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1177086" y="429309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1187624" y="580526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8267720" cy="345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have esquerda 8"/>
          <p:cNvSpPr/>
          <p:nvPr/>
        </p:nvSpPr>
        <p:spPr>
          <a:xfrm>
            <a:off x="838734" y="1602207"/>
            <a:ext cx="137446" cy="3484725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>
            <a:off x="1087076" y="292494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818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a direita 2"/>
          <p:cNvSpPr/>
          <p:nvPr/>
        </p:nvSpPr>
        <p:spPr>
          <a:xfrm>
            <a:off x="395536" y="1700808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395536" y="191683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395536" y="213285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38191" y="371703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516270" y="321297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485546" y="4581128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282</Words>
  <Application>Microsoft Office PowerPoint</Application>
  <PresentationFormat>Apresentação na tela (4:3)</PresentationFormat>
  <Paragraphs>31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LETRA (A)</vt:lpstr>
      <vt:lpstr>Quadratura de Gauss-Legendre</vt:lpstr>
      <vt:lpstr>CÓDIGO NO MATLAB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APLICANDO NO MATLAB</vt:lpstr>
      <vt:lpstr>Apresentação do PowerPoint</vt:lpstr>
      <vt:lpstr>LETRA (B)</vt:lpstr>
      <vt:lpstr>LETRA (B)</vt:lpstr>
      <vt:lpstr>Método do Ponto Médio</vt:lpstr>
      <vt:lpstr>LETRA (B)</vt:lpstr>
      <vt:lpstr>CÓDIGO NO MATLAB</vt:lpstr>
      <vt:lpstr>Apresentação do PowerPoint</vt:lpstr>
      <vt:lpstr>Apresentação do PowerPoint</vt:lpstr>
      <vt:lpstr>LETRA (B)</vt:lpstr>
      <vt:lpstr>CÓDIGO NO MATLAB</vt:lpstr>
      <vt:lpstr>Apresentação do PowerPoint</vt:lpstr>
      <vt:lpstr>Apresentação do PowerPoint</vt:lpstr>
      <vt:lpstr>APLICANDO NO MATLAB</vt:lpstr>
      <vt:lpstr>LETRA (C)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Marcelino</dc:creator>
  <cp:lastModifiedBy>Marcelino</cp:lastModifiedBy>
  <cp:revision>106</cp:revision>
  <dcterms:created xsi:type="dcterms:W3CDTF">2017-09-28T23:29:23Z</dcterms:created>
  <dcterms:modified xsi:type="dcterms:W3CDTF">2017-11-28T21:15:29Z</dcterms:modified>
</cp:coreProperties>
</file>