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4647"/>
    <a:srgbClr val="2196F3"/>
    <a:srgbClr val="3A3A39"/>
    <a:srgbClr val="BF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101549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279791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315593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305830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241910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CB8CEB6-17B5-49DD-B656-9BD5A2A85837}" type="datetimeFigureOut">
              <a:rPr lang="pt-BR" smtClean="0"/>
              <a:t>24/03/2017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15653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CB8CEB6-17B5-49DD-B656-9BD5A2A85837}" type="datetimeFigureOut">
              <a:rPr lang="pt-BR" smtClean="0"/>
              <a:t>24/03/2017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2530468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CB8CEB6-17B5-49DD-B656-9BD5A2A85837}" type="datetimeFigureOut">
              <a:rPr lang="pt-BR" smtClean="0"/>
              <a:t>24/03/2017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257500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CB8CEB6-17B5-49DD-B656-9BD5A2A85837}" type="datetimeFigureOut">
              <a:rPr lang="pt-BR" smtClean="0"/>
              <a:t>24/03/2017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11775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CB8CEB6-17B5-49DD-B656-9BD5A2A85837}" type="datetimeFigureOut">
              <a:rPr lang="pt-BR" smtClean="0"/>
              <a:t>24/03/2017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117822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CB8CEB6-17B5-49DD-B656-9BD5A2A85837}" type="datetimeFigureOut">
              <a:rPr lang="pt-BR" smtClean="0"/>
              <a:t>24/03/2017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22E9A4A-1A22-41B4-A679-3BE0C55EAA3B}" type="slidenum">
              <a:rPr lang="pt-BR" smtClean="0"/>
              <a:t>‹nº›</a:t>
            </a:fld>
            <a:endParaRPr lang="pt-BR"/>
          </a:p>
        </p:txBody>
      </p:sp>
    </p:spTree>
    <p:extLst>
      <p:ext uri="{BB962C8B-B14F-4D97-AF65-F5344CB8AC3E}">
        <p14:creationId xmlns:p14="http://schemas.microsoft.com/office/powerpoint/2010/main" val="192180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CEB6-17B5-49DD-B656-9BD5A2A85837}" type="datetimeFigureOut">
              <a:rPr lang="pt-BR" smtClean="0"/>
              <a:t>24/03/2017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E9A4A-1A22-41B4-A679-3BE0C55EAA3B}" type="slidenum">
              <a:rPr lang="pt-BR" smtClean="0"/>
              <a:t>‹nº›</a:t>
            </a:fld>
            <a:endParaRPr lang="pt-BR"/>
          </a:p>
        </p:txBody>
      </p:sp>
    </p:spTree>
    <p:extLst>
      <p:ext uri="{BB962C8B-B14F-4D97-AF65-F5344CB8AC3E}">
        <p14:creationId xmlns:p14="http://schemas.microsoft.com/office/powerpoint/2010/main" val="270021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inypng.com/" TargetMode="External"/><Relationship Id="rId2" Type="http://schemas.openxmlformats.org/officeDocument/2006/relationships/hyperlink" Target="https://evandropsantos.github.io/apresentacao-gulp/" TargetMode="External"/><Relationship Id="rId1" Type="http://schemas.openxmlformats.org/officeDocument/2006/relationships/slideLayout" Target="../slideLayouts/slideLayout2.xml"/><Relationship Id="rId4" Type="http://schemas.openxmlformats.org/officeDocument/2006/relationships/hyperlink" Target="http://httparchive.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lojamultilaser.com.b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vandropsantos.github.io/apresentacao-gul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vandropsantos.github.io/apresentacao-gul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4647"/>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878855"/>
            <a:ext cx="7772400" cy="1470025"/>
          </a:xfrm>
        </p:spPr>
        <p:txBody>
          <a:bodyPr/>
          <a:lstStyle/>
          <a:p>
            <a:r>
              <a:rPr lang="pt-BR" sz="4000" b="1" dirty="0">
                <a:solidFill>
                  <a:schemeClr val="bg1"/>
                </a:solidFill>
                <a:latin typeface="+mn-lt"/>
                <a:ea typeface="+mn-ea"/>
                <a:cs typeface="+mn-cs"/>
              </a:rPr>
              <a:t>Automação front-</a:t>
            </a:r>
            <a:r>
              <a:rPr lang="pt-BR" sz="4000" b="1" dirty="0" err="1">
                <a:solidFill>
                  <a:schemeClr val="bg1"/>
                </a:solidFill>
                <a:latin typeface="+mn-lt"/>
                <a:ea typeface="+mn-ea"/>
                <a:cs typeface="+mn-cs"/>
              </a:rPr>
              <a:t>end</a:t>
            </a:r>
            <a:r>
              <a:rPr lang="pt-BR" dirty="0"/>
              <a:t> </a:t>
            </a:r>
            <a:r>
              <a:rPr lang="pt-BR" sz="4000" b="1" dirty="0" smtClean="0">
                <a:solidFill>
                  <a:schemeClr val="bg1"/>
                </a:solidFill>
                <a:latin typeface="+mn-lt"/>
                <a:ea typeface="+mn-ea"/>
                <a:cs typeface="+mn-cs"/>
              </a:rPr>
              <a:t>com</a:t>
            </a: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788" y="2348880"/>
            <a:ext cx="1876425" cy="3695700"/>
          </a:xfrm>
          <a:prstGeom prst="rect">
            <a:avLst/>
          </a:prstGeom>
        </p:spPr>
      </p:pic>
    </p:spTree>
    <p:extLst>
      <p:ext uri="{BB962C8B-B14F-4D97-AF65-F5344CB8AC3E}">
        <p14:creationId xmlns:p14="http://schemas.microsoft.com/office/powerpoint/2010/main" val="1308660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5632311"/>
          </a:xfrm>
          <a:prstGeom prst="rect">
            <a:avLst/>
          </a:prstGeom>
          <a:solidFill>
            <a:schemeClr val="bg1"/>
          </a:solidFill>
        </p:spPr>
        <p:txBody>
          <a:bodyPr wrap="square" rtlCol="0">
            <a:spAutoFit/>
          </a:bodyPr>
          <a:lstStyle/>
          <a:p>
            <a:r>
              <a:rPr lang="pt-BR" sz="2000" dirty="0"/>
              <a:t>E agora? Já podemos executar o </a:t>
            </a:r>
            <a:r>
              <a:rPr lang="pt-BR" sz="2000" dirty="0" err="1"/>
              <a:t>Gulp</a:t>
            </a:r>
            <a:r>
              <a:rPr lang="pt-BR" sz="2000" dirty="0"/>
              <a:t>? Sim, mas como ele foi instalado dentro da pasta </a:t>
            </a:r>
            <a:r>
              <a:rPr lang="pt-BR" sz="2000" dirty="0" err="1"/>
              <a:t>node_modules</a:t>
            </a:r>
            <a:r>
              <a:rPr lang="pt-BR" sz="2000" dirty="0"/>
              <a:t> seremos obrigados a escrever toda vez</a:t>
            </a:r>
            <a:r>
              <a:rPr lang="pt-BR" sz="2000" dirty="0" smtClean="0"/>
              <a:t>.</a:t>
            </a:r>
          </a:p>
          <a:p>
            <a:endParaRPr lang="pt-BR" sz="2000" dirty="0"/>
          </a:p>
          <a:p>
            <a:endParaRPr lang="pt-BR" sz="2000" dirty="0" smtClean="0"/>
          </a:p>
          <a:p>
            <a:endParaRPr lang="pt-BR" sz="2000" dirty="0"/>
          </a:p>
          <a:p>
            <a:endParaRPr lang="pt-BR" sz="2000" dirty="0" smtClean="0"/>
          </a:p>
          <a:p>
            <a:r>
              <a:rPr lang="pt-BR" sz="2000" dirty="0"/>
              <a:t>Podemos resolver alterando nosso arquivo </a:t>
            </a:r>
            <a:r>
              <a:rPr lang="pt-BR" sz="2000" dirty="0" err="1"/>
              <a:t>package.json</a:t>
            </a:r>
            <a:r>
              <a:rPr lang="pt-BR" sz="2000" dirty="0"/>
              <a:t>. Editando a seguinte chave</a:t>
            </a:r>
            <a:r>
              <a:rPr lang="pt-BR" sz="2000" dirty="0" smtClean="0"/>
              <a:t>:</a:t>
            </a:r>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r>
              <a:rPr lang="pt-BR" sz="2000" dirty="0"/>
              <a:t>Agora, se quisermos executar o </a:t>
            </a:r>
            <a:r>
              <a:rPr lang="pt-BR" sz="2000" dirty="0" err="1"/>
              <a:t>Gulp</a:t>
            </a:r>
            <a:r>
              <a:rPr lang="pt-BR" sz="2000" dirty="0"/>
              <a:t> através do terminal basta executarmos o comando:</a:t>
            </a:r>
          </a:p>
        </p:txBody>
      </p:sp>
      <p:sp>
        <p:nvSpPr>
          <p:cNvPr id="5" name="Retângulo 4"/>
          <p:cNvSpPr/>
          <p:nvPr/>
        </p:nvSpPr>
        <p:spPr>
          <a:xfrm>
            <a:off x="359532" y="1196752"/>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err="1"/>
              <a:t>node_modules</a:t>
            </a:r>
            <a:r>
              <a:rPr lang="pt-BR" dirty="0"/>
              <a:t>/</a:t>
            </a:r>
            <a:r>
              <a:rPr lang="pt-BR" dirty="0" err="1"/>
              <a:t>gulp</a:t>
            </a:r>
            <a:r>
              <a:rPr lang="pt-BR" dirty="0"/>
              <a:t>/bin/gulp.js.</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
        <p:nvSpPr>
          <p:cNvPr id="6" name="Retângulo 5"/>
          <p:cNvSpPr/>
          <p:nvPr/>
        </p:nvSpPr>
        <p:spPr>
          <a:xfrm>
            <a:off x="323528" y="2898759"/>
            <a:ext cx="8424936" cy="1970401"/>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código anterior omitido </a:t>
            </a:r>
            <a:br>
              <a:rPr lang="pt-BR" dirty="0"/>
            </a:br>
            <a:r>
              <a:rPr lang="pt-BR" dirty="0"/>
              <a:t>     "scripts": { </a:t>
            </a:r>
            <a:br>
              <a:rPr lang="pt-BR" dirty="0"/>
            </a:br>
            <a:r>
              <a:rPr lang="pt-BR" dirty="0"/>
              <a:t>         "</a:t>
            </a:r>
            <a:r>
              <a:rPr lang="pt-BR" dirty="0" err="1"/>
              <a:t>test</a:t>
            </a:r>
            <a:r>
              <a:rPr lang="pt-BR" dirty="0"/>
              <a:t>": "</a:t>
            </a:r>
            <a:r>
              <a:rPr lang="pt-BR" dirty="0" err="1"/>
              <a:t>echo</a:t>
            </a:r>
            <a:r>
              <a:rPr lang="pt-BR" dirty="0"/>
              <a:t> \"</a:t>
            </a:r>
            <a:r>
              <a:rPr lang="pt-BR" dirty="0" err="1"/>
              <a:t>Error</a:t>
            </a:r>
            <a:r>
              <a:rPr lang="pt-BR" dirty="0"/>
              <a:t>: no </a:t>
            </a:r>
            <a:r>
              <a:rPr lang="pt-BR" dirty="0" err="1"/>
              <a:t>test</a:t>
            </a:r>
            <a:r>
              <a:rPr lang="pt-BR" dirty="0"/>
              <a:t> </a:t>
            </a:r>
            <a:r>
              <a:rPr lang="pt-BR" dirty="0" err="1"/>
              <a:t>specified</a:t>
            </a:r>
            <a:r>
              <a:rPr lang="pt-BR" dirty="0"/>
              <a:t>\" &amp;&amp; </a:t>
            </a:r>
            <a:r>
              <a:rPr lang="pt-BR" dirty="0" err="1"/>
              <a:t>exit</a:t>
            </a:r>
            <a:r>
              <a:rPr lang="pt-BR" dirty="0"/>
              <a:t> 1", </a:t>
            </a:r>
            <a:br>
              <a:rPr lang="pt-BR" dirty="0"/>
            </a:br>
            <a:r>
              <a:rPr lang="pt-BR" dirty="0"/>
              <a:t>         "</a:t>
            </a:r>
            <a:r>
              <a:rPr lang="pt-BR" dirty="0" err="1"/>
              <a:t>gulp</a:t>
            </a:r>
            <a:r>
              <a:rPr lang="pt-BR" dirty="0"/>
              <a:t>": "</a:t>
            </a:r>
            <a:r>
              <a:rPr lang="pt-BR" dirty="0" err="1"/>
              <a:t>gulp</a:t>
            </a:r>
            <a:r>
              <a:rPr lang="pt-BR" dirty="0"/>
              <a:t>" </a:t>
            </a:r>
            <a:br>
              <a:rPr lang="pt-BR" dirty="0"/>
            </a:br>
            <a:r>
              <a:rPr lang="pt-BR" dirty="0"/>
              <a:t>     }, </a:t>
            </a:r>
            <a:br>
              <a:rPr lang="pt-BR" dirty="0"/>
            </a:br>
            <a:r>
              <a:rPr lang="pt-BR" dirty="0"/>
              <a:t>// código posterior omitido</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56841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260648" y="260648"/>
            <a:ext cx="8622704" cy="3170099"/>
          </a:xfrm>
          <a:prstGeom prst="rect">
            <a:avLst/>
          </a:prstGeom>
          <a:solidFill>
            <a:schemeClr val="bg1"/>
          </a:solidFill>
        </p:spPr>
        <p:txBody>
          <a:bodyPr wrap="square" rtlCol="0">
            <a:spAutoFit/>
          </a:bodyPr>
          <a:lstStyle/>
          <a:p>
            <a:endParaRPr lang="pt-BR" sz="2000" dirty="0" smtClean="0"/>
          </a:p>
          <a:p>
            <a:endParaRPr lang="pt-BR" sz="2000" dirty="0"/>
          </a:p>
          <a:p>
            <a:endParaRPr lang="pt-BR" sz="2000" dirty="0" smtClean="0"/>
          </a:p>
          <a:p>
            <a:r>
              <a:rPr lang="pt-BR" sz="2000" dirty="0" smtClean="0"/>
              <a:t>O </a:t>
            </a:r>
            <a:r>
              <a:rPr lang="pt-BR" sz="2000" dirty="0" err="1"/>
              <a:t>Gulp</a:t>
            </a:r>
            <a:r>
              <a:rPr lang="pt-BR" sz="2000" dirty="0"/>
              <a:t> é executado, mas recebemos um erro</a:t>
            </a:r>
            <a:r>
              <a:rPr lang="pt-BR" sz="2000" dirty="0" smtClean="0"/>
              <a:t>:</a:t>
            </a:r>
          </a:p>
          <a:p>
            <a:endParaRPr lang="pt-BR" sz="2000" dirty="0"/>
          </a:p>
          <a:p>
            <a:endParaRPr lang="pt-BR" sz="2000" dirty="0" smtClean="0"/>
          </a:p>
          <a:p>
            <a:endParaRPr lang="pt-BR" sz="2000" dirty="0"/>
          </a:p>
          <a:p>
            <a:endParaRPr lang="pt-BR" sz="2000" dirty="0" smtClean="0"/>
          </a:p>
          <a:p>
            <a:r>
              <a:rPr lang="pt-BR" sz="2000" dirty="0"/>
              <a:t>Esse erro acontece, porque toda vez que o </a:t>
            </a:r>
            <a:r>
              <a:rPr lang="pt-BR" sz="2000" dirty="0" err="1"/>
              <a:t>Gulp</a:t>
            </a:r>
            <a:r>
              <a:rPr lang="pt-BR" sz="2000" dirty="0"/>
              <a:t> é executado ele procura o arquivo gulpfile.js.</a:t>
            </a:r>
          </a:p>
        </p:txBody>
      </p:sp>
      <p:sp>
        <p:nvSpPr>
          <p:cNvPr id="6" name="Retângulo 5"/>
          <p:cNvSpPr/>
          <p:nvPr/>
        </p:nvSpPr>
        <p:spPr>
          <a:xfrm>
            <a:off x="359532" y="404664"/>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err="1"/>
              <a:t>node_modules</a:t>
            </a:r>
            <a:r>
              <a:rPr lang="pt-BR" dirty="0"/>
              <a:t>/</a:t>
            </a:r>
            <a:r>
              <a:rPr lang="pt-BR" dirty="0" err="1"/>
              <a:t>gulp</a:t>
            </a:r>
            <a:r>
              <a:rPr lang="pt-BR" dirty="0"/>
              <a:t>/bin/gulp.js.</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
        <p:nvSpPr>
          <p:cNvPr id="7" name="Retângulo 6"/>
          <p:cNvSpPr/>
          <p:nvPr/>
        </p:nvSpPr>
        <p:spPr>
          <a:xfrm>
            <a:off x="323528" y="1844824"/>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No </a:t>
            </a:r>
            <a:r>
              <a:rPr lang="pt-BR" dirty="0" err="1"/>
              <a:t>gulpfile</a:t>
            </a:r>
            <a:r>
              <a:rPr lang="pt-BR" dirty="0"/>
              <a:t> </a:t>
            </a:r>
            <a:r>
              <a:rPr lang="pt-BR" dirty="0" err="1"/>
              <a:t>found</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222122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6370975"/>
          </a:xfrm>
          <a:prstGeom prst="rect">
            <a:avLst/>
          </a:prstGeom>
          <a:solidFill>
            <a:schemeClr val="bg1"/>
          </a:solidFill>
        </p:spPr>
        <p:txBody>
          <a:bodyPr wrap="square" rtlCol="0">
            <a:spAutoFit/>
          </a:bodyPr>
          <a:lstStyle/>
          <a:p>
            <a:r>
              <a:rPr lang="pt-BR" sz="4000" b="1" dirty="0" err="1">
                <a:solidFill>
                  <a:srgbClr val="C00000"/>
                </a:solidFill>
              </a:rPr>
              <a:t>Gulp</a:t>
            </a:r>
            <a:r>
              <a:rPr lang="pt-BR" sz="4000" b="1" dirty="0">
                <a:solidFill>
                  <a:srgbClr val="C00000"/>
                </a:solidFill>
              </a:rPr>
              <a:t> VS </a:t>
            </a:r>
            <a:r>
              <a:rPr lang="pt-BR" sz="4000" b="1" dirty="0" err="1" smtClean="0">
                <a:solidFill>
                  <a:srgbClr val="C00000"/>
                </a:solidFill>
              </a:rPr>
              <a:t>Grunt</a:t>
            </a:r>
            <a:endParaRPr lang="pt-BR" sz="4000" b="1" dirty="0" smtClean="0">
              <a:solidFill>
                <a:srgbClr val="C00000"/>
              </a:solidFill>
            </a:endParaRPr>
          </a:p>
          <a:p>
            <a:endParaRPr lang="pt-BR" sz="4000" b="1" dirty="0">
              <a:solidFill>
                <a:srgbClr val="C00000"/>
              </a:solidFill>
            </a:endParaRPr>
          </a:p>
          <a:p>
            <a:r>
              <a:rPr lang="pt-BR" sz="2800" dirty="0" smtClean="0">
                <a:solidFill>
                  <a:srgbClr val="BF6E6E"/>
                </a:solidFill>
              </a:rPr>
              <a:t>Vantagens </a:t>
            </a:r>
            <a:r>
              <a:rPr lang="pt-BR" sz="2800" dirty="0">
                <a:solidFill>
                  <a:srgbClr val="BF6E6E"/>
                </a:solidFill>
              </a:rPr>
              <a:t>do </a:t>
            </a:r>
            <a:r>
              <a:rPr lang="pt-BR" sz="2800" dirty="0" err="1" smtClean="0">
                <a:solidFill>
                  <a:srgbClr val="BF6E6E"/>
                </a:solidFill>
              </a:rPr>
              <a:t>Gulp</a:t>
            </a:r>
            <a:endParaRPr lang="pt-BR" sz="2800" dirty="0" smtClean="0">
              <a:solidFill>
                <a:srgbClr val="BF6E6E"/>
              </a:solidFill>
            </a:endParaRPr>
          </a:p>
          <a:p>
            <a:pPr marL="342900" indent="-342900">
              <a:buFont typeface="Arial" panose="020B0604020202020204" pitchFamily="34" charset="0"/>
              <a:buChar char="•"/>
            </a:pPr>
            <a:r>
              <a:rPr lang="pt-BR" sz="2000" dirty="0" smtClean="0"/>
              <a:t>Código </a:t>
            </a:r>
            <a:r>
              <a:rPr lang="pt-BR" sz="2000" dirty="0"/>
              <a:t>ao invés de configuração (“</a:t>
            </a:r>
            <a:r>
              <a:rPr lang="pt-BR" sz="2000" dirty="0" err="1"/>
              <a:t>code</a:t>
            </a:r>
            <a:r>
              <a:rPr lang="pt-BR" sz="2000" dirty="0"/>
              <a:t> over </a:t>
            </a:r>
            <a:r>
              <a:rPr lang="pt-BR" sz="2000" dirty="0" err="1"/>
              <a:t>configuration</a:t>
            </a:r>
            <a:r>
              <a:rPr lang="pt-BR" sz="2000" dirty="0"/>
              <a:t>“) significa que realmente é preciso programar, montar scripts. Pare para pensar: um </a:t>
            </a:r>
            <a:r>
              <a:rPr lang="pt-BR" sz="2000" dirty="0" err="1"/>
              <a:t>Gruntfile</a:t>
            </a:r>
            <a:r>
              <a:rPr lang="pt-BR" sz="2000" dirty="0"/>
              <a:t>, por exemplo, é tão-somente um arquivo com um monte de configuração de tarefas, indicando o que estas devem fazer e de que maneira</a:t>
            </a:r>
            <a:r>
              <a:rPr lang="pt-BR" sz="2000" dirty="0" smtClean="0"/>
              <a:t>.</a:t>
            </a:r>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dirty="0" smtClean="0"/>
              <a:t> </a:t>
            </a:r>
            <a:r>
              <a:rPr lang="pt-BR" sz="2000" dirty="0"/>
              <a:t>Com </a:t>
            </a:r>
            <a:r>
              <a:rPr lang="pt-BR" sz="2000" dirty="0" err="1"/>
              <a:t>Gulp</a:t>
            </a:r>
            <a:r>
              <a:rPr lang="pt-BR" sz="2000" dirty="0"/>
              <a:t>, o fluxo de tarefas é programado.</a:t>
            </a:r>
          </a:p>
          <a:p>
            <a:pPr marL="342900" indent="-342900">
              <a:buFont typeface="Arial" panose="020B0604020202020204" pitchFamily="34" charset="0"/>
              <a:buChar char="•"/>
            </a:pPr>
            <a:endParaRPr lang="pt-BR" sz="2000" dirty="0" smtClean="0"/>
          </a:p>
          <a:p>
            <a:pPr marL="342900" indent="-342900">
              <a:buFont typeface="Arial" panose="020B0604020202020204" pitchFamily="34" charset="0"/>
              <a:buChar char="•"/>
            </a:pPr>
            <a:r>
              <a:rPr lang="pt-BR" sz="2000" dirty="0" smtClean="0"/>
              <a:t>Eficiente</a:t>
            </a:r>
            <a:r>
              <a:rPr lang="pt-BR" sz="2000" dirty="0"/>
              <a:t>. </a:t>
            </a:r>
            <a:r>
              <a:rPr lang="pt-BR" sz="2000" dirty="0" err="1"/>
              <a:t>Gulp</a:t>
            </a:r>
            <a:r>
              <a:rPr lang="pt-BR" sz="2000" dirty="0"/>
              <a:t> usa o poder de </a:t>
            </a:r>
            <a:r>
              <a:rPr lang="pt-BR" sz="2000" dirty="0" err="1"/>
              <a:t>streams</a:t>
            </a:r>
            <a:r>
              <a:rPr lang="pt-BR" sz="2000" dirty="0"/>
              <a:t> do Node, o que permite builds muitos mais rápidos e dispensa a necessidade de gravação de arquivos intermediários em disco.</a:t>
            </a:r>
          </a:p>
          <a:p>
            <a:pPr marL="342900" indent="-342900">
              <a:buFont typeface="Arial" panose="020B0604020202020204" pitchFamily="34" charset="0"/>
              <a:buChar char="•"/>
            </a:pPr>
            <a:endParaRPr lang="pt-BR" sz="2000" dirty="0" smtClean="0"/>
          </a:p>
          <a:p>
            <a:pPr marL="342900" indent="-342900">
              <a:buFont typeface="Arial" panose="020B0604020202020204" pitchFamily="34" charset="0"/>
              <a:buChar char="•"/>
            </a:pPr>
            <a:r>
              <a:rPr lang="pt-BR" sz="2000" dirty="0" smtClean="0"/>
              <a:t>Sua </a:t>
            </a:r>
            <a:r>
              <a:rPr lang="pt-BR" sz="2000" dirty="0"/>
              <a:t>alta qualidade e facilidade de aprendizado garantem </a:t>
            </a:r>
            <a:r>
              <a:rPr lang="pt-BR" sz="2000" dirty="0" err="1"/>
              <a:t>plugins</a:t>
            </a:r>
            <a:r>
              <a:rPr lang="pt-BR" sz="2000" dirty="0"/>
              <a:t> igualmente eficientes e, devido ao próprio modo como o </a:t>
            </a:r>
            <a:r>
              <a:rPr lang="pt-BR" sz="2000" dirty="0" err="1"/>
              <a:t>Gulp</a:t>
            </a:r>
            <a:r>
              <a:rPr lang="pt-BR" sz="2000" dirty="0"/>
              <a:t> funciona, sua facilidade de aprendizado e uso é absurda; é uma curtíssima (quase inexistente) curva de aprendizado para começar a mexer</a:t>
            </a:r>
            <a:r>
              <a:rPr lang="pt-BR" sz="2000" dirty="0" smtClean="0"/>
              <a:t>.</a:t>
            </a:r>
            <a:endParaRPr lang="pt-BR" sz="2000" dirty="0"/>
          </a:p>
        </p:txBody>
      </p:sp>
    </p:spTree>
    <p:extLst>
      <p:ext uri="{BB962C8B-B14F-4D97-AF65-F5344CB8AC3E}">
        <p14:creationId xmlns:p14="http://schemas.microsoft.com/office/powerpoint/2010/main" val="419577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4031873"/>
          </a:xfrm>
          <a:prstGeom prst="rect">
            <a:avLst/>
          </a:prstGeom>
          <a:solidFill>
            <a:schemeClr val="bg1"/>
          </a:solidFill>
        </p:spPr>
        <p:txBody>
          <a:bodyPr wrap="square" rtlCol="0">
            <a:spAutoFit/>
          </a:bodyPr>
          <a:lstStyle/>
          <a:p>
            <a:r>
              <a:rPr lang="pt-BR" sz="4000" b="1" dirty="0">
                <a:solidFill>
                  <a:srgbClr val="C00000"/>
                </a:solidFill>
              </a:rPr>
              <a:t>Configurando </a:t>
            </a:r>
            <a:r>
              <a:rPr lang="pt-BR" sz="4000" b="1" dirty="0" err="1" smtClean="0">
                <a:solidFill>
                  <a:srgbClr val="C00000"/>
                </a:solidFill>
              </a:rPr>
              <a:t>tasks</a:t>
            </a:r>
            <a:endParaRPr lang="pt-BR" sz="4000" b="1" dirty="0" smtClean="0">
              <a:solidFill>
                <a:srgbClr val="C00000"/>
              </a:solidFill>
            </a:endParaRPr>
          </a:p>
          <a:p>
            <a:endParaRPr lang="pt-BR" sz="4000" b="1" dirty="0">
              <a:solidFill>
                <a:srgbClr val="C00000"/>
              </a:solidFill>
            </a:endParaRPr>
          </a:p>
          <a:p>
            <a:r>
              <a:rPr lang="pt-BR" sz="2800" dirty="0">
                <a:solidFill>
                  <a:srgbClr val="BF6E6E"/>
                </a:solidFill>
              </a:rPr>
              <a:t>Vamos criar o arquivo </a:t>
            </a:r>
            <a:r>
              <a:rPr lang="pt-BR" sz="2800" dirty="0" smtClean="0">
                <a:solidFill>
                  <a:srgbClr val="BF6E6E"/>
                </a:solidFill>
              </a:rPr>
              <a:t>gulpfile.js</a:t>
            </a:r>
          </a:p>
          <a:p>
            <a:endParaRPr lang="pt-BR" sz="2800" dirty="0">
              <a:solidFill>
                <a:srgbClr val="BF6E6E"/>
              </a:solidFill>
            </a:endParaRPr>
          </a:p>
          <a:p>
            <a:pPr marL="342900" indent="-342900">
              <a:buFont typeface="Arial" panose="020B0604020202020204" pitchFamily="34" charset="0"/>
              <a:buChar char="•"/>
            </a:pPr>
            <a:r>
              <a:rPr lang="pt-BR" sz="2000" dirty="0"/>
              <a:t>Criar as </a:t>
            </a:r>
            <a:r>
              <a:rPr lang="pt-BR" sz="2000" dirty="0" err="1"/>
              <a:t>tasks</a:t>
            </a:r>
            <a:r>
              <a:rPr lang="pt-BR" sz="2000" dirty="0"/>
              <a:t> para:</a:t>
            </a:r>
          </a:p>
          <a:p>
            <a:pPr marL="342900" indent="-342900">
              <a:buFont typeface="Arial" panose="020B0604020202020204" pitchFamily="34" charset="0"/>
              <a:buChar char="•"/>
            </a:pPr>
            <a:r>
              <a:rPr lang="pt-BR" sz="2000" dirty="0"/>
              <a:t>Manipular diretórios</a:t>
            </a:r>
          </a:p>
          <a:p>
            <a:pPr marL="342900" indent="-342900">
              <a:buFont typeface="Arial" panose="020B0604020202020204" pitchFamily="34" charset="0"/>
              <a:buChar char="•"/>
            </a:pPr>
            <a:r>
              <a:rPr lang="pt-BR" sz="2000" dirty="0" err="1"/>
              <a:t>Minificar</a:t>
            </a:r>
            <a:r>
              <a:rPr lang="pt-BR" sz="2000" dirty="0"/>
              <a:t> imagens</a:t>
            </a:r>
          </a:p>
          <a:p>
            <a:pPr marL="342900" indent="-342900">
              <a:buFont typeface="Arial" panose="020B0604020202020204" pitchFamily="34" charset="0"/>
              <a:buChar char="•"/>
            </a:pPr>
            <a:r>
              <a:rPr lang="pt-BR" sz="2000" dirty="0"/>
              <a:t>Compilar e </a:t>
            </a:r>
            <a:r>
              <a:rPr lang="pt-BR" sz="2000" dirty="0" err="1"/>
              <a:t>minificar</a:t>
            </a:r>
            <a:r>
              <a:rPr lang="pt-BR" sz="2000" dirty="0"/>
              <a:t> CSS</a:t>
            </a:r>
          </a:p>
          <a:p>
            <a:pPr marL="342900" indent="-342900">
              <a:buFont typeface="Arial" panose="020B0604020202020204" pitchFamily="34" charset="0"/>
              <a:buChar char="•"/>
            </a:pPr>
            <a:r>
              <a:rPr lang="pt-BR" sz="2000" dirty="0"/>
              <a:t>Verificar erros em </a:t>
            </a:r>
            <a:r>
              <a:rPr lang="pt-BR" sz="2000" dirty="0" err="1"/>
              <a:t>Javascript</a:t>
            </a:r>
            <a:endParaRPr lang="pt-BR" sz="2000" dirty="0"/>
          </a:p>
          <a:p>
            <a:pPr marL="342900" indent="-342900">
              <a:buFont typeface="Arial" panose="020B0604020202020204" pitchFamily="34" charset="0"/>
              <a:buChar char="•"/>
            </a:pPr>
            <a:r>
              <a:rPr lang="pt-BR" sz="2000" dirty="0" err="1"/>
              <a:t>Minificar</a:t>
            </a:r>
            <a:r>
              <a:rPr lang="pt-BR" sz="2000" dirty="0"/>
              <a:t>, concatenar e remover comentários de </a:t>
            </a:r>
            <a:r>
              <a:rPr lang="pt-BR" sz="2000" dirty="0" err="1" smtClean="0"/>
              <a:t>Javascript</a:t>
            </a:r>
            <a:endParaRPr lang="pt-BR" sz="2000" dirty="0"/>
          </a:p>
        </p:txBody>
      </p:sp>
    </p:spTree>
    <p:extLst>
      <p:ext uri="{BB962C8B-B14F-4D97-AF65-F5344CB8AC3E}">
        <p14:creationId xmlns:p14="http://schemas.microsoft.com/office/powerpoint/2010/main" val="28438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60648" y="260648"/>
            <a:ext cx="8622704" cy="5078313"/>
          </a:xfrm>
          <a:prstGeom prst="rect">
            <a:avLst/>
          </a:prstGeom>
          <a:solidFill>
            <a:schemeClr val="bg1"/>
          </a:solidFill>
        </p:spPr>
        <p:txBody>
          <a:bodyPr wrap="square" rtlCol="0">
            <a:spAutoFit/>
          </a:bodyPr>
          <a:lstStyle/>
          <a:p>
            <a:r>
              <a:rPr lang="pt-BR" sz="4000" b="1" dirty="0" smtClean="0">
                <a:solidFill>
                  <a:srgbClr val="C00000"/>
                </a:solidFill>
              </a:rPr>
              <a:t>Observar alterações</a:t>
            </a:r>
          </a:p>
          <a:p>
            <a:endParaRPr lang="pt-BR" sz="4000" b="1" dirty="0">
              <a:solidFill>
                <a:srgbClr val="C00000"/>
              </a:solidFill>
            </a:endParaRPr>
          </a:p>
          <a:p>
            <a:r>
              <a:rPr lang="pt-BR" sz="2800" dirty="0">
                <a:solidFill>
                  <a:srgbClr val="BF6E6E"/>
                </a:solidFill>
              </a:rPr>
              <a:t>Configuração do </a:t>
            </a:r>
            <a:r>
              <a:rPr lang="pt-BR" sz="2800" dirty="0" smtClean="0">
                <a:solidFill>
                  <a:srgbClr val="BF6E6E"/>
                </a:solidFill>
              </a:rPr>
              <a:t>método </a:t>
            </a:r>
            <a:r>
              <a:rPr lang="pt-BR" sz="2800" dirty="0" err="1">
                <a:solidFill>
                  <a:srgbClr val="BF6E6E"/>
                </a:solidFill>
              </a:rPr>
              <a:t>watch</a:t>
            </a:r>
            <a:r>
              <a:rPr lang="pt-BR" sz="2800" dirty="0">
                <a:solidFill>
                  <a:srgbClr val="BF6E6E"/>
                </a:solidFill>
              </a:rPr>
              <a:t>(), para observar alterações feitas na hora</a:t>
            </a:r>
            <a:r>
              <a:rPr lang="pt-BR" sz="2800" dirty="0" smtClean="0">
                <a:solidFill>
                  <a:srgbClr val="BF6E6E"/>
                </a:solidFill>
              </a:rPr>
              <a:t>!</a:t>
            </a:r>
          </a:p>
          <a:p>
            <a:endParaRPr lang="pt-BR" sz="2800" dirty="0">
              <a:solidFill>
                <a:srgbClr val="BF6E6E"/>
              </a:solidFill>
            </a:endParaRPr>
          </a:p>
          <a:p>
            <a:r>
              <a:rPr lang="pt-BR" sz="4000" b="1" dirty="0" smtClean="0">
                <a:solidFill>
                  <a:srgbClr val="C00000"/>
                </a:solidFill>
              </a:rPr>
              <a:t>Apresentação </a:t>
            </a:r>
            <a:r>
              <a:rPr lang="pt-BR" sz="4000" b="1" dirty="0">
                <a:solidFill>
                  <a:srgbClr val="C00000"/>
                </a:solidFill>
              </a:rPr>
              <a:t>online:</a:t>
            </a:r>
          </a:p>
          <a:p>
            <a:r>
              <a:rPr lang="pt-BR" sz="2000" i="1" u="sng" dirty="0">
                <a:hlinkClick r:id="rId2"/>
              </a:rPr>
              <a:t>https://evandropsantos.github.io/apresentacao-gulp</a:t>
            </a:r>
            <a:r>
              <a:rPr lang="pt-BR" sz="2000" i="1" u="sng" dirty="0" smtClean="0">
                <a:hlinkClick r:id="rId2"/>
              </a:rPr>
              <a:t>/</a:t>
            </a:r>
            <a:endParaRPr lang="pt-BR" sz="2000" i="1" u="sng" dirty="0" smtClean="0"/>
          </a:p>
          <a:p>
            <a:endParaRPr lang="pt-BR" sz="2000" i="1" u="sng" dirty="0"/>
          </a:p>
          <a:p>
            <a:r>
              <a:rPr lang="pt-BR" sz="2000" b="1" dirty="0" smtClean="0">
                <a:solidFill>
                  <a:srgbClr val="C00000"/>
                </a:solidFill>
              </a:rPr>
              <a:t>Links</a:t>
            </a:r>
          </a:p>
          <a:p>
            <a:r>
              <a:rPr lang="pt-BR" sz="2000" i="1" u="sng" dirty="0">
                <a:hlinkClick r:id="rId3"/>
              </a:rPr>
              <a:t>https://tinypng.com</a:t>
            </a:r>
            <a:r>
              <a:rPr lang="pt-BR" sz="2000" i="1" u="sng" dirty="0">
                <a:hlinkClick r:id="rId3"/>
              </a:rPr>
              <a:t>/</a:t>
            </a:r>
            <a:endParaRPr lang="pt-BR" sz="2000" i="1" u="sng" dirty="0"/>
          </a:p>
          <a:p>
            <a:r>
              <a:rPr lang="pt-BR" sz="2000" i="1" u="sng" dirty="0">
                <a:hlinkClick r:id="rId4"/>
              </a:rPr>
              <a:t>http://httparchive.org/</a:t>
            </a:r>
            <a:endParaRPr lang="pt-BR" sz="2000" i="1" u="sng" dirty="0"/>
          </a:p>
          <a:p>
            <a:endParaRPr lang="pt-BR" sz="2000" i="1" u="sng" dirty="0"/>
          </a:p>
        </p:txBody>
      </p:sp>
    </p:spTree>
    <p:extLst>
      <p:ext uri="{BB962C8B-B14F-4D97-AF65-F5344CB8AC3E}">
        <p14:creationId xmlns:p14="http://schemas.microsoft.com/office/powerpoint/2010/main" val="402831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260648" y="260648"/>
            <a:ext cx="8622704" cy="6032421"/>
          </a:xfrm>
          <a:prstGeom prst="rect">
            <a:avLst/>
          </a:prstGeom>
          <a:solidFill>
            <a:schemeClr val="bg1"/>
          </a:solidFill>
        </p:spPr>
        <p:txBody>
          <a:bodyPr wrap="square" rtlCol="0">
            <a:spAutoFit/>
          </a:bodyPr>
          <a:lstStyle/>
          <a:p>
            <a:pPr algn="ctr"/>
            <a:endParaRPr lang="pt-BR" sz="4000" b="1" dirty="0" smtClean="0">
              <a:solidFill>
                <a:srgbClr val="C00000"/>
              </a:solidFill>
            </a:endParaRPr>
          </a:p>
          <a:p>
            <a:pPr algn="ctr"/>
            <a:endParaRPr lang="pt-BR" sz="4000" b="1" dirty="0">
              <a:solidFill>
                <a:srgbClr val="C00000"/>
              </a:solidFill>
            </a:endParaRPr>
          </a:p>
          <a:p>
            <a:pPr algn="ctr"/>
            <a:endParaRPr lang="pt-BR" sz="4000" b="1" dirty="0" smtClean="0">
              <a:solidFill>
                <a:srgbClr val="C00000"/>
              </a:solidFill>
            </a:endParaRPr>
          </a:p>
          <a:p>
            <a:pPr algn="ctr"/>
            <a:endParaRPr lang="pt-BR" sz="4000" b="1" dirty="0">
              <a:solidFill>
                <a:srgbClr val="C00000"/>
              </a:solidFill>
            </a:endParaRPr>
          </a:p>
          <a:p>
            <a:pPr algn="ctr"/>
            <a:r>
              <a:rPr lang="pt-BR" sz="4000" b="1" dirty="0" smtClean="0">
                <a:solidFill>
                  <a:srgbClr val="C00000"/>
                </a:solidFill>
              </a:rPr>
              <a:t>Evandro </a:t>
            </a:r>
            <a:r>
              <a:rPr lang="pt-BR" sz="4000" b="1" dirty="0">
                <a:solidFill>
                  <a:srgbClr val="C00000"/>
                </a:solidFill>
              </a:rPr>
              <a:t>P. </a:t>
            </a:r>
            <a:r>
              <a:rPr lang="pt-BR" sz="4000" b="1" dirty="0" smtClean="0">
                <a:solidFill>
                  <a:srgbClr val="C00000"/>
                </a:solidFill>
              </a:rPr>
              <a:t>Santos</a:t>
            </a:r>
          </a:p>
          <a:p>
            <a:pPr algn="ctr"/>
            <a:r>
              <a:rPr lang="pt-BR" sz="2000" dirty="0" smtClean="0"/>
              <a:t>Programador </a:t>
            </a:r>
            <a:r>
              <a:rPr lang="pt-BR" sz="2000" dirty="0"/>
              <a:t>Front-</a:t>
            </a:r>
            <a:r>
              <a:rPr lang="pt-BR" sz="2000" dirty="0" err="1"/>
              <a:t>end</a:t>
            </a:r>
            <a:r>
              <a:rPr lang="pt-BR" sz="2000" dirty="0"/>
              <a:t> desde 2009</a:t>
            </a:r>
          </a:p>
          <a:p>
            <a:pPr algn="ctr"/>
            <a:r>
              <a:rPr lang="pt-BR" sz="2000" dirty="0"/>
              <a:t>Graduado em Comunicação Digital e Ciência da </a:t>
            </a:r>
            <a:r>
              <a:rPr lang="pt-BR" sz="2000" dirty="0" smtClean="0"/>
              <a:t>Computação</a:t>
            </a:r>
          </a:p>
          <a:p>
            <a:pPr algn="ctr"/>
            <a:endParaRPr lang="pt-BR" sz="2000" dirty="0"/>
          </a:p>
          <a:p>
            <a:pPr algn="ctr"/>
            <a:r>
              <a:rPr lang="pt-BR" sz="2000" dirty="0"/>
              <a:t>Responsável pelas lojas do grupo </a:t>
            </a:r>
            <a:r>
              <a:rPr lang="pt-BR" sz="2000" dirty="0" err="1"/>
              <a:t>Multilaser</a:t>
            </a:r>
            <a:endParaRPr lang="pt-BR" sz="2000" dirty="0"/>
          </a:p>
          <a:p>
            <a:pPr algn="ctr"/>
            <a:r>
              <a:rPr lang="pt-BR" sz="2000" i="1" u="sng" dirty="0" smtClean="0">
                <a:hlinkClick r:id="rId2"/>
              </a:rPr>
              <a:t>www.lojamultilaser.com.br</a:t>
            </a:r>
            <a:endParaRPr lang="pt-BR" sz="2000" i="1" u="sng" dirty="0" smtClean="0"/>
          </a:p>
          <a:p>
            <a:pPr algn="ctr"/>
            <a:r>
              <a:rPr lang="pt-BR" sz="2000" i="1" dirty="0" smtClean="0"/>
              <a:t>Cupom </a:t>
            </a:r>
            <a:r>
              <a:rPr lang="pt-BR" sz="2000" i="1" dirty="0"/>
              <a:t>de desconto</a:t>
            </a:r>
            <a:r>
              <a:rPr lang="pt-BR" sz="2000" i="1" dirty="0" smtClean="0"/>
              <a:t>:</a:t>
            </a:r>
          </a:p>
          <a:p>
            <a:pPr algn="ctr"/>
            <a:r>
              <a:rPr lang="pt-BR" sz="2800" dirty="0" err="1">
                <a:solidFill>
                  <a:srgbClr val="BF6E6E"/>
                </a:solidFill>
              </a:rPr>
              <a:t>eucurtoamulti</a:t>
            </a:r>
            <a:endParaRPr lang="pt-BR" sz="2800" dirty="0">
              <a:solidFill>
                <a:srgbClr val="BF6E6E"/>
              </a:solidFill>
            </a:endParaRPr>
          </a:p>
          <a:p>
            <a:pPr algn="ctr"/>
            <a:r>
              <a:rPr lang="pt-BR" sz="2000" i="1" dirty="0" smtClean="0"/>
              <a:t>15</a:t>
            </a:r>
            <a:r>
              <a:rPr lang="pt-BR" sz="2000" i="1" dirty="0"/>
              <a:t>% + 5 no boleto</a:t>
            </a:r>
            <a:endParaRPr lang="pt-BR" sz="2000" dirty="0" smtClean="0"/>
          </a:p>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620688"/>
            <a:ext cx="2143424" cy="1991003"/>
          </a:xfrm>
          <a:prstGeom prst="rect">
            <a:avLst/>
          </a:prstGeom>
        </p:spPr>
      </p:pic>
    </p:spTree>
    <p:extLst>
      <p:ext uri="{BB962C8B-B14F-4D97-AF65-F5344CB8AC3E}">
        <p14:creationId xmlns:p14="http://schemas.microsoft.com/office/powerpoint/2010/main" val="4188747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4647"/>
        </a:soli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457200" y="346646"/>
            <a:ext cx="8229600" cy="994122"/>
          </a:xfrm>
        </p:spPr>
        <p:txBody>
          <a:bodyPr>
            <a:normAutofit fontScale="90000"/>
          </a:bodyPr>
          <a:lstStyle/>
          <a:p>
            <a:pPr algn="l"/>
            <a:r>
              <a:rPr lang="pt-BR" dirty="0">
                <a:solidFill>
                  <a:schemeClr val="bg1"/>
                </a:solidFill>
              </a:rPr>
              <a:t>O que é o GULP?</a:t>
            </a:r>
            <a:br>
              <a:rPr lang="pt-BR" dirty="0">
                <a:solidFill>
                  <a:schemeClr val="bg1"/>
                </a:solidFill>
              </a:rPr>
            </a:br>
            <a:endParaRPr lang="pt-BR" dirty="0">
              <a:solidFill>
                <a:schemeClr val="bg1"/>
              </a:solidFill>
            </a:endParaRPr>
          </a:p>
        </p:txBody>
      </p:sp>
      <p:sp>
        <p:nvSpPr>
          <p:cNvPr id="5" name="Subtítulo 4"/>
          <p:cNvSpPr>
            <a:spLocks noGrp="1"/>
          </p:cNvSpPr>
          <p:nvPr>
            <p:ph idx="1"/>
          </p:nvPr>
        </p:nvSpPr>
        <p:spPr>
          <a:xfrm>
            <a:off x="457200" y="980728"/>
            <a:ext cx="8229600" cy="5145435"/>
          </a:xfrm>
        </p:spPr>
        <p:txBody>
          <a:bodyPr>
            <a:noAutofit/>
          </a:bodyPr>
          <a:lstStyle/>
          <a:p>
            <a:pPr marL="0" indent="0">
              <a:buNone/>
            </a:pPr>
            <a:r>
              <a:rPr lang="pt-BR" sz="2000" dirty="0">
                <a:solidFill>
                  <a:schemeClr val="bg1"/>
                </a:solidFill>
              </a:rPr>
              <a:t>Desenvolvimento front-</a:t>
            </a:r>
            <a:r>
              <a:rPr lang="pt-BR" sz="2000" dirty="0" err="1">
                <a:solidFill>
                  <a:schemeClr val="bg1"/>
                </a:solidFill>
              </a:rPr>
              <a:t>end</a:t>
            </a:r>
            <a:r>
              <a:rPr lang="pt-BR" sz="2000" dirty="0">
                <a:solidFill>
                  <a:schemeClr val="bg1"/>
                </a:solidFill>
              </a:rPr>
              <a:t> possui todo um fluxo de trabalho que envolve tarefas como compilar CSS de </a:t>
            </a:r>
            <a:r>
              <a:rPr lang="pt-BR" sz="2000" dirty="0" err="1">
                <a:solidFill>
                  <a:schemeClr val="bg1"/>
                </a:solidFill>
              </a:rPr>
              <a:t>pré</a:t>
            </a:r>
            <a:r>
              <a:rPr lang="pt-BR" sz="2000" dirty="0">
                <a:solidFill>
                  <a:schemeClr val="bg1"/>
                </a:solidFill>
              </a:rPr>
              <a:t>-processadores, verificar erros de </a:t>
            </a:r>
            <a:r>
              <a:rPr lang="pt-BR" sz="2000" dirty="0" err="1">
                <a:solidFill>
                  <a:schemeClr val="bg1"/>
                </a:solidFill>
              </a:rPr>
              <a:t>Javascript</a:t>
            </a:r>
            <a:r>
              <a:rPr lang="pt-BR" sz="2000" dirty="0">
                <a:solidFill>
                  <a:schemeClr val="bg1"/>
                </a:solidFill>
              </a:rPr>
              <a:t>, combinar e </a:t>
            </a:r>
            <a:r>
              <a:rPr lang="pt-BR" sz="2000" dirty="0" err="1">
                <a:solidFill>
                  <a:schemeClr val="bg1"/>
                </a:solidFill>
              </a:rPr>
              <a:t>minificar</a:t>
            </a:r>
            <a:r>
              <a:rPr lang="pt-BR" sz="2000" dirty="0">
                <a:solidFill>
                  <a:schemeClr val="bg1"/>
                </a:solidFill>
              </a:rPr>
              <a:t> </a:t>
            </a:r>
            <a:r>
              <a:rPr lang="pt-BR" sz="2000" dirty="0" err="1">
                <a:solidFill>
                  <a:schemeClr val="bg1"/>
                </a:solidFill>
              </a:rPr>
              <a:t>assets</a:t>
            </a:r>
            <a:r>
              <a:rPr lang="pt-BR" sz="2000" dirty="0">
                <a:solidFill>
                  <a:schemeClr val="bg1"/>
                </a:solidFill>
              </a:rPr>
              <a:t>, otimizar imagens, enfim, tarefas necessárias que fazem parte de qualquer workflow minimamente profissional</a:t>
            </a:r>
            <a:r>
              <a:rPr lang="pt-BR" sz="2000" dirty="0" smtClean="0">
                <a:solidFill>
                  <a:schemeClr val="bg1"/>
                </a:solidFill>
              </a:rPr>
              <a:t>.</a:t>
            </a:r>
          </a:p>
          <a:p>
            <a:pPr marL="0" indent="0">
              <a:buNone/>
            </a:pPr>
            <a:endParaRPr lang="pt-BR" sz="2000" dirty="0">
              <a:solidFill>
                <a:schemeClr val="bg1"/>
              </a:solidFill>
            </a:endParaRPr>
          </a:p>
          <a:p>
            <a:pPr marL="0" indent="0">
              <a:buNone/>
            </a:pPr>
            <a:r>
              <a:rPr lang="pt-BR" sz="2000" dirty="0">
                <a:solidFill>
                  <a:schemeClr val="bg1"/>
                </a:solidFill>
              </a:rPr>
              <a:t>A qualidade e quantidade dessas tarefas variam de acordo com as necessidades do seu projeto e essas tarefas acabam gerando um fluxo identificável e que muitas vezes é documentado para ser usado por toda a equipe</a:t>
            </a:r>
            <a:r>
              <a:rPr lang="pt-BR" sz="2000" dirty="0" smtClean="0">
                <a:solidFill>
                  <a:schemeClr val="bg1"/>
                </a:solidFill>
              </a:rPr>
              <a:t>.</a:t>
            </a:r>
          </a:p>
          <a:p>
            <a:pPr marL="0" indent="0">
              <a:buNone/>
            </a:pPr>
            <a:endParaRPr lang="pt-BR" sz="2000" dirty="0">
              <a:solidFill>
                <a:schemeClr val="bg1"/>
              </a:solidFill>
            </a:endParaRPr>
          </a:p>
          <a:p>
            <a:pPr marL="0" indent="0">
              <a:buNone/>
            </a:pPr>
            <a:r>
              <a:rPr lang="pt-BR" sz="2000" dirty="0">
                <a:solidFill>
                  <a:schemeClr val="bg1"/>
                </a:solidFill>
              </a:rPr>
              <a:t>O problema é que tudo que é feito pelo ser humano está sujeito a erro. Por mais que tenhamos um manual nos dizendo o que fazer, nada nos impede de pularmos um dos passos, o que pode afetar diretamente o resultado final.</a:t>
            </a:r>
          </a:p>
          <a:p>
            <a:pPr marL="0" indent="0">
              <a:buNone/>
            </a:pPr>
            <a:r>
              <a:rPr lang="pt-BR" sz="2000" dirty="0">
                <a:solidFill>
                  <a:schemeClr val="bg1"/>
                </a:solidFill>
              </a:rPr>
              <a:t>Para solucionar problemas como esses foram criados no mercado ferramentas de construção (build) de projetos como </a:t>
            </a:r>
            <a:r>
              <a:rPr lang="pt-BR" sz="2000" dirty="0" err="1">
                <a:solidFill>
                  <a:schemeClr val="bg1"/>
                </a:solidFill>
              </a:rPr>
              <a:t>Ant</a:t>
            </a:r>
            <a:r>
              <a:rPr lang="pt-BR" sz="2000" dirty="0">
                <a:solidFill>
                  <a:schemeClr val="bg1"/>
                </a:solidFill>
              </a:rPr>
              <a:t>, </a:t>
            </a:r>
            <a:r>
              <a:rPr lang="pt-BR" sz="2000" dirty="0" err="1">
                <a:solidFill>
                  <a:schemeClr val="bg1"/>
                </a:solidFill>
              </a:rPr>
              <a:t>Gradle</a:t>
            </a:r>
            <a:r>
              <a:rPr lang="pt-BR" sz="2000" dirty="0">
                <a:solidFill>
                  <a:schemeClr val="bg1"/>
                </a:solidFill>
              </a:rPr>
              <a:t> e </a:t>
            </a:r>
            <a:r>
              <a:rPr lang="pt-BR" sz="2000" dirty="0" err="1">
                <a:solidFill>
                  <a:schemeClr val="bg1"/>
                </a:solidFill>
              </a:rPr>
              <a:t>Maven</a:t>
            </a:r>
            <a:r>
              <a:rPr lang="pt-BR" sz="2000" dirty="0">
                <a:solidFill>
                  <a:schemeClr val="bg1"/>
                </a:solidFill>
              </a:rPr>
              <a:t>, mas há aquelas que são voltadas especialmente para programadores front-</a:t>
            </a:r>
            <a:r>
              <a:rPr lang="pt-BR" sz="2000" dirty="0" err="1">
                <a:solidFill>
                  <a:schemeClr val="bg1"/>
                </a:solidFill>
              </a:rPr>
              <a:t>end</a:t>
            </a:r>
            <a:r>
              <a:rPr lang="pt-BR" sz="2000" dirty="0">
                <a:solidFill>
                  <a:schemeClr val="bg1"/>
                </a:solidFill>
              </a:rPr>
              <a:t> como </a:t>
            </a:r>
            <a:r>
              <a:rPr lang="pt-BR" sz="2000" dirty="0" err="1">
                <a:solidFill>
                  <a:schemeClr val="bg1"/>
                </a:solidFill>
              </a:rPr>
              <a:t>Grunt</a:t>
            </a:r>
            <a:r>
              <a:rPr lang="pt-BR" sz="2000" dirty="0">
                <a:solidFill>
                  <a:schemeClr val="bg1"/>
                </a:solidFill>
              </a:rPr>
              <a:t> e o </a:t>
            </a:r>
            <a:r>
              <a:rPr lang="pt-BR" sz="2000" dirty="0" err="1">
                <a:solidFill>
                  <a:schemeClr val="bg1"/>
                </a:solidFill>
              </a:rPr>
              <a:t>Gulp</a:t>
            </a:r>
            <a:r>
              <a:rPr lang="pt-BR" sz="2000" dirty="0">
                <a:solidFill>
                  <a:schemeClr val="bg1"/>
                </a:solidFill>
              </a:rPr>
              <a:t>.</a:t>
            </a:r>
          </a:p>
          <a:p>
            <a:pPr marL="0" indent="0">
              <a:buNone/>
            </a:pPr>
            <a:endParaRPr lang="pt-BR" sz="2000" dirty="0"/>
          </a:p>
        </p:txBody>
      </p:sp>
    </p:spTree>
    <p:extLst>
      <p:ext uri="{BB962C8B-B14F-4D97-AF65-F5344CB8AC3E}">
        <p14:creationId xmlns:p14="http://schemas.microsoft.com/office/powerpoint/2010/main" val="3665100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p:cNvSpPr txBox="1"/>
          <p:nvPr/>
        </p:nvSpPr>
        <p:spPr>
          <a:xfrm>
            <a:off x="260648" y="260648"/>
            <a:ext cx="8622704" cy="6524863"/>
          </a:xfrm>
          <a:prstGeom prst="rect">
            <a:avLst/>
          </a:prstGeom>
          <a:solidFill>
            <a:schemeClr val="bg1"/>
          </a:solidFill>
        </p:spPr>
        <p:txBody>
          <a:bodyPr wrap="square" rtlCol="0">
            <a:spAutoFit/>
          </a:bodyPr>
          <a:lstStyle/>
          <a:p>
            <a:r>
              <a:rPr lang="pt-BR" sz="4000" b="1" dirty="0">
                <a:solidFill>
                  <a:srgbClr val="C00000"/>
                </a:solidFill>
              </a:rPr>
              <a:t>Instalação e </a:t>
            </a:r>
            <a:r>
              <a:rPr lang="pt-BR" sz="4000" b="1" dirty="0" smtClean="0">
                <a:solidFill>
                  <a:srgbClr val="C00000"/>
                </a:solidFill>
              </a:rPr>
              <a:t>configuração</a:t>
            </a:r>
          </a:p>
          <a:p>
            <a:endParaRPr lang="pt-BR" sz="2400" dirty="0" smtClean="0"/>
          </a:p>
          <a:p>
            <a:r>
              <a:rPr lang="pt-BR" sz="2000" dirty="0" smtClean="0"/>
              <a:t>O </a:t>
            </a:r>
            <a:r>
              <a:rPr lang="pt-BR" sz="2000" dirty="0" err="1"/>
              <a:t>Gulp</a:t>
            </a:r>
            <a:r>
              <a:rPr lang="pt-BR" sz="2000" dirty="0"/>
              <a:t> é totalmente feito em </a:t>
            </a:r>
            <a:r>
              <a:rPr lang="pt-BR" sz="2000" dirty="0" err="1"/>
              <a:t>Javascript</a:t>
            </a:r>
            <a:r>
              <a:rPr lang="pt-BR" sz="2000" dirty="0"/>
              <a:t>. Para que funcione precisamos ter o Node.js instalado em nossa máquina</a:t>
            </a:r>
            <a:r>
              <a:rPr lang="pt-BR" sz="2400" dirty="0" smtClean="0"/>
              <a:t>.</a:t>
            </a:r>
          </a:p>
          <a:p>
            <a:endParaRPr lang="pt-BR" sz="2400" dirty="0"/>
          </a:p>
          <a:p>
            <a:r>
              <a:rPr lang="pt-BR" sz="2800" dirty="0" smtClean="0">
                <a:solidFill>
                  <a:srgbClr val="BF6E6E"/>
                </a:solidFill>
              </a:rPr>
              <a:t>Instalação do Node</a:t>
            </a:r>
          </a:p>
          <a:p>
            <a:endParaRPr lang="pt-BR" sz="2000" b="1" dirty="0" smtClean="0"/>
          </a:p>
          <a:p>
            <a:r>
              <a:rPr lang="pt-BR" sz="2000" b="1" dirty="0" smtClean="0"/>
              <a:t>Linux </a:t>
            </a:r>
            <a:r>
              <a:rPr lang="pt-BR" sz="2000" b="1" dirty="0"/>
              <a:t>(</a:t>
            </a:r>
            <a:r>
              <a:rPr lang="pt-BR" sz="2000" b="1" dirty="0" err="1"/>
              <a:t>Ubuntu</a:t>
            </a:r>
            <a:r>
              <a:rPr lang="pt-BR" sz="2000" b="1" dirty="0"/>
              <a:t>)</a:t>
            </a:r>
          </a:p>
          <a:p>
            <a:r>
              <a:rPr lang="pt-BR" sz="2000" dirty="0"/>
              <a:t>No </a:t>
            </a:r>
            <a:r>
              <a:rPr lang="pt-BR" sz="2000" dirty="0" err="1"/>
              <a:t>Ubuntu</a:t>
            </a:r>
            <a:r>
              <a:rPr lang="pt-BR" sz="2000" dirty="0"/>
              <a:t>, através do terminal (permissão de administrador necessária) execute o comando abaixo</a:t>
            </a:r>
            <a:r>
              <a:rPr lang="pt-BR" sz="2000" dirty="0" smtClean="0"/>
              <a:t>:</a:t>
            </a:r>
          </a:p>
          <a:p>
            <a:endParaRPr lang="pt-BR" sz="2000" dirty="0"/>
          </a:p>
          <a:p>
            <a:endParaRPr lang="pt-BR" sz="2000" dirty="0" smtClean="0"/>
          </a:p>
          <a:p>
            <a:endParaRPr lang="pt-BR" sz="2000" dirty="0"/>
          </a:p>
          <a:p>
            <a:r>
              <a:rPr lang="pt-BR" sz="2000" b="1" dirty="0" smtClean="0"/>
              <a:t>Windows</a:t>
            </a:r>
          </a:p>
          <a:p>
            <a:r>
              <a:rPr lang="pt-BR" sz="2000" dirty="0"/>
              <a:t>Baixe o instalador a versão 32 ou 64Bits de acordo com sua versão de seu Windows: </a:t>
            </a:r>
            <a:endParaRPr lang="pt-BR" sz="2000" dirty="0" smtClean="0"/>
          </a:p>
          <a:p>
            <a:r>
              <a:rPr lang="pt-BR" sz="2000" u="sng" dirty="0">
                <a:solidFill>
                  <a:srgbClr val="2196F3"/>
                </a:solidFill>
                <a:hlinkClick r:id="rId2"/>
              </a:rPr>
              <a:t>https://nodejs.org/en/download/</a:t>
            </a:r>
            <a:endParaRPr lang="pt-BR" sz="2000" dirty="0" smtClean="0">
              <a:solidFill>
                <a:srgbClr val="2196F3"/>
              </a:solidFill>
            </a:endParaRPr>
          </a:p>
          <a:p>
            <a:endParaRPr lang="pt-BR" sz="2000" dirty="0" smtClean="0"/>
          </a:p>
          <a:p>
            <a:endParaRPr lang="pt-BR" dirty="0"/>
          </a:p>
        </p:txBody>
      </p:sp>
      <p:sp>
        <p:nvSpPr>
          <p:cNvPr id="13" name="Retângulo 12"/>
          <p:cNvSpPr/>
          <p:nvPr/>
        </p:nvSpPr>
        <p:spPr>
          <a:xfrm>
            <a:off x="359532" y="4149080"/>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 </a:t>
            </a:r>
            <a:r>
              <a:rPr lang="pt-BR" dirty="0" err="1">
                <a:latin typeface="Calibri Light" panose="020F0302020204030204" pitchFamily="34" charset="0"/>
                <a:ea typeface="Meiryo UI" panose="020B0604030504040204" pitchFamily="34" charset="-128"/>
                <a:cs typeface="Calibri Light" panose="020F0302020204030204" pitchFamily="34" charset="0"/>
              </a:rPr>
              <a:t>sudo</a:t>
            </a:r>
            <a:r>
              <a:rPr lang="pt-BR" dirty="0">
                <a:latin typeface="Calibri Light" panose="020F0302020204030204" pitchFamily="34" charset="0"/>
                <a:ea typeface="Meiryo UI" panose="020B0604030504040204" pitchFamily="34" charset="-128"/>
                <a:cs typeface="Calibri Light" panose="020F0302020204030204" pitchFamily="34" charset="0"/>
              </a:rPr>
              <a:t> </a:t>
            </a:r>
            <a:r>
              <a:rPr lang="pt-BR" dirty="0" err="1">
                <a:latin typeface="Calibri Light" panose="020F0302020204030204" pitchFamily="34" charset="0"/>
                <a:ea typeface="Meiryo UI" panose="020B0604030504040204" pitchFamily="34" charset="-128"/>
                <a:cs typeface="Calibri Light" panose="020F0302020204030204" pitchFamily="34" charset="0"/>
              </a:rPr>
              <a:t>apt-get</a:t>
            </a:r>
            <a:r>
              <a:rPr lang="pt-BR" dirty="0">
                <a:latin typeface="Calibri Light" panose="020F0302020204030204" pitchFamily="34" charset="0"/>
                <a:ea typeface="Meiryo UI" panose="020B0604030504040204" pitchFamily="34" charset="-128"/>
                <a:cs typeface="Calibri Light" panose="020F0302020204030204" pitchFamily="34" charset="0"/>
              </a:rPr>
              <a:t> </a:t>
            </a:r>
            <a:r>
              <a:rPr lang="pt-BR" dirty="0" err="1">
                <a:latin typeface="Calibri Light" panose="020F0302020204030204" pitchFamily="34" charset="0"/>
                <a:ea typeface="Meiryo UI" panose="020B0604030504040204" pitchFamily="34" charset="-128"/>
                <a:cs typeface="Calibri Light" panose="020F0302020204030204" pitchFamily="34" charset="0"/>
              </a:rPr>
              <a:t>install</a:t>
            </a:r>
            <a:r>
              <a:rPr lang="pt-BR" dirty="0">
                <a:latin typeface="Calibri Light" panose="020F0302020204030204" pitchFamily="34" charset="0"/>
                <a:ea typeface="Meiryo UI" panose="020B0604030504040204" pitchFamily="34" charset="-128"/>
                <a:cs typeface="Calibri Light" panose="020F0302020204030204" pitchFamily="34" charset="0"/>
              </a:rPr>
              <a:t> -y </a:t>
            </a:r>
            <a:r>
              <a:rPr lang="pt-BR" dirty="0" err="1">
                <a:latin typeface="Calibri Light" panose="020F0302020204030204" pitchFamily="34" charset="0"/>
                <a:ea typeface="Meiryo UI" panose="020B0604030504040204" pitchFamily="34" charset="-128"/>
                <a:cs typeface="Calibri Light" panose="020F0302020204030204" pitchFamily="34" charset="0"/>
              </a:rPr>
              <a:t>nodejs</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425822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6340197"/>
          </a:xfrm>
          <a:prstGeom prst="rect">
            <a:avLst/>
          </a:prstGeom>
          <a:solidFill>
            <a:schemeClr val="bg1"/>
          </a:solidFill>
        </p:spPr>
        <p:txBody>
          <a:bodyPr wrap="square" rtlCol="0">
            <a:spAutoFit/>
          </a:bodyPr>
          <a:lstStyle/>
          <a:p>
            <a:r>
              <a:rPr lang="pt-BR" sz="2000" b="1" dirty="0" smtClean="0"/>
              <a:t>MAC</a:t>
            </a:r>
          </a:p>
          <a:p>
            <a:r>
              <a:rPr lang="pt-BR" sz="2000" dirty="0" smtClean="0"/>
              <a:t>O </a:t>
            </a:r>
            <a:r>
              <a:rPr lang="pt-BR" sz="2000" dirty="0" err="1"/>
              <a:t>homebrew</a:t>
            </a:r>
            <a:r>
              <a:rPr lang="pt-BR" sz="2000" dirty="0"/>
              <a:t> é a maneira mais recomendada para instalar o Node.js em sua máquina, através do comando</a:t>
            </a:r>
            <a:r>
              <a:rPr lang="pt-BR" sz="2000" dirty="0" smtClean="0"/>
              <a:t>:</a:t>
            </a:r>
          </a:p>
          <a:p>
            <a:endParaRPr lang="pt-BR" sz="2000" dirty="0"/>
          </a:p>
          <a:p>
            <a:endParaRPr lang="pt-BR" sz="2000" dirty="0" smtClean="0"/>
          </a:p>
          <a:p>
            <a:endParaRPr lang="pt-BR" sz="2000" dirty="0"/>
          </a:p>
          <a:p>
            <a:endParaRPr lang="pt-BR" sz="2000" dirty="0" smtClean="0"/>
          </a:p>
          <a:p>
            <a:r>
              <a:rPr lang="pt-BR" sz="2000" dirty="0"/>
              <a:t>Não usa </a:t>
            </a:r>
            <a:r>
              <a:rPr lang="pt-BR" sz="2000" dirty="0" err="1"/>
              <a:t>homebrew</a:t>
            </a:r>
            <a:r>
              <a:rPr lang="pt-BR" sz="2000" dirty="0"/>
              <a:t>? Sem problema, baixe o instalador: </a:t>
            </a:r>
            <a:r>
              <a:rPr lang="pt-BR" sz="2000" u="sng" dirty="0">
                <a:hlinkClick r:id="rId2"/>
              </a:rPr>
              <a:t>https://nodejs.org/en/download</a:t>
            </a:r>
            <a:r>
              <a:rPr lang="pt-BR" sz="2000" u="sng" dirty="0" smtClean="0">
                <a:hlinkClick r:id="rId2"/>
              </a:rPr>
              <a:t>/</a:t>
            </a:r>
            <a:endParaRPr lang="pt-BR" sz="2000" u="sng" dirty="0" smtClean="0"/>
          </a:p>
          <a:p>
            <a:endParaRPr lang="pt-BR" sz="2000" u="sng" dirty="0"/>
          </a:p>
          <a:p>
            <a:r>
              <a:rPr lang="pt-BR" sz="2800" dirty="0">
                <a:solidFill>
                  <a:srgbClr val="BF6E6E"/>
                </a:solidFill>
              </a:rPr>
              <a:t>Como verificar se o Node.js foi instalado corretamente?</a:t>
            </a:r>
          </a:p>
          <a:p>
            <a:endParaRPr lang="pt-BR" sz="2000" dirty="0" smtClean="0"/>
          </a:p>
          <a:p>
            <a:r>
              <a:rPr lang="pt-BR" sz="2000" dirty="0" smtClean="0"/>
              <a:t>Abra </a:t>
            </a:r>
            <a:r>
              <a:rPr lang="pt-BR" sz="2000" dirty="0"/>
              <a:t>seu terminal de preferência e execute o comando:</a:t>
            </a:r>
          </a:p>
          <a:p>
            <a:endParaRPr lang="pt-BR" sz="4000" b="1" dirty="0">
              <a:solidFill>
                <a:srgbClr val="C00000"/>
              </a:solidFill>
            </a:endParaRPr>
          </a:p>
          <a:p>
            <a:endParaRPr lang="pt-BR" sz="4000" b="1" dirty="0">
              <a:solidFill>
                <a:srgbClr val="C00000"/>
              </a:solidFill>
            </a:endParaRPr>
          </a:p>
          <a:p>
            <a:r>
              <a:rPr lang="pt-BR" dirty="0" smtClean="0"/>
              <a:t>No próprio terminal será exibida a versão do Node.js instalada, denotando que a plataforma foi instalada com sucesso.</a:t>
            </a:r>
          </a:p>
          <a:p>
            <a:endParaRPr lang="pt-BR" dirty="0"/>
          </a:p>
        </p:txBody>
      </p:sp>
      <p:sp>
        <p:nvSpPr>
          <p:cNvPr id="5" name="Retângulo 4"/>
          <p:cNvSpPr/>
          <p:nvPr/>
        </p:nvSpPr>
        <p:spPr>
          <a:xfrm>
            <a:off x="359532" y="1484784"/>
            <a:ext cx="8424936" cy="648072"/>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en-US" dirty="0"/>
              <a:t>$ brew update </a:t>
            </a:r>
            <a:r>
              <a:rPr lang="en-US" dirty="0" smtClean="0"/>
              <a:t/>
            </a:r>
            <a:br>
              <a:rPr lang="en-US" dirty="0" smtClean="0"/>
            </a:br>
            <a:r>
              <a:rPr lang="en-US" dirty="0" smtClean="0"/>
              <a:t>     $ </a:t>
            </a:r>
            <a:r>
              <a:rPr lang="en-US" dirty="0"/>
              <a:t>brew install node</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
        <p:nvSpPr>
          <p:cNvPr id="7" name="Retângulo 6"/>
          <p:cNvSpPr/>
          <p:nvPr/>
        </p:nvSpPr>
        <p:spPr>
          <a:xfrm>
            <a:off x="359532" y="4653136"/>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node --</a:t>
            </a:r>
            <a:r>
              <a:rPr lang="pt-BR" dirty="0" err="1"/>
              <a:t>version</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397284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260648" y="260648"/>
            <a:ext cx="8622704" cy="5878532"/>
          </a:xfrm>
          <a:prstGeom prst="rect">
            <a:avLst/>
          </a:prstGeom>
          <a:solidFill>
            <a:schemeClr val="bg1"/>
          </a:solidFill>
        </p:spPr>
        <p:txBody>
          <a:bodyPr wrap="square" rtlCol="0">
            <a:spAutoFit/>
          </a:bodyPr>
          <a:lstStyle/>
          <a:p>
            <a:r>
              <a:rPr lang="pt-BR" sz="2800" dirty="0" smtClean="0">
                <a:solidFill>
                  <a:srgbClr val="BF6E6E"/>
                </a:solidFill>
              </a:rPr>
              <a:t>Preciso instalar o NPM?</a:t>
            </a:r>
          </a:p>
          <a:p>
            <a:endParaRPr lang="pt-BR" sz="2000" dirty="0" smtClean="0"/>
          </a:p>
          <a:p>
            <a:r>
              <a:rPr lang="pt-BR" sz="2000" dirty="0" smtClean="0"/>
              <a:t>O </a:t>
            </a:r>
            <a:r>
              <a:rPr lang="pt-BR" sz="2000" dirty="0" err="1" smtClean="0"/>
              <a:t>npm</a:t>
            </a:r>
            <a:r>
              <a:rPr lang="pt-BR" sz="2000" dirty="0" smtClean="0"/>
              <a:t> já é instalado durante a instalação do Node.js, sendo assim, nenhum outro passo é necessário. Para verificar se o NPM foi instalado corretamente, execute no terminal o comando:</a:t>
            </a:r>
          </a:p>
          <a:p>
            <a:endParaRPr lang="pt-BR" sz="2000" dirty="0" smtClean="0"/>
          </a:p>
          <a:p>
            <a:endParaRPr lang="pt-BR" sz="2000" dirty="0" smtClean="0"/>
          </a:p>
          <a:p>
            <a:endParaRPr lang="pt-BR" sz="2000" dirty="0" smtClean="0"/>
          </a:p>
          <a:p>
            <a:r>
              <a:rPr lang="pt-BR" sz="2000" dirty="0" smtClean="0"/>
              <a:t>No próprio terminal será exibida a versão do </a:t>
            </a:r>
            <a:r>
              <a:rPr lang="pt-BR" sz="2000" dirty="0" err="1" smtClean="0"/>
              <a:t>npm</a:t>
            </a:r>
            <a:r>
              <a:rPr lang="pt-BR" sz="2000" dirty="0" smtClean="0"/>
              <a:t> instalada, denotando que a instalação foi realizada com sucesso.</a:t>
            </a:r>
          </a:p>
          <a:p>
            <a:endParaRPr lang="pt-BR" sz="2000" dirty="0" smtClean="0"/>
          </a:p>
          <a:p>
            <a:r>
              <a:rPr lang="pt-BR" sz="2800" dirty="0" smtClean="0">
                <a:solidFill>
                  <a:srgbClr val="BF6E6E"/>
                </a:solidFill>
              </a:rPr>
              <a:t>Instalação do GULP</a:t>
            </a:r>
          </a:p>
          <a:p>
            <a:endParaRPr lang="pt-BR" sz="2000" dirty="0" smtClean="0"/>
          </a:p>
          <a:p>
            <a:r>
              <a:rPr lang="pt-BR" sz="2000" dirty="0" smtClean="0"/>
              <a:t>O </a:t>
            </a:r>
            <a:r>
              <a:rPr lang="pt-BR" sz="2000" dirty="0" err="1" smtClean="0"/>
              <a:t>Gulp</a:t>
            </a:r>
            <a:r>
              <a:rPr lang="pt-BR" sz="2000" dirty="0" smtClean="0"/>
              <a:t> é um módulo do Node.js e todos os seus módulos são instalados através do </a:t>
            </a:r>
            <a:r>
              <a:rPr lang="pt-BR" sz="2000" dirty="0" err="1" smtClean="0"/>
              <a:t>npm</a:t>
            </a:r>
            <a:r>
              <a:rPr lang="pt-BR" sz="2000" dirty="0" smtClean="0"/>
              <a:t>. O </a:t>
            </a:r>
            <a:r>
              <a:rPr lang="pt-BR" sz="2000" dirty="0" err="1" smtClean="0"/>
              <a:t>npm</a:t>
            </a:r>
            <a:r>
              <a:rPr lang="pt-BR" sz="2000" dirty="0" smtClean="0"/>
              <a:t> acessa um repositório público na web com vários projetos que podem ser consumidos pela nossa aplicação. O primeiro passo antes de baixarmos o </a:t>
            </a:r>
            <a:r>
              <a:rPr lang="pt-BR" sz="2000" dirty="0" err="1" smtClean="0"/>
              <a:t>Gulp</a:t>
            </a:r>
            <a:r>
              <a:rPr lang="pt-BR" sz="2000" dirty="0" smtClean="0"/>
              <a:t> é criarmos o arquivo </a:t>
            </a:r>
            <a:r>
              <a:rPr lang="pt-BR" sz="2000" dirty="0" err="1" smtClean="0"/>
              <a:t>package.json</a:t>
            </a:r>
            <a:r>
              <a:rPr lang="pt-BR" sz="2000" dirty="0" smtClean="0"/>
              <a:t> que manterá uma lista de todos os módulos que formos instalando em nossa aplicação.</a:t>
            </a:r>
            <a:endParaRPr lang="pt-BR" sz="2000" dirty="0"/>
          </a:p>
        </p:txBody>
      </p:sp>
      <p:sp>
        <p:nvSpPr>
          <p:cNvPr id="7" name="Retângulo 6"/>
          <p:cNvSpPr/>
          <p:nvPr/>
        </p:nvSpPr>
        <p:spPr>
          <a:xfrm>
            <a:off x="359532" y="2132856"/>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err="1"/>
              <a:t>npm</a:t>
            </a:r>
            <a:r>
              <a:rPr lang="pt-BR" dirty="0"/>
              <a:t> --</a:t>
            </a:r>
            <a:r>
              <a:rPr lang="pt-BR" dirty="0" err="1"/>
              <a:t>version</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129041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3785652"/>
          </a:xfrm>
          <a:prstGeom prst="rect">
            <a:avLst/>
          </a:prstGeom>
          <a:solidFill>
            <a:schemeClr val="bg1"/>
          </a:solidFill>
        </p:spPr>
        <p:txBody>
          <a:bodyPr wrap="square" rtlCol="0">
            <a:spAutoFit/>
          </a:bodyPr>
          <a:lstStyle/>
          <a:p>
            <a:r>
              <a:rPr lang="pt-BR" sz="2000" dirty="0"/>
              <a:t>O arquivo </a:t>
            </a:r>
            <a:r>
              <a:rPr lang="pt-BR" sz="2000" dirty="0" err="1"/>
              <a:t>package.json</a:t>
            </a:r>
            <a:r>
              <a:rPr lang="pt-BR" sz="2000" dirty="0"/>
              <a:t> possui uma estrutura peculiar e por esta razão há um assistente para sua criação. No terminal, dentro da pasta projeto vamos executar o comando</a:t>
            </a:r>
            <a:r>
              <a:rPr lang="pt-BR" sz="2000" dirty="0" smtClean="0"/>
              <a:t>:</a:t>
            </a:r>
          </a:p>
          <a:p>
            <a:endParaRPr lang="pt-BR" sz="2000" dirty="0"/>
          </a:p>
          <a:p>
            <a:endParaRPr lang="pt-BR" sz="2000" dirty="0" smtClean="0"/>
          </a:p>
          <a:p>
            <a:endParaRPr lang="pt-BR" sz="2000" dirty="0"/>
          </a:p>
          <a:p>
            <a:r>
              <a:rPr lang="pt-BR" sz="2000" dirty="0"/>
              <a:t>Um assistente fará perguntas como o nome do projeto, sua versão entre outras. Você pode responder atentamente cada uma das perguntas feitas, porém você pode dar ENTER para todas elas que um padrão será adotado. Por exemplo, o nome do projeto será o nome da pasta na qual o comando foi executado. O resultado final será o arquivo </a:t>
            </a:r>
            <a:r>
              <a:rPr lang="pt-BR" sz="2000" dirty="0" err="1"/>
              <a:t>package.json</a:t>
            </a:r>
            <a:r>
              <a:rPr lang="pt-BR" sz="2000" dirty="0"/>
              <a:t> com a seguinte estrutura</a:t>
            </a:r>
            <a:r>
              <a:rPr lang="pt-BR" sz="2000" dirty="0" smtClean="0"/>
              <a:t>:</a:t>
            </a:r>
          </a:p>
          <a:p>
            <a:endParaRPr lang="pt-BR" sz="2000" dirty="0"/>
          </a:p>
        </p:txBody>
      </p:sp>
      <p:sp>
        <p:nvSpPr>
          <p:cNvPr id="5" name="Retângulo 4"/>
          <p:cNvSpPr/>
          <p:nvPr/>
        </p:nvSpPr>
        <p:spPr>
          <a:xfrm>
            <a:off x="359532" y="1412776"/>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err="1"/>
              <a:t>npm</a:t>
            </a:r>
            <a:r>
              <a:rPr lang="pt-BR" dirty="0"/>
              <a:t> </a:t>
            </a:r>
            <a:r>
              <a:rPr lang="pt-BR" dirty="0" err="1"/>
              <a:t>init</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238766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260648" y="260648"/>
            <a:ext cx="8622704" cy="4708981"/>
          </a:xfrm>
          <a:prstGeom prst="rect">
            <a:avLst/>
          </a:prstGeom>
          <a:solidFill>
            <a:schemeClr val="bg1"/>
          </a:solidFill>
        </p:spPr>
        <p:txBody>
          <a:bodyPr wrap="square" rtlCol="0">
            <a:spAutoFit/>
          </a:bodyPr>
          <a:lstStyle/>
          <a:p>
            <a:endParaRPr lang="pt-BR" sz="2000" dirty="0" smtClean="0"/>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endParaRPr lang="pt-BR" sz="2000" dirty="0"/>
          </a:p>
          <a:p>
            <a:endParaRPr lang="pt-BR" sz="2000" dirty="0" smtClean="0"/>
          </a:p>
          <a:p>
            <a:endParaRPr lang="pt-BR" sz="2000" dirty="0" smtClean="0"/>
          </a:p>
          <a:p>
            <a:r>
              <a:rPr lang="pt-BR" sz="2000" dirty="0" smtClean="0"/>
              <a:t>Agora </a:t>
            </a:r>
            <a:r>
              <a:rPr lang="pt-BR" sz="2000" dirty="0"/>
              <a:t>vamos baixar o GULP através do comando</a:t>
            </a:r>
          </a:p>
        </p:txBody>
      </p:sp>
      <p:sp>
        <p:nvSpPr>
          <p:cNvPr id="4" name="Retângulo 3"/>
          <p:cNvSpPr/>
          <p:nvPr/>
        </p:nvSpPr>
        <p:spPr>
          <a:xfrm>
            <a:off x="340386" y="404664"/>
            <a:ext cx="8424936" cy="3672408"/>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smtClean="0"/>
              <a:t/>
            </a:r>
            <a:br>
              <a:rPr lang="pt-BR" dirty="0" smtClean="0"/>
            </a:br>
            <a:r>
              <a:rPr lang="pt-BR" dirty="0"/>
              <a:t>     </a:t>
            </a:r>
            <a:r>
              <a:rPr lang="pt-BR" dirty="0" smtClean="0"/>
              <a:t>     "</a:t>
            </a:r>
            <a:r>
              <a:rPr lang="pt-BR" dirty="0" err="1"/>
              <a:t>name</a:t>
            </a:r>
            <a:r>
              <a:rPr lang="pt-BR" dirty="0"/>
              <a:t>": "projeto", </a:t>
            </a:r>
            <a:r>
              <a:rPr lang="pt-BR" dirty="0" smtClean="0"/>
              <a:t/>
            </a:r>
            <a:br>
              <a:rPr lang="pt-BR" dirty="0" smtClean="0"/>
            </a:br>
            <a:r>
              <a:rPr lang="pt-BR" dirty="0"/>
              <a:t>     </a:t>
            </a:r>
            <a:r>
              <a:rPr lang="pt-BR" dirty="0" smtClean="0"/>
              <a:t>     "</a:t>
            </a:r>
            <a:r>
              <a:rPr lang="pt-BR" dirty="0" err="1"/>
              <a:t>version</a:t>
            </a:r>
            <a:r>
              <a:rPr lang="pt-BR" dirty="0"/>
              <a:t>": "1.0.0", </a:t>
            </a:r>
            <a:r>
              <a:rPr lang="pt-BR" dirty="0" smtClean="0"/>
              <a:t/>
            </a:r>
            <a:br>
              <a:rPr lang="pt-BR" dirty="0" smtClean="0"/>
            </a:br>
            <a:r>
              <a:rPr lang="pt-BR" dirty="0"/>
              <a:t>     </a:t>
            </a:r>
            <a:r>
              <a:rPr lang="pt-BR" dirty="0" smtClean="0"/>
              <a:t>     "</a:t>
            </a:r>
            <a:r>
              <a:rPr lang="pt-BR" dirty="0" err="1"/>
              <a:t>description</a:t>
            </a:r>
            <a:r>
              <a:rPr lang="pt-BR" dirty="0"/>
              <a:t>": "", </a:t>
            </a:r>
            <a:r>
              <a:rPr lang="pt-BR" dirty="0" smtClean="0"/>
              <a:t/>
            </a:r>
            <a:br>
              <a:rPr lang="pt-BR" dirty="0" smtClean="0"/>
            </a:br>
            <a:r>
              <a:rPr lang="pt-BR" dirty="0"/>
              <a:t>     </a:t>
            </a:r>
            <a:r>
              <a:rPr lang="pt-BR" dirty="0" smtClean="0"/>
              <a:t>     "</a:t>
            </a:r>
            <a:r>
              <a:rPr lang="pt-BR" dirty="0" err="1"/>
              <a:t>main</a:t>
            </a:r>
            <a:r>
              <a:rPr lang="pt-BR" dirty="0"/>
              <a:t>": "index.js", </a:t>
            </a:r>
            <a:r>
              <a:rPr lang="pt-BR" dirty="0" smtClean="0"/>
              <a:t/>
            </a:r>
            <a:br>
              <a:rPr lang="pt-BR" dirty="0" smtClean="0"/>
            </a:br>
            <a:r>
              <a:rPr lang="pt-BR" dirty="0"/>
              <a:t>     </a:t>
            </a:r>
            <a:r>
              <a:rPr lang="pt-BR" dirty="0" smtClean="0"/>
              <a:t>     "</a:t>
            </a:r>
            <a:r>
              <a:rPr lang="pt-BR" dirty="0"/>
              <a:t>scripts": { </a:t>
            </a:r>
            <a:r>
              <a:rPr lang="pt-BR" dirty="0" smtClean="0"/>
              <a:t/>
            </a:r>
            <a:br>
              <a:rPr lang="pt-BR" dirty="0" smtClean="0"/>
            </a:br>
            <a:r>
              <a:rPr lang="pt-BR" dirty="0"/>
              <a:t>        </a:t>
            </a:r>
            <a:r>
              <a:rPr lang="pt-BR" dirty="0" smtClean="0"/>
              <a:t>         </a:t>
            </a:r>
            <a:r>
              <a:rPr lang="pt-BR" dirty="0"/>
              <a:t>"</a:t>
            </a:r>
            <a:r>
              <a:rPr lang="pt-BR" dirty="0" err="1"/>
              <a:t>test</a:t>
            </a:r>
            <a:r>
              <a:rPr lang="pt-BR" dirty="0"/>
              <a:t>": "</a:t>
            </a:r>
            <a:r>
              <a:rPr lang="pt-BR" dirty="0" err="1"/>
              <a:t>echo</a:t>
            </a:r>
            <a:r>
              <a:rPr lang="pt-BR" dirty="0"/>
              <a:t> \"</a:t>
            </a:r>
            <a:r>
              <a:rPr lang="pt-BR" dirty="0" err="1"/>
              <a:t>Error</a:t>
            </a:r>
            <a:r>
              <a:rPr lang="pt-BR" dirty="0"/>
              <a:t>: no </a:t>
            </a:r>
            <a:r>
              <a:rPr lang="pt-BR" dirty="0" err="1"/>
              <a:t>test</a:t>
            </a:r>
            <a:r>
              <a:rPr lang="pt-BR" dirty="0"/>
              <a:t> </a:t>
            </a:r>
            <a:r>
              <a:rPr lang="pt-BR" dirty="0" err="1"/>
              <a:t>specified</a:t>
            </a:r>
            <a:r>
              <a:rPr lang="pt-BR" dirty="0"/>
              <a:t>\" &amp;&amp; </a:t>
            </a:r>
            <a:r>
              <a:rPr lang="pt-BR" dirty="0" err="1"/>
              <a:t>exit</a:t>
            </a:r>
            <a:r>
              <a:rPr lang="pt-BR" dirty="0"/>
              <a:t> 1" </a:t>
            </a:r>
            <a:r>
              <a:rPr lang="pt-BR" dirty="0" smtClean="0"/>
              <a:t/>
            </a:r>
            <a:br>
              <a:rPr lang="pt-BR" dirty="0" smtClean="0"/>
            </a:br>
            <a:r>
              <a:rPr lang="pt-BR" dirty="0"/>
              <a:t>     </a:t>
            </a:r>
            <a:r>
              <a:rPr lang="pt-BR" dirty="0" smtClean="0"/>
              <a:t>      },</a:t>
            </a:r>
            <a:r>
              <a:rPr lang="pt-BR" dirty="0"/>
              <a:t> </a:t>
            </a:r>
            <a:r>
              <a:rPr lang="pt-BR" dirty="0" smtClean="0"/>
              <a:t/>
            </a:r>
            <a:br>
              <a:rPr lang="pt-BR" dirty="0" smtClean="0"/>
            </a:br>
            <a:r>
              <a:rPr lang="pt-BR" dirty="0"/>
              <a:t>     </a:t>
            </a:r>
            <a:r>
              <a:rPr lang="pt-BR" dirty="0" smtClean="0"/>
              <a:t>     "</a:t>
            </a:r>
            <a:r>
              <a:rPr lang="pt-BR" dirty="0" err="1"/>
              <a:t>author</a:t>
            </a:r>
            <a:r>
              <a:rPr lang="pt-BR" dirty="0"/>
              <a:t>": "", </a:t>
            </a:r>
            <a:r>
              <a:rPr lang="pt-BR" dirty="0" smtClean="0"/>
              <a:t/>
            </a:r>
            <a:br>
              <a:rPr lang="pt-BR" dirty="0" smtClean="0"/>
            </a:br>
            <a:r>
              <a:rPr lang="pt-BR" dirty="0"/>
              <a:t>     </a:t>
            </a:r>
            <a:r>
              <a:rPr lang="pt-BR" dirty="0" smtClean="0"/>
              <a:t>     "</a:t>
            </a:r>
            <a:r>
              <a:rPr lang="pt-BR" dirty="0" err="1"/>
              <a:t>license</a:t>
            </a:r>
            <a:r>
              <a:rPr lang="pt-BR" dirty="0"/>
              <a:t>": "ISC" </a:t>
            </a:r>
            <a:r>
              <a:rPr lang="pt-BR" dirty="0" smtClean="0"/>
              <a:t/>
            </a:r>
            <a:br>
              <a:rPr lang="pt-BR" dirty="0" smtClean="0"/>
            </a:br>
            <a:r>
              <a:rPr lang="pt-BR" dirty="0" smtClean="0"/>
              <a:t>      }</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
        <p:nvSpPr>
          <p:cNvPr id="6" name="Retângulo 5"/>
          <p:cNvSpPr/>
          <p:nvPr/>
        </p:nvSpPr>
        <p:spPr>
          <a:xfrm>
            <a:off x="359532" y="5157192"/>
            <a:ext cx="8424936" cy="50405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smtClean="0">
                <a:latin typeface="Calibri Light" panose="020F0302020204030204" pitchFamily="34" charset="0"/>
                <a:ea typeface="Meiryo UI" panose="020B0604030504040204" pitchFamily="34" charset="-128"/>
                <a:cs typeface="Calibri Light" panose="020F0302020204030204" pitchFamily="34" charset="0"/>
              </a:rPr>
              <a:t>     </a:t>
            </a:r>
            <a:r>
              <a:rPr lang="pt-BR" dirty="0"/>
              <a:t>$ </a:t>
            </a:r>
            <a:r>
              <a:rPr lang="pt-BR" dirty="0" err="1"/>
              <a:t>npm</a:t>
            </a:r>
            <a:r>
              <a:rPr lang="pt-BR" dirty="0"/>
              <a:t> </a:t>
            </a:r>
            <a:r>
              <a:rPr lang="pt-BR" dirty="0" err="1"/>
              <a:t>install</a:t>
            </a:r>
            <a:r>
              <a:rPr lang="pt-BR" dirty="0"/>
              <a:t> gulp@3.9.0 --</a:t>
            </a:r>
            <a:r>
              <a:rPr lang="pt-BR" dirty="0" err="1"/>
              <a:t>save-dev</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45258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60648" y="260648"/>
            <a:ext cx="8622704" cy="1015663"/>
          </a:xfrm>
          <a:prstGeom prst="rect">
            <a:avLst/>
          </a:prstGeom>
          <a:solidFill>
            <a:schemeClr val="bg1"/>
          </a:solidFill>
        </p:spPr>
        <p:txBody>
          <a:bodyPr wrap="square" rtlCol="0">
            <a:spAutoFit/>
          </a:bodyPr>
          <a:lstStyle/>
          <a:p>
            <a:r>
              <a:rPr lang="pt-BR" sz="2000" dirty="0"/>
              <a:t>@ e sua versão. Caso tivéssemos omitido a versão, a mais atual seria baixada</a:t>
            </a:r>
            <a:r>
              <a:rPr lang="pt-BR" sz="2000" dirty="0" smtClean="0"/>
              <a:t>.</a:t>
            </a:r>
          </a:p>
          <a:p>
            <a:r>
              <a:rPr lang="pt-BR" sz="2000" dirty="0"/>
              <a:t>Quando o comando terminar, veremos que a pasta </a:t>
            </a:r>
            <a:r>
              <a:rPr lang="pt-BR" sz="2000" dirty="0" err="1"/>
              <a:t>node_modules</a:t>
            </a:r>
            <a:r>
              <a:rPr lang="pt-BR" sz="2000" dirty="0"/>
              <a:t> foi criada em nosso projeto. Dentro dela, existe a pasta </a:t>
            </a:r>
            <a:r>
              <a:rPr lang="pt-BR" sz="2000" dirty="0" err="1"/>
              <a:t>gulp</a:t>
            </a:r>
            <a:r>
              <a:rPr lang="pt-BR" sz="2000" dirty="0"/>
              <a:t>. E como ficou nosso </a:t>
            </a:r>
            <a:r>
              <a:rPr lang="pt-BR" sz="2000" dirty="0" err="1"/>
              <a:t>package.json</a:t>
            </a:r>
            <a:r>
              <a:rPr lang="pt-BR" sz="2000" dirty="0"/>
              <a:t>?</a:t>
            </a:r>
          </a:p>
        </p:txBody>
      </p:sp>
      <p:sp>
        <p:nvSpPr>
          <p:cNvPr id="5" name="Retângulo 4"/>
          <p:cNvSpPr/>
          <p:nvPr/>
        </p:nvSpPr>
        <p:spPr>
          <a:xfrm>
            <a:off x="340386" y="1484784"/>
            <a:ext cx="8424936" cy="4464496"/>
          </a:xfrm>
          <a:prstGeom prst="rect">
            <a:avLst/>
          </a:prstGeom>
          <a:solidFill>
            <a:srgbClr val="3A3A3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dirty="0"/>
              <a:t>{ </a:t>
            </a:r>
            <a:br>
              <a:rPr lang="pt-BR" dirty="0"/>
            </a:br>
            <a:r>
              <a:rPr lang="pt-BR" dirty="0"/>
              <a:t>     "</a:t>
            </a:r>
            <a:r>
              <a:rPr lang="pt-BR" dirty="0" err="1"/>
              <a:t>name</a:t>
            </a:r>
            <a:r>
              <a:rPr lang="pt-BR" dirty="0"/>
              <a:t>": "projeto", </a:t>
            </a:r>
            <a:br>
              <a:rPr lang="pt-BR" dirty="0"/>
            </a:br>
            <a:r>
              <a:rPr lang="pt-BR" dirty="0"/>
              <a:t>     "</a:t>
            </a:r>
            <a:r>
              <a:rPr lang="pt-BR" dirty="0" err="1"/>
              <a:t>version</a:t>
            </a:r>
            <a:r>
              <a:rPr lang="pt-BR" dirty="0"/>
              <a:t>": "1.0.0", </a:t>
            </a:r>
            <a:br>
              <a:rPr lang="pt-BR" dirty="0"/>
            </a:br>
            <a:r>
              <a:rPr lang="pt-BR" dirty="0"/>
              <a:t>     "</a:t>
            </a:r>
            <a:r>
              <a:rPr lang="pt-BR" dirty="0" err="1"/>
              <a:t>description</a:t>
            </a:r>
            <a:r>
              <a:rPr lang="pt-BR" dirty="0"/>
              <a:t>": "", </a:t>
            </a:r>
            <a:br>
              <a:rPr lang="pt-BR" dirty="0"/>
            </a:br>
            <a:r>
              <a:rPr lang="pt-BR" dirty="0"/>
              <a:t>     "</a:t>
            </a:r>
            <a:r>
              <a:rPr lang="pt-BR" dirty="0" err="1"/>
              <a:t>main</a:t>
            </a:r>
            <a:r>
              <a:rPr lang="pt-BR" dirty="0"/>
              <a:t>": "index.js", </a:t>
            </a:r>
            <a:br>
              <a:rPr lang="pt-BR" dirty="0"/>
            </a:br>
            <a:r>
              <a:rPr lang="pt-BR" dirty="0"/>
              <a:t>     "scripts": { </a:t>
            </a:r>
            <a:br>
              <a:rPr lang="pt-BR" dirty="0"/>
            </a:br>
            <a:r>
              <a:rPr lang="pt-BR" dirty="0"/>
              <a:t>         "</a:t>
            </a:r>
            <a:r>
              <a:rPr lang="pt-BR" dirty="0" err="1"/>
              <a:t>test</a:t>
            </a:r>
            <a:r>
              <a:rPr lang="pt-BR" dirty="0"/>
              <a:t>": "</a:t>
            </a:r>
            <a:r>
              <a:rPr lang="pt-BR" dirty="0" err="1"/>
              <a:t>echo</a:t>
            </a:r>
            <a:r>
              <a:rPr lang="pt-BR" dirty="0"/>
              <a:t> \"</a:t>
            </a:r>
            <a:r>
              <a:rPr lang="pt-BR" dirty="0" err="1"/>
              <a:t>Error</a:t>
            </a:r>
            <a:r>
              <a:rPr lang="pt-BR" dirty="0"/>
              <a:t>: no </a:t>
            </a:r>
            <a:r>
              <a:rPr lang="pt-BR" dirty="0" err="1"/>
              <a:t>test</a:t>
            </a:r>
            <a:r>
              <a:rPr lang="pt-BR" dirty="0"/>
              <a:t> </a:t>
            </a:r>
            <a:r>
              <a:rPr lang="pt-BR" dirty="0" err="1"/>
              <a:t>specified</a:t>
            </a:r>
            <a:r>
              <a:rPr lang="pt-BR" dirty="0"/>
              <a:t>\" &amp;&amp; </a:t>
            </a:r>
            <a:r>
              <a:rPr lang="pt-BR" dirty="0" err="1"/>
              <a:t>exit</a:t>
            </a:r>
            <a:r>
              <a:rPr lang="pt-BR" dirty="0"/>
              <a:t> 1" </a:t>
            </a:r>
            <a:br>
              <a:rPr lang="pt-BR" dirty="0"/>
            </a:br>
            <a:r>
              <a:rPr lang="pt-BR" dirty="0"/>
              <a:t>     }, </a:t>
            </a:r>
            <a:br>
              <a:rPr lang="pt-BR" dirty="0"/>
            </a:br>
            <a:r>
              <a:rPr lang="pt-BR" dirty="0"/>
              <a:t>     "</a:t>
            </a:r>
            <a:r>
              <a:rPr lang="pt-BR" dirty="0" err="1"/>
              <a:t>author</a:t>
            </a:r>
            <a:r>
              <a:rPr lang="pt-BR" dirty="0"/>
              <a:t>": "", </a:t>
            </a:r>
            <a:br>
              <a:rPr lang="pt-BR" dirty="0"/>
            </a:br>
            <a:r>
              <a:rPr lang="pt-BR" dirty="0"/>
              <a:t>     "</a:t>
            </a:r>
            <a:r>
              <a:rPr lang="pt-BR" dirty="0" err="1"/>
              <a:t>license</a:t>
            </a:r>
            <a:r>
              <a:rPr lang="pt-BR" dirty="0"/>
              <a:t>": "ISC", </a:t>
            </a:r>
            <a:br>
              <a:rPr lang="pt-BR" dirty="0"/>
            </a:br>
            <a:r>
              <a:rPr lang="pt-BR" dirty="0"/>
              <a:t>     "</a:t>
            </a:r>
            <a:r>
              <a:rPr lang="pt-BR" dirty="0" err="1"/>
              <a:t>devDependencies</a:t>
            </a:r>
            <a:r>
              <a:rPr lang="pt-BR" dirty="0"/>
              <a:t>": { </a:t>
            </a:r>
            <a:br>
              <a:rPr lang="pt-BR" dirty="0"/>
            </a:br>
            <a:r>
              <a:rPr lang="pt-BR" dirty="0"/>
              <a:t>         "</a:t>
            </a:r>
            <a:r>
              <a:rPr lang="pt-BR" dirty="0" err="1"/>
              <a:t>gulp</a:t>
            </a:r>
            <a:r>
              <a:rPr lang="pt-BR" dirty="0"/>
              <a:t>": "^3.9.0" </a:t>
            </a:r>
            <a:br>
              <a:rPr lang="pt-BR" dirty="0"/>
            </a:br>
            <a:r>
              <a:rPr lang="pt-BR" dirty="0"/>
              <a:t>    } </a:t>
            </a:r>
            <a:br>
              <a:rPr lang="pt-BR" dirty="0"/>
            </a:br>
            <a:r>
              <a:rPr lang="pt-BR" dirty="0"/>
              <a:t>}</a:t>
            </a:r>
            <a:endParaRPr lang="pt-BR" dirty="0">
              <a:latin typeface="Calibri Light" panose="020F0302020204030204" pitchFamily="34" charset="0"/>
              <a:ea typeface="Meiryo UI" panose="020B0604030504040204" pitchFamily="34" charset="-128"/>
              <a:cs typeface="Calibri Light" panose="020F0302020204030204" pitchFamily="34" charset="0"/>
            </a:endParaRPr>
          </a:p>
        </p:txBody>
      </p:sp>
    </p:spTree>
    <p:extLst>
      <p:ext uri="{BB962C8B-B14F-4D97-AF65-F5344CB8AC3E}">
        <p14:creationId xmlns:p14="http://schemas.microsoft.com/office/powerpoint/2010/main" val="265773213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927</Words>
  <Application>Microsoft Office PowerPoint</Application>
  <PresentationFormat>Apresentação na tela (4:3)</PresentationFormat>
  <Paragraphs>148</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Automação front-end com</vt:lpstr>
      <vt:lpstr>Apresentação do PowerPoint</vt:lpstr>
      <vt:lpstr>O que é o GULP?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front-end com GULP.</dc:title>
  <dc:creator>Evandro P. Santos</dc:creator>
  <cp:lastModifiedBy>Evandro P. Santos</cp:lastModifiedBy>
  <cp:revision>16</cp:revision>
  <dcterms:created xsi:type="dcterms:W3CDTF">2017-03-22T23:39:26Z</dcterms:created>
  <dcterms:modified xsi:type="dcterms:W3CDTF">2017-03-24T23:13:50Z</dcterms:modified>
</cp:coreProperties>
</file>