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72" r:id="rId9"/>
    <p:sldId id="273" r:id="rId10"/>
    <p:sldId id="274" r:id="rId11"/>
    <p:sldId id="275" r:id="rId12"/>
    <p:sldId id="267" r:id="rId13"/>
    <p:sldId id="268" r:id="rId14"/>
    <p:sldId id="269" r:id="rId15"/>
    <p:sldId id="270" r:id="rId16"/>
    <p:sldId id="271" r:id="rId17"/>
    <p:sldId id="27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4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7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7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252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3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5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4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0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7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1DC12A8-6A82-4FCB-8635-ED4B1C8C913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96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EED5-661D-4318-B296-81774C623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230"/>
            <a:ext cx="9144000" cy="431530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Factors Drive Energy Usage?</a:t>
            </a:r>
            <a:br>
              <a:rPr lang="en-US" dirty="0"/>
            </a:br>
            <a:br>
              <a:rPr lang="en-US" dirty="0"/>
            </a:br>
            <a:r>
              <a:rPr lang="en-US" sz="2700" i="1" dirty="0"/>
              <a:t> Utilizing Objective and Subjective Data from Duke Energy 2010</a:t>
            </a:r>
            <a:br>
              <a:rPr lang="en-US" dirty="0"/>
            </a:br>
            <a:br>
              <a:rPr lang="en-US" i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FE1D8-36E7-424E-A935-38C3E0E35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9838"/>
            <a:ext cx="9144000" cy="158235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dirty="0"/>
              <a:t>A Project by Kent Bryant, Evan Johnson, </a:t>
            </a:r>
          </a:p>
          <a:p>
            <a:r>
              <a:rPr lang="en-US" sz="2000" dirty="0"/>
              <a:t>Kristen Mason, and Carly Osborne</a:t>
            </a:r>
          </a:p>
        </p:txBody>
      </p:sp>
    </p:spTree>
    <p:extLst>
      <p:ext uri="{BB962C8B-B14F-4D97-AF65-F5344CB8AC3E}">
        <p14:creationId xmlns:p14="http://schemas.microsoft.com/office/powerpoint/2010/main" val="390076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833100" cy="4952492"/>
          </a:xfrm>
        </p:spPr>
        <p:txBody>
          <a:bodyPr/>
          <a:lstStyle/>
          <a:p>
            <a:r>
              <a:rPr lang="en-US" dirty="0"/>
              <a:t>“conservation”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2791566"/>
            <a:ext cx="11010898" cy="3025034"/>
          </a:xfrm>
        </p:spPr>
        <p:txBody>
          <a:bodyPr>
            <a:normAutofit/>
          </a:bodyPr>
          <a:lstStyle/>
          <a:p>
            <a:r>
              <a:rPr lang="en-US" dirty="0"/>
              <a:t>I have done about as much as I can, within reason, to conserve on the use of electricity in my home</a:t>
            </a:r>
          </a:p>
          <a:p>
            <a:endParaRPr lang="en-US" dirty="0"/>
          </a:p>
          <a:p>
            <a:r>
              <a:rPr lang="en-US" dirty="0"/>
              <a:t>Everyone should make a real effort to conserve energy, even if they don’t have to worry about the cost</a:t>
            </a:r>
          </a:p>
          <a:p>
            <a:endParaRPr lang="en-US" dirty="0"/>
          </a:p>
          <a:p>
            <a:r>
              <a:rPr lang="en-US" dirty="0"/>
              <a:t>We pay close attention to how much electricity we use in our home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4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4952492"/>
          </a:xfrm>
        </p:spPr>
        <p:txBody>
          <a:bodyPr/>
          <a:lstStyle/>
          <a:p>
            <a:r>
              <a:rPr lang="en-US" dirty="0"/>
              <a:t>“techies”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52236"/>
            <a:ext cx="10667998" cy="2859934"/>
          </a:xfrm>
        </p:spPr>
        <p:txBody>
          <a:bodyPr/>
          <a:lstStyle/>
          <a:p>
            <a:r>
              <a:rPr lang="en-US" dirty="0"/>
              <a:t>I am likely to buy a plug-in electric hybrid car when a practical, affordable  model is available from a major company</a:t>
            </a:r>
          </a:p>
          <a:p>
            <a:endParaRPr lang="en-US" dirty="0"/>
          </a:p>
          <a:p>
            <a:r>
              <a:rPr lang="en-US" dirty="0"/>
              <a:t>My household is usually one of the first to try new technologies when they come out</a:t>
            </a:r>
          </a:p>
          <a:p>
            <a:endParaRPr lang="en-US" dirty="0"/>
          </a:p>
          <a:p>
            <a:r>
              <a:rPr lang="en-US" dirty="0"/>
              <a:t>I want my cell phone to have a broad range of capabilities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7981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ATTITUDES</a:t>
            </a:r>
          </a:p>
          <a:p>
            <a:r>
              <a:rPr lang="en-US" dirty="0"/>
              <a:t>KENT’S BARS</a:t>
            </a:r>
          </a:p>
        </p:txBody>
      </p:sp>
    </p:spTree>
    <p:extLst>
      <p:ext uri="{BB962C8B-B14F-4D97-AF65-F5344CB8AC3E}">
        <p14:creationId xmlns:p14="http://schemas.microsoft.com/office/powerpoint/2010/main" val="357101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ATTITUDES</a:t>
            </a:r>
          </a:p>
        </p:txBody>
      </p:sp>
    </p:spTree>
    <p:extLst>
      <p:ext uri="{BB962C8B-B14F-4D97-AF65-F5344CB8AC3E}">
        <p14:creationId xmlns:p14="http://schemas.microsoft.com/office/powerpoint/2010/main" val="387414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ATTITUDES</a:t>
            </a:r>
          </a:p>
        </p:txBody>
      </p:sp>
    </p:spTree>
    <p:extLst>
      <p:ext uri="{BB962C8B-B14F-4D97-AF65-F5344CB8AC3E}">
        <p14:creationId xmlns:p14="http://schemas.microsoft.com/office/powerpoint/2010/main" val="105860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plot</a:t>
            </a:r>
          </a:p>
          <a:p>
            <a:r>
              <a:rPr lang="en-US" dirty="0"/>
              <a:t>X income</a:t>
            </a:r>
          </a:p>
          <a:p>
            <a:r>
              <a:rPr lang="en-US" dirty="0"/>
              <a:t>Y energy</a:t>
            </a:r>
          </a:p>
          <a:p>
            <a:r>
              <a:rPr lang="en-US" dirty="0"/>
              <a:t>Bubble size attitude score</a:t>
            </a:r>
          </a:p>
          <a:p>
            <a:r>
              <a:rPr lang="en-US" dirty="0"/>
              <a:t>Color by something?</a:t>
            </a:r>
          </a:p>
        </p:txBody>
      </p:sp>
    </p:spTree>
    <p:extLst>
      <p:ext uri="{BB962C8B-B14F-4D97-AF65-F5344CB8AC3E}">
        <p14:creationId xmlns:p14="http://schemas.microsoft.com/office/powerpoint/2010/main" val="123619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4952492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2387600"/>
            <a:ext cx="10998198" cy="3836622"/>
          </a:xfrm>
        </p:spPr>
        <p:txBody>
          <a:bodyPr/>
          <a:lstStyle/>
          <a:p>
            <a:r>
              <a:rPr lang="en-US" dirty="0"/>
              <a:t>2010 data; </a:t>
            </a:r>
          </a:p>
          <a:p>
            <a:pPr lvl="1"/>
            <a:r>
              <a:rPr lang="en-US" dirty="0"/>
              <a:t>snap shot of only a single year</a:t>
            </a:r>
          </a:p>
          <a:p>
            <a:endParaRPr lang="en-US" dirty="0"/>
          </a:p>
          <a:p>
            <a:r>
              <a:rPr lang="en-US" dirty="0"/>
              <a:t>Limited to those that use Duke Energy as their energy provider</a:t>
            </a:r>
          </a:p>
          <a:p>
            <a:endParaRPr lang="en-US" dirty="0"/>
          </a:p>
          <a:p>
            <a:r>
              <a:rPr lang="en-US" dirty="0"/>
              <a:t>Regionally limited to the SE and may not have the same relationships applied to other regions of the country</a:t>
            </a:r>
          </a:p>
        </p:txBody>
      </p:sp>
    </p:spTree>
    <p:extLst>
      <p:ext uri="{BB962C8B-B14F-4D97-AF65-F5344CB8AC3E}">
        <p14:creationId xmlns:p14="http://schemas.microsoft.com/office/powerpoint/2010/main" val="167153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4952492"/>
          </a:xfrm>
        </p:spPr>
        <p:txBody>
          <a:bodyPr/>
          <a:lstStyle/>
          <a:p>
            <a:r>
              <a:rPr lang="en-US" dirty="0"/>
              <a:t>Take Home Message</a:t>
            </a:r>
            <a:br>
              <a:rPr lang="en-US" dirty="0"/>
            </a:br>
            <a:r>
              <a:rPr lang="en-US" sz="2000" dirty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2286000"/>
            <a:ext cx="10985498" cy="3938222"/>
          </a:xfrm>
        </p:spPr>
        <p:txBody>
          <a:bodyPr/>
          <a:lstStyle/>
          <a:p>
            <a:r>
              <a:rPr lang="en-US" dirty="0"/>
              <a:t>Understanding energy usage is critical in the era of climate change. Identifying factors that can reduce consumption can help reduce the detrimental effects of climate change</a:t>
            </a:r>
          </a:p>
          <a:p>
            <a:endParaRPr lang="en-US" dirty="0"/>
          </a:p>
          <a:p>
            <a:r>
              <a:rPr lang="en-US" dirty="0"/>
              <a:t>Some positive relationships between energy usage  and income as well as energy usage and square footage of household. </a:t>
            </a:r>
          </a:p>
          <a:p>
            <a:endParaRPr lang="en-US" dirty="0"/>
          </a:p>
          <a:p>
            <a:r>
              <a:rPr lang="en-US" dirty="0"/>
              <a:t>…….altitudinal values do not form a significant relationship between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7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85725"/>
            <a:ext cx="10515600" cy="1325563"/>
          </a:xfrm>
        </p:spPr>
        <p:txBody>
          <a:bodyPr/>
          <a:lstStyle/>
          <a:p>
            <a:r>
              <a:rPr lang="en-US" dirty="0"/>
              <a:t>The Quandary Continues: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51928"/>
            <a:ext cx="6248400" cy="24889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energy usage vary depending on… </a:t>
            </a:r>
          </a:p>
          <a:p>
            <a:pPr lvl="1"/>
            <a:r>
              <a:rPr lang="en-US" dirty="0"/>
              <a:t>Income?</a:t>
            </a:r>
          </a:p>
          <a:p>
            <a:pPr lvl="1"/>
            <a:r>
              <a:rPr lang="en-US" dirty="0"/>
              <a:t>Education?</a:t>
            </a:r>
          </a:p>
          <a:p>
            <a:pPr lvl="1"/>
            <a:r>
              <a:rPr lang="en-US" dirty="0"/>
              <a:t>Age? </a:t>
            </a:r>
          </a:p>
          <a:p>
            <a:pPr lvl="1"/>
            <a:r>
              <a:rPr lang="en-US" dirty="0"/>
              <a:t>Weather?</a:t>
            </a:r>
          </a:p>
          <a:p>
            <a:pPr lvl="1"/>
            <a:r>
              <a:rPr lang="en-US" dirty="0"/>
              <a:t>Household Size? </a:t>
            </a:r>
          </a:p>
          <a:p>
            <a:pPr lvl="1"/>
            <a:r>
              <a:rPr lang="en-US" dirty="0"/>
              <a:t>Geographic Location?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CE4F1-E155-402A-879E-2096D5CB6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0000"/>
            <a:ext cx="5181600" cy="5008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 household attitudes impact usage?</a:t>
            </a:r>
          </a:p>
          <a:p>
            <a:pPr lvl="1"/>
            <a:endParaRPr lang="en-US" sz="2000" i="1" dirty="0"/>
          </a:p>
          <a:p>
            <a:pPr lvl="1"/>
            <a:r>
              <a:rPr lang="en-US" sz="2000" i="1" dirty="0"/>
              <a:t>My household is conscientious about recycling things like bottles, cans, and paper – </a:t>
            </a:r>
            <a:r>
              <a:rPr lang="en-US" sz="2000" i="1" dirty="0">
                <a:solidFill>
                  <a:srgbClr val="00B050"/>
                </a:solidFill>
              </a:rPr>
              <a:t>“greenness”</a:t>
            </a:r>
          </a:p>
          <a:p>
            <a:pPr lvl="1"/>
            <a:endParaRPr lang="en-US" sz="2000" i="1" dirty="0"/>
          </a:p>
          <a:p>
            <a:pPr lvl="1"/>
            <a:r>
              <a:rPr lang="en-US" sz="2000" i="1" dirty="0"/>
              <a:t>We pay close attention to how much electricity we use in our home </a:t>
            </a:r>
            <a:r>
              <a:rPr lang="en-US" sz="2000" dirty="0"/>
              <a:t>– </a:t>
            </a:r>
            <a:r>
              <a:rPr lang="en-US" sz="2000" dirty="0">
                <a:solidFill>
                  <a:srgbClr val="FFC000"/>
                </a:solidFill>
              </a:rPr>
              <a:t>“conservation”</a:t>
            </a:r>
          </a:p>
          <a:p>
            <a:pPr lvl="1"/>
            <a:endParaRPr lang="en-US" sz="2000" dirty="0"/>
          </a:p>
          <a:p>
            <a:pPr lvl="1"/>
            <a:r>
              <a:rPr lang="en-US" sz="2000" i="1" dirty="0"/>
              <a:t>I want my cell phone to have a broad range of capabilities and applications – </a:t>
            </a:r>
            <a:r>
              <a:rPr lang="en-US" sz="2000" i="1" dirty="0">
                <a:solidFill>
                  <a:srgbClr val="00B0F0"/>
                </a:solidFill>
              </a:rPr>
              <a:t>“techies/first adopters”</a:t>
            </a:r>
            <a:endParaRPr lang="en-US" sz="2000" dirty="0">
              <a:solidFill>
                <a:srgbClr val="00B0F0"/>
              </a:solidFill>
            </a:endParaRPr>
          </a:p>
          <a:p>
            <a:pPr lvl="1"/>
            <a:endParaRPr lang="en-US" sz="20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426700" cy="4952492"/>
          </a:xfrm>
        </p:spPr>
        <p:txBody>
          <a:bodyPr/>
          <a:lstStyle/>
          <a:p>
            <a:r>
              <a:rPr lang="en-US" dirty="0"/>
              <a:t>The Data </a:t>
            </a:r>
            <a:br>
              <a:rPr lang="en-US" dirty="0"/>
            </a:br>
            <a:r>
              <a:rPr lang="en-US" sz="2400" i="1" dirty="0"/>
              <a:t>Three Unique Sources in One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133600"/>
            <a:ext cx="10782298" cy="409062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Duke Energy Progress Customer Data</a:t>
            </a:r>
          </a:p>
          <a:p>
            <a:pPr lvl="1"/>
            <a:r>
              <a:rPr lang="en-US" dirty="0"/>
              <a:t>Detailed attitudinal and behavioral survey data</a:t>
            </a:r>
          </a:p>
          <a:p>
            <a:pPr lvl="1"/>
            <a:r>
              <a:rPr lang="en-US" dirty="0"/>
              <a:t>Metered electricity consumption</a:t>
            </a:r>
          </a:p>
          <a:p>
            <a:pPr lvl="1"/>
            <a:r>
              <a:rPr lang="en-US" dirty="0"/>
              <a:t>Balanced, representative sample of Duke’s NC, SC, and FL markets</a:t>
            </a:r>
          </a:p>
          <a:p>
            <a:pPr lvl="1"/>
            <a:r>
              <a:rPr lang="en-US" dirty="0"/>
              <a:t>Zip Code Level Geographic Markers</a:t>
            </a:r>
          </a:p>
          <a:p>
            <a:r>
              <a:rPr lang="en-US" dirty="0"/>
              <a:t>Google API map for additional geographic location data created from the US Census Bureau originally in 2000, updated over time (last updated in February of 2018).</a:t>
            </a:r>
          </a:p>
          <a:p>
            <a:pPr lvl="1"/>
            <a:r>
              <a:rPr lang="en-US" dirty="0"/>
              <a:t>The latitude and longitude given for each ZIP code is typically (though not always) the geographic centroid of the ZIP code; in any event, the location given can generally be expected to lie somewhere within the ZIP code's "boundaries".</a:t>
            </a:r>
          </a:p>
          <a:p>
            <a:r>
              <a:rPr lang="en-US" dirty="0"/>
              <a:t>NOAA historic weather data for 2010</a:t>
            </a:r>
          </a:p>
          <a:p>
            <a:pPr lvl="1"/>
            <a:r>
              <a:rPr lang="en-US" dirty="0"/>
              <a:t>Utilized closest weather stations to participants zip codes for annual temperature</a:t>
            </a:r>
          </a:p>
        </p:txBody>
      </p:sp>
    </p:spTree>
    <p:extLst>
      <p:ext uri="{BB962C8B-B14F-4D97-AF65-F5344CB8AC3E}">
        <p14:creationId xmlns:p14="http://schemas.microsoft.com/office/powerpoint/2010/main" val="289508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698" y="470778"/>
            <a:ext cx="6248400" cy="977022"/>
          </a:xfrm>
        </p:spPr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397866"/>
            <a:ext cx="10375898" cy="2732934"/>
          </a:xfrm>
        </p:spPr>
        <p:txBody>
          <a:bodyPr>
            <a:normAutofit/>
          </a:bodyPr>
          <a:lstStyle/>
          <a:p>
            <a:r>
              <a:rPr lang="en-US" dirty="0"/>
              <a:t>Removing missing data sets, null values, or in correct responses from raw data</a:t>
            </a:r>
          </a:p>
          <a:p>
            <a:endParaRPr lang="en-US" dirty="0"/>
          </a:p>
          <a:p>
            <a:r>
              <a:rPr lang="en-US" dirty="0"/>
              <a:t>Sorting my geographic location provided by client </a:t>
            </a:r>
            <a:r>
              <a:rPr lang="en-US" dirty="0" err="1"/>
              <a:t>zipcode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Final sample size # households, # </a:t>
            </a:r>
            <a:r>
              <a:rPr lang="en-US" dirty="0" err="1"/>
              <a:t>zipcodes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3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23403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309594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Household features</a:t>
            </a:r>
          </a:p>
        </p:txBody>
      </p:sp>
    </p:spTree>
    <p:extLst>
      <p:ext uri="{BB962C8B-B14F-4D97-AF65-F5344CB8AC3E}">
        <p14:creationId xmlns:p14="http://schemas.microsoft.com/office/powerpoint/2010/main" val="403593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00" y="546978"/>
            <a:ext cx="6794500" cy="4952492"/>
          </a:xfrm>
        </p:spPr>
        <p:txBody>
          <a:bodyPr/>
          <a:lstStyle/>
          <a:p>
            <a:r>
              <a:rPr lang="en-US" dirty="0"/>
              <a:t>Attitude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151" y="2474066"/>
            <a:ext cx="10045698" cy="322823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Greenness – concern and conscientious ness around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Conservation – values and concerns about saving energy and related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Techies – those who are quick to try new technologies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three are composite measures based on individual survey responses to Likert scale (1-10) agreement with the following statements : </a:t>
            </a:r>
          </a:p>
        </p:txBody>
      </p:sp>
    </p:spTree>
    <p:extLst>
      <p:ext uri="{BB962C8B-B14F-4D97-AF65-F5344CB8AC3E}">
        <p14:creationId xmlns:p14="http://schemas.microsoft.com/office/powerpoint/2010/main" val="293441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502900" cy="4952492"/>
          </a:xfrm>
        </p:spPr>
        <p:txBody>
          <a:bodyPr/>
          <a:lstStyle/>
          <a:p>
            <a:r>
              <a:rPr lang="en-US" dirty="0"/>
              <a:t>“greenness”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1" y="2372466"/>
            <a:ext cx="11150598" cy="2580534"/>
          </a:xfrm>
        </p:spPr>
        <p:txBody>
          <a:bodyPr/>
          <a:lstStyle/>
          <a:p>
            <a:r>
              <a:rPr lang="en-US" dirty="0"/>
              <a:t>My household is conscientious about recycling things like bottles, cans, and paper</a:t>
            </a:r>
          </a:p>
          <a:p>
            <a:r>
              <a:rPr lang="en-US" dirty="0"/>
              <a:t>I believe reducing my household energy consumption is important in protecting the environment</a:t>
            </a:r>
          </a:p>
          <a:p>
            <a:r>
              <a:rPr lang="en-US" dirty="0"/>
              <a:t>I am willing to make significant changes in my lifestyle and habits to protect the environment for future generations	</a:t>
            </a:r>
          </a:p>
          <a:p>
            <a:r>
              <a:rPr lang="en-US" dirty="0"/>
              <a:t>Climate change and global warming is real and it's important that we take actions to minimize it</a:t>
            </a:r>
          </a:p>
        </p:txBody>
      </p:sp>
    </p:spTree>
    <p:extLst>
      <p:ext uri="{BB962C8B-B14F-4D97-AF65-F5344CB8AC3E}">
        <p14:creationId xmlns:p14="http://schemas.microsoft.com/office/powerpoint/2010/main" val="125636472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2797</TotalTime>
  <Words>623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Schoolbook</vt:lpstr>
      <vt:lpstr>Corbel</vt:lpstr>
      <vt:lpstr>Headlines</vt:lpstr>
      <vt:lpstr>What Factors Drive Energy Usage?   Utilizing Objective and Subjective Data from Duke Energy 2010  </vt:lpstr>
      <vt:lpstr>The Quandary Continues: </vt:lpstr>
      <vt:lpstr>The Data  Three Unique Sources in One Project</vt:lpstr>
      <vt:lpstr>Cleaning the Data</vt:lpstr>
      <vt:lpstr>Figure 1</vt:lpstr>
      <vt:lpstr>Figure 2</vt:lpstr>
      <vt:lpstr>Figure 3</vt:lpstr>
      <vt:lpstr>Attitude scales</vt:lpstr>
      <vt:lpstr>“greenness”</vt:lpstr>
      <vt:lpstr>“conservation”</vt:lpstr>
      <vt:lpstr>“techies”</vt:lpstr>
      <vt:lpstr>Figure 4</vt:lpstr>
      <vt:lpstr>Figure 5</vt:lpstr>
      <vt:lpstr>Figure 6</vt:lpstr>
      <vt:lpstr>Figure 7</vt:lpstr>
      <vt:lpstr>Figure 8</vt:lpstr>
      <vt:lpstr>Limitations</vt:lpstr>
      <vt:lpstr>Take Home Message So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Johnson</dc:creator>
  <cp:lastModifiedBy>carly os</cp:lastModifiedBy>
  <cp:revision>25</cp:revision>
  <dcterms:created xsi:type="dcterms:W3CDTF">2019-07-02T23:02:23Z</dcterms:created>
  <dcterms:modified xsi:type="dcterms:W3CDTF">2019-07-11T21:14:46Z</dcterms:modified>
</cp:coreProperties>
</file>