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63" r:id="rId5"/>
    <p:sldId id="264" r:id="rId6"/>
    <p:sldId id="265" r:id="rId7"/>
    <p:sldId id="266" r:id="rId8"/>
    <p:sldId id="272" r:id="rId9"/>
    <p:sldId id="273" r:id="rId10"/>
    <p:sldId id="274" r:id="rId11"/>
    <p:sldId id="275" r:id="rId12"/>
    <p:sldId id="267" r:id="rId13"/>
    <p:sldId id="268" r:id="rId14"/>
    <p:sldId id="269" r:id="rId15"/>
    <p:sldId id="270" r:id="rId16"/>
    <p:sldId id="271"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4660"/>
  </p:normalViewPr>
  <p:slideViewPr>
    <p:cSldViewPr snapToGrid="0">
      <p:cViewPr varScale="1">
        <p:scale>
          <a:sx n="43" d="100"/>
          <a:sy n="43" d="100"/>
        </p:scale>
        <p:origin x="7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D41-1C11-4B5B-9566-F1DBB2273E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50301-3726-4DAD-ABA0-CFF5BFC3F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18C74-6164-4FF5-B7A7-E8342AB24A8F}"/>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5" name="Footer Placeholder 4">
            <a:extLst>
              <a:ext uri="{FF2B5EF4-FFF2-40B4-BE49-F238E27FC236}">
                <a16:creationId xmlns:a16="http://schemas.microsoft.com/office/drawing/2014/main" id="{966B58F3-B057-4E97-A3C1-C6C0A9944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72CDF-94B0-4C58-B76D-42CEFAB083AF}"/>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209933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27F4-0368-4A5E-B8DF-7EBFD174BA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3DD04-119A-46B9-8BEB-9DFE2B674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CBB72-6260-4C96-BDDE-C5BDBB62AB68}"/>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5" name="Footer Placeholder 4">
            <a:extLst>
              <a:ext uri="{FF2B5EF4-FFF2-40B4-BE49-F238E27FC236}">
                <a16:creationId xmlns:a16="http://schemas.microsoft.com/office/drawing/2014/main" id="{D290E12E-C9BE-4E47-A928-3BDAB10F4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DEFCC-DC40-40FE-BFF3-FDB69BC14C47}"/>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37872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6624E-23DD-44DC-912B-A54EA4F9C8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D4CB4F-BF1D-4028-A581-7ACD452D85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E4D21-9E01-4126-B08C-4B69B49799C3}"/>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5" name="Footer Placeholder 4">
            <a:extLst>
              <a:ext uri="{FF2B5EF4-FFF2-40B4-BE49-F238E27FC236}">
                <a16:creationId xmlns:a16="http://schemas.microsoft.com/office/drawing/2014/main" id="{A9EAC0B6-E777-4BBA-AF16-D220FBDCE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7B55B-B7E2-441B-93AE-E96861E79A52}"/>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114740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6C8F-5D3E-44DC-A2AD-B739285F7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2667B-6FDD-49FF-8386-068D09B6F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BA648-FFE7-4AE3-925B-ADAF36FC1AC8}"/>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5" name="Footer Placeholder 4">
            <a:extLst>
              <a:ext uri="{FF2B5EF4-FFF2-40B4-BE49-F238E27FC236}">
                <a16:creationId xmlns:a16="http://schemas.microsoft.com/office/drawing/2014/main" id="{C1D72ECA-E7B1-4666-B834-E4592CF59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5B59F-E3F1-4056-997E-45AF258EC584}"/>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3024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27D6-A595-4D8F-A435-8F7B430B8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C0E52-781E-4916-8EB0-0879AEBAC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9DF051-1658-459A-AA16-6C2F6D7EC4E8}"/>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5" name="Footer Placeholder 4">
            <a:extLst>
              <a:ext uri="{FF2B5EF4-FFF2-40B4-BE49-F238E27FC236}">
                <a16:creationId xmlns:a16="http://schemas.microsoft.com/office/drawing/2014/main" id="{F4CE0B26-B60D-4C18-8E17-6872C328A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D0F64-B8D7-45B3-9F91-34B0ED83B97C}"/>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238338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2677-E116-4E06-B6BC-078D9DE56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42C2E-F690-474C-A6D5-0EAD27939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6DE048-5BCA-497D-8ECE-06E547BC9C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02F0A7-E087-4859-97E9-F8C38C58C6E9}"/>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6" name="Footer Placeholder 5">
            <a:extLst>
              <a:ext uri="{FF2B5EF4-FFF2-40B4-BE49-F238E27FC236}">
                <a16:creationId xmlns:a16="http://schemas.microsoft.com/office/drawing/2014/main" id="{E3BF383F-57B4-42D8-9174-9EA3DDF10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ECDAF-A89F-48A0-A030-6D1E4D00F3FE}"/>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3889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0765-CD38-4147-A1DF-409174D25E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6A1B0-5EC8-427D-A7E8-E996CC17D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7A05E8-9020-45C3-A804-415E7AF5D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C0E70B-ABCC-4BD7-9E24-45EE3C2D6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D726A-9FC4-4947-B946-DDEC972CEB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405DFB-24C0-484C-A349-412C0C2C4180}"/>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8" name="Footer Placeholder 7">
            <a:extLst>
              <a:ext uri="{FF2B5EF4-FFF2-40B4-BE49-F238E27FC236}">
                <a16:creationId xmlns:a16="http://schemas.microsoft.com/office/drawing/2014/main" id="{EDCCBDA5-53A3-4DC7-8169-F35B1A147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01A48D-EFCD-4DC6-980D-59F45D7FD3DB}"/>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342085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F5C5-824D-44A2-8839-38E907D21E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72CEE-37D7-488F-9D49-861814F7D04A}"/>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4" name="Footer Placeholder 3">
            <a:extLst>
              <a:ext uri="{FF2B5EF4-FFF2-40B4-BE49-F238E27FC236}">
                <a16:creationId xmlns:a16="http://schemas.microsoft.com/office/drawing/2014/main" id="{81663F31-A372-4781-8C5D-5222E1CF60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3E85BF-C7B8-4C23-8F0A-5EBA3FC11082}"/>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243992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38853-E70C-4822-9488-4C01E1C22950}"/>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3" name="Footer Placeholder 2">
            <a:extLst>
              <a:ext uri="{FF2B5EF4-FFF2-40B4-BE49-F238E27FC236}">
                <a16:creationId xmlns:a16="http://schemas.microsoft.com/office/drawing/2014/main" id="{C94D083B-C7EE-4530-BE33-2EC1DBAB67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32DFB1-BB01-4C27-AD6C-C0CDE4150CD4}"/>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267714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F1F1-9E6F-4CE4-ADD1-3E71831BB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01FB9-B60C-4679-8A38-9E8CD0171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310660-F7CB-4EFC-B18E-C370FA7F0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ED0E1-2882-4EB4-BB89-7E497F9549B7}"/>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6" name="Footer Placeholder 5">
            <a:extLst>
              <a:ext uri="{FF2B5EF4-FFF2-40B4-BE49-F238E27FC236}">
                <a16:creationId xmlns:a16="http://schemas.microsoft.com/office/drawing/2014/main" id="{275F9C40-62BC-48D8-950E-F7EE2C218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2B9B7-6177-4023-A261-F778BB628DB8}"/>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3325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B5EC-3F27-4E22-8DAF-CA0152E2C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72D9C5-8B6B-4AA6-B252-0C745A1CE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0CC58D-EC99-4DF7-A19F-5ED934258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316EC-C95B-49A7-A729-EDB35278E781}"/>
              </a:ext>
            </a:extLst>
          </p:cNvPr>
          <p:cNvSpPr>
            <a:spLocks noGrp="1"/>
          </p:cNvSpPr>
          <p:nvPr>
            <p:ph type="dt" sz="half" idx="10"/>
          </p:nvPr>
        </p:nvSpPr>
        <p:spPr/>
        <p:txBody>
          <a:bodyPr/>
          <a:lstStyle/>
          <a:p>
            <a:fld id="{61DC12A8-6A82-4FCB-8635-ED4B1C8C913D}" type="datetimeFigureOut">
              <a:rPr lang="en-US" smtClean="0"/>
              <a:t>7/9/2019</a:t>
            </a:fld>
            <a:endParaRPr lang="en-US"/>
          </a:p>
        </p:txBody>
      </p:sp>
      <p:sp>
        <p:nvSpPr>
          <p:cNvPr id="6" name="Footer Placeholder 5">
            <a:extLst>
              <a:ext uri="{FF2B5EF4-FFF2-40B4-BE49-F238E27FC236}">
                <a16:creationId xmlns:a16="http://schemas.microsoft.com/office/drawing/2014/main" id="{BCC97B16-39CE-4AD4-9F62-DFC3EEA50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8F652-8C46-4F13-B9E1-93F3BFA6433F}"/>
              </a:ext>
            </a:extLst>
          </p:cNvPr>
          <p:cNvSpPr>
            <a:spLocks noGrp="1"/>
          </p:cNvSpPr>
          <p:nvPr>
            <p:ph type="sldNum" sz="quarter" idx="12"/>
          </p:nvPr>
        </p:nvSpPr>
        <p:spPr/>
        <p:txBody>
          <a:bodyPr/>
          <a:lstStyle/>
          <a:p>
            <a:fld id="{D091F406-F04C-434D-92C0-63856A6BD3DC}" type="slidenum">
              <a:rPr lang="en-US" smtClean="0"/>
              <a:t>‹#›</a:t>
            </a:fld>
            <a:endParaRPr lang="en-US"/>
          </a:p>
        </p:txBody>
      </p:sp>
    </p:spTree>
    <p:extLst>
      <p:ext uri="{BB962C8B-B14F-4D97-AF65-F5344CB8AC3E}">
        <p14:creationId xmlns:p14="http://schemas.microsoft.com/office/powerpoint/2010/main" val="384331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EB010-2E10-405D-B43E-4E7F0463F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0AD4A-0880-47CB-86CA-E2F98CEBF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0A19D-2A76-488A-BF4E-CDD18B591E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C12A8-6A82-4FCB-8635-ED4B1C8C913D}" type="datetimeFigureOut">
              <a:rPr lang="en-US" smtClean="0"/>
              <a:t>7/9/2019</a:t>
            </a:fld>
            <a:endParaRPr lang="en-US"/>
          </a:p>
        </p:txBody>
      </p:sp>
      <p:sp>
        <p:nvSpPr>
          <p:cNvPr id="5" name="Footer Placeholder 4">
            <a:extLst>
              <a:ext uri="{FF2B5EF4-FFF2-40B4-BE49-F238E27FC236}">
                <a16:creationId xmlns:a16="http://schemas.microsoft.com/office/drawing/2014/main" id="{EEF48525-47D4-4D54-A666-C308A4DE9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332C9D-4965-4ACA-8894-9D6727425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1F406-F04C-434D-92C0-63856A6BD3DC}" type="slidenum">
              <a:rPr lang="en-US" smtClean="0"/>
              <a:t>‹#›</a:t>
            </a:fld>
            <a:endParaRPr lang="en-US"/>
          </a:p>
        </p:txBody>
      </p:sp>
    </p:spTree>
    <p:extLst>
      <p:ext uri="{BB962C8B-B14F-4D97-AF65-F5344CB8AC3E}">
        <p14:creationId xmlns:p14="http://schemas.microsoft.com/office/powerpoint/2010/main" val="419246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EED5-661D-4318-B296-81774C623267}"/>
              </a:ext>
            </a:extLst>
          </p:cNvPr>
          <p:cNvSpPr>
            <a:spLocks noGrp="1"/>
          </p:cNvSpPr>
          <p:nvPr>
            <p:ph type="ctrTitle"/>
          </p:nvPr>
        </p:nvSpPr>
        <p:spPr/>
        <p:txBody>
          <a:bodyPr>
            <a:normAutofit fontScale="90000"/>
          </a:bodyPr>
          <a:lstStyle/>
          <a:p>
            <a:r>
              <a:rPr lang="en-US" dirty="0"/>
              <a:t>What Factors Drive Energy Usage?</a:t>
            </a:r>
            <a:br>
              <a:rPr lang="en-US" dirty="0"/>
            </a:br>
            <a:endParaRPr lang="en-US" dirty="0"/>
          </a:p>
        </p:txBody>
      </p:sp>
      <p:sp>
        <p:nvSpPr>
          <p:cNvPr id="3" name="Subtitle 2">
            <a:extLst>
              <a:ext uri="{FF2B5EF4-FFF2-40B4-BE49-F238E27FC236}">
                <a16:creationId xmlns:a16="http://schemas.microsoft.com/office/drawing/2014/main" id="{2E7FE1D8-36E7-424E-A935-38C3E0E358E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0766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1551-D852-4BF4-A1A4-37D63CF918CF}"/>
              </a:ext>
            </a:extLst>
          </p:cNvPr>
          <p:cNvSpPr>
            <a:spLocks noGrp="1"/>
          </p:cNvSpPr>
          <p:nvPr>
            <p:ph type="title"/>
          </p:nvPr>
        </p:nvSpPr>
        <p:spPr/>
        <p:txBody>
          <a:bodyPr/>
          <a:lstStyle/>
          <a:p>
            <a:r>
              <a:rPr lang="en-US" dirty="0"/>
              <a:t>“conservation”</a:t>
            </a:r>
          </a:p>
        </p:txBody>
      </p:sp>
      <p:sp>
        <p:nvSpPr>
          <p:cNvPr id="3" name="Content Placeholder 2">
            <a:extLst>
              <a:ext uri="{FF2B5EF4-FFF2-40B4-BE49-F238E27FC236}">
                <a16:creationId xmlns:a16="http://schemas.microsoft.com/office/drawing/2014/main" id="{1033B1A8-4219-4D4C-AA7C-7F484FA18ACE}"/>
              </a:ext>
            </a:extLst>
          </p:cNvPr>
          <p:cNvSpPr>
            <a:spLocks noGrp="1"/>
          </p:cNvSpPr>
          <p:nvPr>
            <p:ph idx="1"/>
          </p:nvPr>
        </p:nvSpPr>
        <p:spPr/>
        <p:txBody>
          <a:bodyPr>
            <a:normAutofit/>
          </a:bodyPr>
          <a:lstStyle/>
          <a:p>
            <a:r>
              <a:rPr lang="en-US" dirty="0"/>
              <a:t>I have done about as much as I can, within reason, to conserve on the use of electricity in my home</a:t>
            </a:r>
          </a:p>
          <a:p>
            <a:endParaRPr lang="en-US" dirty="0"/>
          </a:p>
          <a:p>
            <a:r>
              <a:rPr lang="en-US" dirty="0"/>
              <a:t>Everyone should make a real effort to conserve energy, even if they don’t have to worry about the cost</a:t>
            </a:r>
          </a:p>
          <a:p>
            <a:endParaRPr lang="en-US" dirty="0"/>
          </a:p>
          <a:p>
            <a:r>
              <a:rPr lang="en-US" dirty="0"/>
              <a:t>We pay close attention to how much electricity we use in our home</a:t>
            </a:r>
          </a:p>
          <a:p>
            <a:pPr marL="0" indent="0">
              <a:buNone/>
            </a:pPr>
            <a:endParaRPr lang="en-US" dirty="0"/>
          </a:p>
        </p:txBody>
      </p:sp>
    </p:spTree>
    <p:extLst>
      <p:ext uri="{BB962C8B-B14F-4D97-AF65-F5344CB8AC3E}">
        <p14:creationId xmlns:p14="http://schemas.microsoft.com/office/powerpoint/2010/main" val="146364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1551-D852-4BF4-A1A4-37D63CF918CF}"/>
              </a:ext>
            </a:extLst>
          </p:cNvPr>
          <p:cNvSpPr>
            <a:spLocks noGrp="1"/>
          </p:cNvSpPr>
          <p:nvPr>
            <p:ph type="title"/>
          </p:nvPr>
        </p:nvSpPr>
        <p:spPr/>
        <p:txBody>
          <a:bodyPr/>
          <a:lstStyle/>
          <a:p>
            <a:r>
              <a:rPr lang="en-US" dirty="0"/>
              <a:t>“techies”</a:t>
            </a:r>
          </a:p>
        </p:txBody>
      </p:sp>
      <p:sp>
        <p:nvSpPr>
          <p:cNvPr id="3" name="Content Placeholder 2">
            <a:extLst>
              <a:ext uri="{FF2B5EF4-FFF2-40B4-BE49-F238E27FC236}">
                <a16:creationId xmlns:a16="http://schemas.microsoft.com/office/drawing/2014/main" id="{1033B1A8-4219-4D4C-AA7C-7F484FA18ACE}"/>
              </a:ext>
            </a:extLst>
          </p:cNvPr>
          <p:cNvSpPr>
            <a:spLocks noGrp="1"/>
          </p:cNvSpPr>
          <p:nvPr>
            <p:ph idx="1"/>
          </p:nvPr>
        </p:nvSpPr>
        <p:spPr/>
        <p:txBody>
          <a:bodyPr/>
          <a:lstStyle/>
          <a:p>
            <a:r>
              <a:rPr lang="en-US" dirty="0"/>
              <a:t>I am likely to buy a plug-in electric hybrid car when a practical, affordable  model is available from a major company</a:t>
            </a:r>
          </a:p>
          <a:p>
            <a:endParaRPr lang="en-US" dirty="0"/>
          </a:p>
          <a:p>
            <a:r>
              <a:rPr lang="en-US" dirty="0"/>
              <a:t>My household is usually one of the first to try new technologies when they come out</a:t>
            </a:r>
          </a:p>
          <a:p>
            <a:endParaRPr lang="en-US" dirty="0"/>
          </a:p>
          <a:p>
            <a:r>
              <a:rPr lang="en-US" dirty="0"/>
              <a:t>I want my cell phone to have a broad range of capabilities and applications</a:t>
            </a:r>
          </a:p>
        </p:txBody>
      </p:sp>
    </p:spTree>
    <p:extLst>
      <p:ext uri="{BB962C8B-B14F-4D97-AF65-F5344CB8AC3E}">
        <p14:creationId xmlns:p14="http://schemas.microsoft.com/office/powerpoint/2010/main" val="127981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4</a:t>
            </a:r>
            <a:endParaRPr lang="en-US" dirty="0"/>
          </a:p>
        </p:txBody>
      </p:sp>
      <p:sp>
        <p:nvSpPr>
          <p:cNvPr id="3" name="Content Placeholder 2"/>
          <p:cNvSpPr>
            <a:spLocks noGrp="1"/>
          </p:cNvSpPr>
          <p:nvPr>
            <p:ph idx="1"/>
          </p:nvPr>
        </p:nvSpPr>
        <p:spPr/>
        <p:txBody>
          <a:bodyPr/>
          <a:lstStyle/>
          <a:p>
            <a:r>
              <a:rPr lang="en-US" dirty="0" smtClean="0"/>
              <a:t>ATTITUDES</a:t>
            </a:r>
          </a:p>
          <a:p>
            <a:r>
              <a:rPr lang="en-US" dirty="0" smtClean="0"/>
              <a:t>KENT’S BARS</a:t>
            </a:r>
            <a:endParaRPr lang="en-US" dirty="0"/>
          </a:p>
        </p:txBody>
      </p:sp>
    </p:spTree>
    <p:extLst>
      <p:ext uri="{BB962C8B-B14F-4D97-AF65-F5344CB8AC3E}">
        <p14:creationId xmlns:p14="http://schemas.microsoft.com/office/powerpoint/2010/main" val="357101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5</a:t>
            </a:r>
            <a:endParaRPr lang="en-US" dirty="0"/>
          </a:p>
        </p:txBody>
      </p:sp>
      <p:sp>
        <p:nvSpPr>
          <p:cNvPr id="3" name="Content Placeholder 2"/>
          <p:cNvSpPr>
            <a:spLocks noGrp="1"/>
          </p:cNvSpPr>
          <p:nvPr>
            <p:ph idx="1"/>
          </p:nvPr>
        </p:nvSpPr>
        <p:spPr/>
        <p:txBody>
          <a:bodyPr/>
          <a:lstStyle/>
          <a:p>
            <a:r>
              <a:rPr lang="en-US" dirty="0" smtClean="0"/>
              <a:t>ATTITUDES</a:t>
            </a:r>
            <a:endParaRPr lang="en-US" dirty="0"/>
          </a:p>
        </p:txBody>
      </p:sp>
    </p:spTree>
    <p:extLst>
      <p:ext uri="{BB962C8B-B14F-4D97-AF65-F5344CB8AC3E}">
        <p14:creationId xmlns:p14="http://schemas.microsoft.com/office/powerpoint/2010/main" val="387414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a:t>
            </a:r>
            <a:endParaRPr lang="en-US" dirty="0"/>
          </a:p>
        </p:txBody>
      </p:sp>
      <p:sp>
        <p:nvSpPr>
          <p:cNvPr id="3" name="Content Placeholder 2"/>
          <p:cNvSpPr>
            <a:spLocks noGrp="1"/>
          </p:cNvSpPr>
          <p:nvPr>
            <p:ph idx="1"/>
          </p:nvPr>
        </p:nvSpPr>
        <p:spPr/>
        <p:txBody>
          <a:bodyPr/>
          <a:lstStyle/>
          <a:p>
            <a:r>
              <a:rPr lang="en-US" dirty="0" smtClean="0"/>
              <a:t>ATTITUDES</a:t>
            </a:r>
            <a:endParaRPr lang="en-US" dirty="0"/>
          </a:p>
        </p:txBody>
      </p:sp>
    </p:spTree>
    <p:extLst>
      <p:ext uri="{BB962C8B-B14F-4D97-AF65-F5344CB8AC3E}">
        <p14:creationId xmlns:p14="http://schemas.microsoft.com/office/powerpoint/2010/main" val="105860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7</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005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a:t>
            </a:r>
            <a:endParaRPr lang="en-US" dirty="0"/>
          </a:p>
        </p:txBody>
      </p:sp>
      <p:sp>
        <p:nvSpPr>
          <p:cNvPr id="3" name="Content Placeholder 2"/>
          <p:cNvSpPr>
            <a:spLocks noGrp="1"/>
          </p:cNvSpPr>
          <p:nvPr>
            <p:ph idx="1"/>
          </p:nvPr>
        </p:nvSpPr>
        <p:spPr/>
        <p:txBody>
          <a:bodyPr/>
          <a:lstStyle/>
          <a:p>
            <a:r>
              <a:rPr lang="en-US" dirty="0" smtClean="0"/>
              <a:t>Bubble plot</a:t>
            </a:r>
          </a:p>
          <a:p>
            <a:r>
              <a:rPr lang="en-US" dirty="0" smtClean="0"/>
              <a:t>X income</a:t>
            </a:r>
          </a:p>
          <a:p>
            <a:r>
              <a:rPr lang="en-US" dirty="0" smtClean="0"/>
              <a:t>Y energy</a:t>
            </a:r>
          </a:p>
          <a:p>
            <a:r>
              <a:rPr lang="en-US" dirty="0" smtClean="0"/>
              <a:t>Bubble size attitude score</a:t>
            </a:r>
          </a:p>
          <a:p>
            <a:r>
              <a:rPr lang="en-US" dirty="0" smtClean="0"/>
              <a:t>Color by something?</a:t>
            </a:r>
            <a:endParaRPr lang="en-US" dirty="0"/>
          </a:p>
        </p:txBody>
      </p:sp>
    </p:spTree>
    <p:extLst>
      <p:ext uri="{BB962C8B-B14F-4D97-AF65-F5344CB8AC3E}">
        <p14:creationId xmlns:p14="http://schemas.microsoft.com/office/powerpoint/2010/main" val="123619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287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2010 data</a:t>
            </a:r>
            <a:endParaRPr lang="en-US" dirty="0"/>
          </a:p>
        </p:txBody>
      </p:sp>
    </p:spTree>
    <p:extLst>
      <p:ext uri="{BB962C8B-B14F-4D97-AF65-F5344CB8AC3E}">
        <p14:creationId xmlns:p14="http://schemas.microsoft.com/office/powerpoint/2010/main" val="167153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Do effects vary by income, education</a:t>
            </a:r>
            <a:r>
              <a:rPr lang="en-US" dirty="0" smtClean="0"/>
              <a:t>, age, </a:t>
            </a:r>
            <a:r>
              <a:rPr lang="en-US" dirty="0"/>
              <a:t>weather, household size, geographic location?</a:t>
            </a:r>
          </a:p>
          <a:p>
            <a:r>
              <a:rPr lang="en-US" dirty="0" smtClean="0"/>
              <a:t>Do </a:t>
            </a:r>
            <a:r>
              <a:rPr lang="en-US" dirty="0"/>
              <a:t>attitudes transfer into actions</a:t>
            </a:r>
            <a:r>
              <a:rPr lang="en-US" dirty="0" smtClean="0"/>
              <a:t>?</a:t>
            </a:r>
          </a:p>
          <a:p>
            <a:r>
              <a:rPr lang="en-US" dirty="0" smtClean="0"/>
              <a:t>SO WHAT? BECAUSE WE WANT TO SAVE THE WORLD</a:t>
            </a:r>
            <a:endParaRPr lang="en-US" dirty="0"/>
          </a:p>
        </p:txBody>
      </p:sp>
    </p:spTree>
    <p:extLst>
      <p:ext uri="{BB962C8B-B14F-4D97-AF65-F5344CB8AC3E}">
        <p14:creationId xmlns:p14="http://schemas.microsoft.com/office/powerpoint/2010/main" val="20193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lstStyle/>
          <a:p>
            <a:r>
              <a:rPr lang="en-US" dirty="0" smtClean="0"/>
              <a:t>Proposal text</a:t>
            </a:r>
          </a:p>
          <a:p>
            <a:r>
              <a:rPr lang="en-US" dirty="0"/>
              <a:t>created from data from the US Census Bureau originally in 2000, updated over time (last updated in February of 2018).The latitude and longitude given for each ZIP code is typically (though not always) the geographic centroid of the ZIP code; in any event, the location given can generally be expected to lie somewhere within the ZIP code's "boundaries</a:t>
            </a:r>
            <a:r>
              <a:rPr lang="en-US" dirty="0" smtClean="0"/>
              <a:t>".</a:t>
            </a:r>
          </a:p>
          <a:p>
            <a:r>
              <a:rPr lang="en-US" dirty="0" smtClean="0"/>
              <a:t>NOAA historic weather data, closest station annual temperature</a:t>
            </a:r>
            <a:endParaRPr lang="en-US" dirty="0"/>
          </a:p>
        </p:txBody>
      </p:sp>
    </p:spTree>
    <p:extLst>
      <p:ext uri="{BB962C8B-B14F-4D97-AF65-F5344CB8AC3E}">
        <p14:creationId xmlns:p14="http://schemas.microsoft.com/office/powerpoint/2010/main" val="289508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a:t>
            </a:r>
            <a:endParaRPr lang="en-US" dirty="0"/>
          </a:p>
        </p:txBody>
      </p:sp>
      <p:sp>
        <p:nvSpPr>
          <p:cNvPr id="3" name="Content Placeholder 2"/>
          <p:cNvSpPr>
            <a:spLocks noGrp="1"/>
          </p:cNvSpPr>
          <p:nvPr>
            <p:ph idx="1"/>
          </p:nvPr>
        </p:nvSpPr>
        <p:spPr/>
        <p:txBody>
          <a:bodyPr/>
          <a:lstStyle/>
          <a:p>
            <a:r>
              <a:rPr lang="en-US" dirty="0" err="1" smtClean="0"/>
              <a:t>Zipcodes</a:t>
            </a:r>
            <a:endParaRPr lang="en-US" dirty="0" smtClean="0"/>
          </a:p>
          <a:p>
            <a:r>
              <a:rPr lang="en-US" dirty="0" smtClean="0"/>
              <a:t>Missing survey data</a:t>
            </a:r>
          </a:p>
          <a:p>
            <a:r>
              <a:rPr lang="en-US" dirty="0" smtClean="0"/>
              <a:t>Final sample size # households, # </a:t>
            </a:r>
            <a:r>
              <a:rPr lang="en-US" dirty="0" err="1" smtClean="0"/>
              <a:t>zipcodes</a:t>
            </a:r>
            <a:endParaRPr lang="en-US" dirty="0"/>
          </a:p>
        </p:txBody>
      </p:sp>
    </p:spTree>
    <p:extLst>
      <p:ext uri="{BB962C8B-B14F-4D97-AF65-F5344CB8AC3E}">
        <p14:creationId xmlns:p14="http://schemas.microsoft.com/office/powerpoint/2010/main" val="287913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a:t>
            </a:r>
            <a:endParaRPr lang="en-US" dirty="0"/>
          </a:p>
        </p:txBody>
      </p:sp>
      <p:sp>
        <p:nvSpPr>
          <p:cNvPr id="3" name="Content Placeholder 2"/>
          <p:cNvSpPr>
            <a:spLocks noGrp="1"/>
          </p:cNvSpPr>
          <p:nvPr>
            <p:ph idx="1"/>
          </p:nvPr>
        </p:nvSpPr>
        <p:spPr/>
        <p:txBody>
          <a:bodyPr/>
          <a:lstStyle/>
          <a:p>
            <a:r>
              <a:rPr lang="en-US" dirty="0" smtClean="0"/>
              <a:t>HEAT MAP</a:t>
            </a:r>
            <a:endParaRPr lang="en-US" dirty="0"/>
          </a:p>
        </p:txBody>
      </p:sp>
    </p:spTree>
    <p:extLst>
      <p:ext uri="{BB962C8B-B14F-4D97-AF65-F5344CB8AC3E}">
        <p14:creationId xmlns:p14="http://schemas.microsoft.com/office/powerpoint/2010/main" val="23403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a:t>
            </a:r>
            <a:endParaRPr lang="en-US" dirty="0"/>
          </a:p>
        </p:txBody>
      </p:sp>
      <p:sp>
        <p:nvSpPr>
          <p:cNvPr id="3" name="Content Placeholder 2"/>
          <p:cNvSpPr>
            <a:spLocks noGrp="1"/>
          </p:cNvSpPr>
          <p:nvPr>
            <p:ph idx="1"/>
          </p:nvPr>
        </p:nvSpPr>
        <p:spPr/>
        <p:txBody>
          <a:bodyPr/>
          <a:lstStyle/>
          <a:p>
            <a:r>
              <a:rPr lang="en-US" dirty="0" smtClean="0"/>
              <a:t>WEATHER</a:t>
            </a:r>
            <a:endParaRPr lang="en-US" dirty="0"/>
          </a:p>
        </p:txBody>
      </p:sp>
    </p:spTree>
    <p:extLst>
      <p:ext uri="{BB962C8B-B14F-4D97-AF65-F5344CB8AC3E}">
        <p14:creationId xmlns:p14="http://schemas.microsoft.com/office/powerpoint/2010/main" val="309594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3</a:t>
            </a:r>
            <a:endParaRPr lang="en-US" dirty="0"/>
          </a:p>
        </p:txBody>
      </p:sp>
      <p:sp>
        <p:nvSpPr>
          <p:cNvPr id="3" name="Content Placeholder 2"/>
          <p:cNvSpPr>
            <a:spLocks noGrp="1"/>
          </p:cNvSpPr>
          <p:nvPr>
            <p:ph idx="1"/>
          </p:nvPr>
        </p:nvSpPr>
        <p:spPr/>
        <p:txBody>
          <a:bodyPr/>
          <a:lstStyle/>
          <a:p>
            <a:r>
              <a:rPr lang="en-US" dirty="0" smtClean="0"/>
              <a:t>Household features</a:t>
            </a:r>
            <a:endParaRPr lang="en-US" dirty="0"/>
          </a:p>
        </p:txBody>
      </p:sp>
    </p:spTree>
    <p:extLst>
      <p:ext uri="{BB962C8B-B14F-4D97-AF65-F5344CB8AC3E}">
        <p14:creationId xmlns:p14="http://schemas.microsoft.com/office/powerpoint/2010/main" val="403593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1551-D852-4BF4-A1A4-37D63CF918CF}"/>
              </a:ext>
            </a:extLst>
          </p:cNvPr>
          <p:cNvSpPr>
            <a:spLocks noGrp="1"/>
          </p:cNvSpPr>
          <p:nvPr>
            <p:ph type="title"/>
          </p:nvPr>
        </p:nvSpPr>
        <p:spPr/>
        <p:txBody>
          <a:bodyPr/>
          <a:lstStyle/>
          <a:p>
            <a:r>
              <a:rPr lang="en-US" dirty="0"/>
              <a:t>Attitude scales</a:t>
            </a:r>
          </a:p>
        </p:txBody>
      </p:sp>
      <p:sp>
        <p:nvSpPr>
          <p:cNvPr id="3" name="Content Placeholder 2">
            <a:extLst>
              <a:ext uri="{FF2B5EF4-FFF2-40B4-BE49-F238E27FC236}">
                <a16:creationId xmlns:a16="http://schemas.microsoft.com/office/drawing/2014/main" id="{1033B1A8-4219-4D4C-AA7C-7F484FA18ACE}"/>
              </a:ext>
            </a:extLst>
          </p:cNvPr>
          <p:cNvSpPr>
            <a:spLocks noGrp="1"/>
          </p:cNvSpPr>
          <p:nvPr>
            <p:ph idx="1"/>
          </p:nvPr>
        </p:nvSpPr>
        <p:spPr/>
        <p:txBody>
          <a:bodyPr/>
          <a:lstStyle/>
          <a:p>
            <a:pPr marL="514350" indent="-514350">
              <a:buFont typeface="+mj-lt"/>
              <a:buAutoNum type="arabicPeriod"/>
            </a:pPr>
            <a:r>
              <a:rPr lang="en-US" dirty="0"/>
              <a:t>Greenness – concern and conscientious ness around environment</a:t>
            </a:r>
          </a:p>
          <a:p>
            <a:pPr marL="514350" indent="-514350">
              <a:buFont typeface="+mj-lt"/>
              <a:buAutoNum type="arabicPeriod"/>
            </a:pPr>
            <a:r>
              <a:rPr lang="en-US" dirty="0"/>
              <a:t>Conservation – values and concerns about saving energy and related costs</a:t>
            </a:r>
          </a:p>
          <a:p>
            <a:pPr marL="514350" indent="-514350">
              <a:buFont typeface="+mj-lt"/>
              <a:buAutoNum type="arabicPeriod"/>
            </a:pPr>
            <a:r>
              <a:rPr lang="en-US" dirty="0"/>
              <a:t>Techies – those who are quick to try new technologies</a:t>
            </a:r>
          </a:p>
          <a:p>
            <a:pPr marL="0" indent="0">
              <a:buNone/>
            </a:pPr>
            <a:endParaRPr lang="en-US" dirty="0"/>
          </a:p>
          <a:p>
            <a:pPr marL="0" indent="0">
              <a:buNone/>
            </a:pPr>
            <a:endParaRPr lang="en-US"/>
          </a:p>
          <a:p>
            <a:pPr marL="0" indent="0">
              <a:buNone/>
            </a:pPr>
            <a:r>
              <a:rPr lang="en-US"/>
              <a:t>All </a:t>
            </a:r>
            <a:r>
              <a:rPr lang="en-US" dirty="0"/>
              <a:t>three are composite measures based on individual survey responses to Likert scale (1-10) agreement with the following statements : </a:t>
            </a:r>
          </a:p>
        </p:txBody>
      </p:sp>
    </p:spTree>
    <p:extLst>
      <p:ext uri="{BB962C8B-B14F-4D97-AF65-F5344CB8AC3E}">
        <p14:creationId xmlns:p14="http://schemas.microsoft.com/office/powerpoint/2010/main" val="293441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1551-D852-4BF4-A1A4-37D63CF918CF}"/>
              </a:ext>
            </a:extLst>
          </p:cNvPr>
          <p:cNvSpPr>
            <a:spLocks noGrp="1"/>
          </p:cNvSpPr>
          <p:nvPr>
            <p:ph type="title"/>
          </p:nvPr>
        </p:nvSpPr>
        <p:spPr/>
        <p:txBody>
          <a:bodyPr/>
          <a:lstStyle/>
          <a:p>
            <a:r>
              <a:rPr lang="en-US" dirty="0"/>
              <a:t>“greenness”</a:t>
            </a:r>
          </a:p>
        </p:txBody>
      </p:sp>
      <p:sp>
        <p:nvSpPr>
          <p:cNvPr id="3" name="Content Placeholder 2">
            <a:extLst>
              <a:ext uri="{FF2B5EF4-FFF2-40B4-BE49-F238E27FC236}">
                <a16:creationId xmlns:a16="http://schemas.microsoft.com/office/drawing/2014/main" id="{1033B1A8-4219-4D4C-AA7C-7F484FA18ACE}"/>
              </a:ext>
            </a:extLst>
          </p:cNvPr>
          <p:cNvSpPr>
            <a:spLocks noGrp="1"/>
          </p:cNvSpPr>
          <p:nvPr>
            <p:ph idx="1"/>
          </p:nvPr>
        </p:nvSpPr>
        <p:spPr/>
        <p:txBody>
          <a:bodyPr/>
          <a:lstStyle/>
          <a:p>
            <a:r>
              <a:rPr lang="en-US" dirty="0"/>
              <a:t>My household is conscientious about recycling things like bottles, cans, and paper</a:t>
            </a:r>
          </a:p>
          <a:p>
            <a:r>
              <a:rPr lang="en-US" dirty="0"/>
              <a:t>I believe reducing my household energy consumption is important in protecting the environment</a:t>
            </a:r>
          </a:p>
          <a:p>
            <a:r>
              <a:rPr lang="en-US" dirty="0"/>
              <a:t>I am willing to make significant changes in my lifestyle and habits to protect the environment for future generations	</a:t>
            </a:r>
          </a:p>
          <a:p>
            <a:r>
              <a:rPr lang="en-US" dirty="0"/>
              <a:t>Climate change and global warming is real and it's important that we take actions to minimize it</a:t>
            </a:r>
          </a:p>
        </p:txBody>
      </p:sp>
    </p:spTree>
    <p:extLst>
      <p:ext uri="{BB962C8B-B14F-4D97-AF65-F5344CB8AC3E}">
        <p14:creationId xmlns:p14="http://schemas.microsoft.com/office/powerpoint/2010/main" val="1256364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397</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What Factors Drive Energy Usage? </vt:lpstr>
      <vt:lpstr>PowerPoint Presentation</vt:lpstr>
      <vt:lpstr>The Data</vt:lpstr>
      <vt:lpstr>Cleaning?</vt:lpstr>
      <vt:lpstr>Figure 1</vt:lpstr>
      <vt:lpstr>Figure 2</vt:lpstr>
      <vt:lpstr>Figure 3</vt:lpstr>
      <vt:lpstr>Attitude scales</vt:lpstr>
      <vt:lpstr>“greenness”</vt:lpstr>
      <vt:lpstr>“conservation”</vt:lpstr>
      <vt:lpstr>“techies”</vt:lpstr>
      <vt:lpstr>Figure 4</vt:lpstr>
      <vt:lpstr>Figure 5</vt:lpstr>
      <vt:lpstr>Figure 6</vt:lpstr>
      <vt:lpstr>Figure 7</vt:lpstr>
      <vt:lpstr>Figure 8</vt:lpstr>
      <vt:lpstr>Take home message</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Johnson</dc:creator>
  <cp:lastModifiedBy>Kristen Mason</cp:lastModifiedBy>
  <cp:revision>10</cp:revision>
  <dcterms:created xsi:type="dcterms:W3CDTF">2019-07-02T23:02:23Z</dcterms:created>
  <dcterms:modified xsi:type="dcterms:W3CDTF">2019-07-09T23:50:11Z</dcterms:modified>
</cp:coreProperties>
</file>