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1" r:id="rId4"/>
    <p:sldId id="263" r:id="rId5"/>
    <p:sldId id="272" r:id="rId6"/>
    <p:sldId id="273" r:id="rId7"/>
    <p:sldId id="274" r:id="rId8"/>
    <p:sldId id="275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86692" autoAdjust="0"/>
  </p:normalViewPr>
  <p:slideViewPr>
    <p:cSldViewPr snapToGrid="0">
      <p:cViewPr varScale="1">
        <p:scale>
          <a:sx n="61" d="100"/>
          <a:sy n="61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20F4F-6200-4CF2-BA41-C74DA4DBDD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5C7549-E593-4859-BB86-29971ADBE13F}">
      <dgm:prSet/>
      <dgm:spPr/>
      <dgm:t>
        <a:bodyPr/>
        <a:lstStyle/>
        <a:p>
          <a:r>
            <a:rPr lang="en-US" dirty="0"/>
            <a:t>2010 Data! </a:t>
          </a:r>
        </a:p>
        <a:p>
          <a:r>
            <a:rPr lang="en-US" dirty="0"/>
            <a:t>Attitudes have likely changed</a:t>
          </a:r>
        </a:p>
        <a:p>
          <a:r>
            <a:rPr lang="en-US" dirty="0"/>
            <a:t>Especially since recession and natural gas boom</a:t>
          </a:r>
        </a:p>
      </dgm:t>
    </dgm:pt>
    <dgm:pt modelId="{8F52026C-6327-480E-96F3-6A79EB5830E0}" type="parTrans" cxnId="{E2E3EBD9-7359-4125-BA16-2CF7B5ED7991}">
      <dgm:prSet/>
      <dgm:spPr/>
      <dgm:t>
        <a:bodyPr/>
        <a:lstStyle/>
        <a:p>
          <a:endParaRPr lang="en-US"/>
        </a:p>
      </dgm:t>
    </dgm:pt>
    <dgm:pt modelId="{E43BBA7D-6D14-43E4-981A-BD3485261E8F}" type="sibTrans" cxnId="{E2E3EBD9-7359-4125-BA16-2CF7B5ED7991}">
      <dgm:prSet/>
      <dgm:spPr/>
      <dgm:t>
        <a:bodyPr/>
        <a:lstStyle/>
        <a:p>
          <a:endParaRPr lang="en-US"/>
        </a:p>
      </dgm:t>
    </dgm:pt>
    <dgm:pt modelId="{6EB29444-E482-4A2C-8474-4B987DF0B4A2}">
      <dgm:prSet/>
      <dgm:spPr/>
      <dgm:t>
        <a:bodyPr/>
        <a:lstStyle/>
        <a:p>
          <a:endParaRPr lang="en-US" dirty="0"/>
        </a:p>
      </dgm:t>
    </dgm:pt>
    <dgm:pt modelId="{4B82A873-B42D-480A-9A89-17D5F78FE144}" type="parTrans" cxnId="{BDF5C407-4A43-4FB5-806E-167730EBE311}">
      <dgm:prSet/>
      <dgm:spPr/>
      <dgm:t>
        <a:bodyPr/>
        <a:lstStyle/>
        <a:p>
          <a:endParaRPr lang="en-US"/>
        </a:p>
      </dgm:t>
    </dgm:pt>
    <dgm:pt modelId="{4EAB0F32-6B32-4A3D-9BAD-859C3BB22CD4}" type="sibTrans" cxnId="{BDF5C407-4A43-4FB5-806E-167730EBE311}">
      <dgm:prSet/>
      <dgm:spPr/>
      <dgm:t>
        <a:bodyPr/>
        <a:lstStyle/>
        <a:p>
          <a:endParaRPr lang="en-US"/>
        </a:p>
      </dgm:t>
    </dgm:pt>
    <dgm:pt modelId="{EABB78E5-0501-46E1-AE7B-89A30FC9C4BB}">
      <dgm:prSet/>
      <dgm:spPr/>
      <dgm:t>
        <a:bodyPr/>
        <a:lstStyle/>
        <a:p>
          <a:r>
            <a:rPr lang="en-US"/>
            <a:t>Limited to those that use Duke Energy as their energy provider</a:t>
          </a:r>
        </a:p>
      </dgm:t>
    </dgm:pt>
    <dgm:pt modelId="{83A39BFE-6E0F-4F4F-BB7E-D1F220ACFDBD}" type="parTrans" cxnId="{8CD1FF7D-080C-42F2-90C0-37C408AB929C}">
      <dgm:prSet/>
      <dgm:spPr/>
      <dgm:t>
        <a:bodyPr/>
        <a:lstStyle/>
        <a:p>
          <a:endParaRPr lang="en-US"/>
        </a:p>
      </dgm:t>
    </dgm:pt>
    <dgm:pt modelId="{FFE68595-87D7-4CE3-8CFA-82EA8E445FA1}" type="sibTrans" cxnId="{8CD1FF7D-080C-42F2-90C0-37C408AB929C}">
      <dgm:prSet/>
      <dgm:spPr/>
      <dgm:t>
        <a:bodyPr/>
        <a:lstStyle/>
        <a:p>
          <a:endParaRPr lang="en-US"/>
        </a:p>
      </dgm:t>
    </dgm:pt>
    <dgm:pt modelId="{92E96518-8CCB-4B25-AEDA-82F408AC1BFF}">
      <dgm:prSet/>
      <dgm:spPr/>
      <dgm:t>
        <a:bodyPr/>
        <a:lstStyle/>
        <a:p>
          <a:r>
            <a:rPr lang="en-US" dirty="0"/>
            <a:t>Regionally limited to the Southeast and may not have the same relationships applied to other regions of the country</a:t>
          </a:r>
        </a:p>
      </dgm:t>
    </dgm:pt>
    <dgm:pt modelId="{F1CC5B06-1FCD-4EB2-8DE9-2749F1DCC442}" type="parTrans" cxnId="{1025616B-BD7C-4E77-813F-C445CD9F7D25}">
      <dgm:prSet/>
      <dgm:spPr/>
      <dgm:t>
        <a:bodyPr/>
        <a:lstStyle/>
        <a:p>
          <a:endParaRPr lang="en-US"/>
        </a:p>
      </dgm:t>
    </dgm:pt>
    <dgm:pt modelId="{EC532FC7-3FB8-4FBE-B37B-6F782538508E}" type="sibTrans" cxnId="{1025616B-BD7C-4E77-813F-C445CD9F7D25}">
      <dgm:prSet/>
      <dgm:spPr/>
      <dgm:t>
        <a:bodyPr/>
        <a:lstStyle/>
        <a:p>
          <a:endParaRPr lang="en-US"/>
        </a:p>
      </dgm:t>
    </dgm:pt>
    <dgm:pt modelId="{0E26CB13-57AB-4D4D-8F81-602C72D8136F}" type="pres">
      <dgm:prSet presAssocID="{50420F4F-6200-4CF2-BA41-C74DA4DBDD97}" presName="linear" presStyleCnt="0">
        <dgm:presLayoutVars>
          <dgm:animLvl val="lvl"/>
          <dgm:resizeHandles val="exact"/>
        </dgm:presLayoutVars>
      </dgm:prSet>
      <dgm:spPr/>
    </dgm:pt>
    <dgm:pt modelId="{9684DB76-48DF-4B67-B15E-4EE7D01361AD}" type="pres">
      <dgm:prSet presAssocID="{3A5C7549-E593-4859-BB86-29971ADBE13F}" presName="parentText" presStyleLbl="node1" presStyleIdx="0" presStyleCnt="3" custLinFactNeighborX="-381" custLinFactNeighborY="87647">
        <dgm:presLayoutVars>
          <dgm:chMax val="0"/>
          <dgm:bulletEnabled val="1"/>
        </dgm:presLayoutVars>
      </dgm:prSet>
      <dgm:spPr/>
    </dgm:pt>
    <dgm:pt modelId="{F9F0AAE0-1240-4C1D-A831-E76E78CA99D0}" type="pres">
      <dgm:prSet presAssocID="{3A5C7549-E593-4859-BB86-29971ADBE13F}" presName="childText" presStyleLbl="revTx" presStyleIdx="0" presStyleCnt="1">
        <dgm:presLayoutVars>
          <dgm:bulletEnabled val="1"/>
        </dgm:presLayoutVars>
      </dgm:prSet>
      <dgm:spPr/>
    </dgm:pt>
    <dgm:pt modelId="{7604820A-9096-40C8-BA58-2D5859EAA9D2}" type="pres">
      <dgm:prSet presAssocID="{EABB78E5-0501-46E1-AE7B-89A30FC9C4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BA4DAA-F8D0-4864-838D-86571435AC9E}" type="pres">
      <dgm:prSet presAssocID="{FFE68595-87D7-4CE3-8CFA-82EA8E445FA1}" presName="spacer" presStyleCnt="0"/>
      <dgm:spPr/>
    </dgm:pt>
    <dgm:pt modelId="{0DE30764-20BE-413F-B621-5AD8E22285AE}" type="pres">
      <dgm:prSet presAssocID="{92E96518-8CCB-4B25-AEDA-82F408AC1B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F5C407-4A43-4FB5-806E-167730EBE311}" srcId="{3A5C7549-E593-4859-BB86-29971ADBE13F}" destId="{6EB29444-E482-4A2C-8474-4B987DF0B4A2}" srcOrd="0" destOrd="0" parTransId="{4B82A873-B42D-480A-9A89-17D5F78FE144}" sibTransId="{4EAB0F32-6B32-4A3D-9BAD-859C3BB22CD4}"/>
    <dgm:cxn modelId="{6CB63C0A-CECF-4EBA-AD2E-81BCFB4782AC}" type="presOf" srcId="{3A5C7549-E593-4859-BB86-29971ADBE13F}" destId="{9684DB76-48DF-4B67-B15E-4EE7D01361AD}" srcOrd="0" destOrd="0" presId="urn:microsoft.com/office/officeart/2005/8/layout/vList2"/>
    <dgm:cxn modelId="{1025616B-BD7C-4E77-813F-C445CD9F7D25}" srcId="{50420F4F-6200-4CF2-BA41-C74DA4DBDD97}" destId="{92E96518-8CCB-4B25-AEDA-82F408AC1BFF}" srcOrd="2" destOrd="0" parTransId="{F1CC5B06-1FCD-4EB2-8DE9-2749F1DCC442}" sibTransId="{EC532FC7-3FB8-4FBE-B37B-6F782538508E}"/>
    <dgm:cxn modelId="{A995426C-BD82-4D50-AAB9-2808B5948127}" type="presOf" srcId="{92E96518-8CCB-4B25-AEDA-82F408AC1BFF}" destId="{0DE30764-20BE-413F-B621-5AD8E22285AE}" srcOrd="0" destOrd="0" presId="urn:microsoft.com/office/officeart/2005/8/layout/vList2"/>
    <dgm:cxn modelId="{8CD1FF7D-080C-42F2-90C0-37C408AB929C}" srcId="{50420F4F-6200-4CF2-BA41-C74DA4DBDD97}" destId="{EABB78E5-0501-46E1-AE7B-89A30FC9C4BB}" srcOrd="1" destOrd="0" parTransId="{83A39BFE-6E0F-4F4F-BB7E-D1F220ACFDBD}" sibTransId="{FFE68595-87D7-4CE3-8CFA-82EA8E445FA1}"/>
    <dgm:cxn modelId="{E7306E93-3E7C-4841-BBA9-2AC1DD16BE41}" type="presOf" srcId="{6EB29444-E482-4A2C-8474-4B987DF0B4A2}" destId="{F9F0AAE0-1240-4C1D-A831-E76E78CA99D0}" srcOrd="0" destOrd="0" presId="urn:microsoft.com/office/officeart/2005/8/layout/vList2"/>
    <dgm:cxn modelId="{012D24A9-336E-48B4-A1AD-7074D4C47104}" type="presOf" srcId="{EABB78E5-0501-46E1-AE7B-89A30FC9C4BB}" destId="{7604820A-9096-40C8-BA58-2D5859EAA9D2}" srcOrd="0" destOrd="0" presId="urn:microsoft.com/office/officeart/2005/8/layout/vList2"/>
    <dgm:cxn modelId="{E2E3EBD9-7359-4125-BA16-2CF7B5ED7991}" srcId="{50420F4F-6200-4CF2-BA41-C74DA4DBDD97}" destId="{3A5C7549-E593-4859-BB86-29971ADBE13F}" srcOrd="0" destOrd="0" parTransId="{8F52026C-6327-480E-96F3-6A79EB5830E0}" sibTransId="{E43BBA7D-6D14-43E4-981A-BD3485261E8F}"/>
    <dgm:cxn modelId="{EDABDCF9-49EA-4706-8CBB-DC96B56A22A9}" type="presOf" srcId="{50420F4F-6200-4CF2-BA41-C74DA4DBDD97}" destId="{0E26CB13-57AB-4D4D-8F81-602C72D8136F}" srcOrd="0" destOrd="0" presId="urn:microsoft.com/office/officeart/2005/8/layout/vList2"/>
    <dgm:cxn modelId="{FAB69AB8-27A5-47A3-999C-E8931034C1D7}" type="presParOf" srcId="{0E26CB13-57AB-4D4D-8F81-602C72D8136F}" destId="{9684DB76-48DF-4B67-B15E-4EE7D01361AD}" srcOrd="0" destOrd="0" presId="urn:microsoft.com/office/officeart/2005/8/layout/vList2"/>
    <dgm:cxn modelId="{0A4E0E78-88E1-46A9-9C5B-7CB5171FFA9F}" type="presParOf" srcId="{0E26CB13-57AB-4D4D-8F81-602C72D8136F}" destId="{F9F0AAE0-1240-4C1D-A831-E76E78CA99D0}" srcOrd="1" destOrd="0" presId="urn:microsoft.com/office/officeart/2005/8/layout/vList2"/>
    <dgm:cxn modelId="{9EC2E49D-1C0E-41FD-869C-4D42DB6C01BE}" type="presParOf" srcId="{0E26CB13-57AB-4D4D-8F81-602C72D8136F}" destId="{7604820A-9096-40C8-BA58-2D5859EAA9D2}" srcOrd="2" destOrd="0" presId="urn:microsoft.com/office/officeart/2005/8/layout/vList2"/>
    <dgm:cxn modelId="{F94DA5B9-7CA4-49CA-A85F-D2164706C60C}" type="presParOf" srcId="{0E26CB13-57AB-4D4D-8F81-602C72D8136F}" destId="{3CBA4DAA-F8D0-4864-838D-86571435AC9E}" srcOrd="3" destOrd="0" presId="urn:microsoft.com/office/officeart/2005/8/layout/vList2"/>
    <dgm:cxn modelId="{3795EB04-B2D9-4D06-9DCC-0F32CA36C97E}" type="presParOf" srcId="{0E26CB13-57AB-4D4D-8F81-602C72D8136F}" destId="{0DE30764-20BE-413F-B621-5AD8E22285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6FA2E-E05E-407F-84E7-D0811A5CD05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E39F34-348B-4C62-B1E2-3E133E70499D}">
      <dgm:prSet/>
      <dgm:spPr/>
      <dgm:t>
        <a:bodyPr/>
        <a:lstStyle/>
        <a:p>
          <a:endParaRPr lang="en-US" dirty="0"/>
        </a:p>
      </dgm:t>
    </dgm:pt>
    <dgm:pt modelId="{07151424-74B5-46D3-95D0-0DA1B4A6E753}" type="parTrans" cxnId="{97CBF1D0-023E-4404-BBAE-2D81D8796410}">
      <dgm:prSet/>
      <dgm:spPr/>
      <dgm:t>
        <a:bodyPr/>
        <a:lstStyle/>
        <a:p>
          <a:endParaRPr lang="en-US"/>
        </a:p>
      </dgm:t>
    </dgm:pt>
    <dgm:pt modelId="{EB966F28-64A1-4B45-84A8-F49C5CF11B8E}" type="sibTrans" cxnId="{97CBF1D0-023E-4404-BBAE-2D81D8796410}">
      <dgm:prSet/>
      <dgm:spPr/>
      <dgm:t>
        <a:bodyPr/>
        <a:lstStyle/>
        <a:p>
          <a:endParaRPr lang="en-US"/>
        </a:p>
      </dgm:t>
    </dgm:pt>
    <dgm:pt modelId="{4BB96C13-9941-4228-90AA-1C31F825DAA3}">
      <dgm:prSet/>
      <dgm:spPr/>
      <dgm:t>
        <a:bodyPr/>
        <a:lstStyle/>
        <a:p>
          <a:r>
            <a:rPr lang="en-US" dirty="0"/>
            <a:t>Readiness to adopt new energy tech increases with energy consumption, income and education</a:t>
          </a:r>
        </a:p>
      </dgm:t>
    </dgm:pt>
    <dgm:pt modelId="{CFCB4084-C938-4D66-8946-44A815935C1A}" type="parTrans" cxnId="{A4698AC8-6330-47B4-886C-392D0871BD00}">
      <dgm:prSet/>
      <dgm:spPr/>
      <dgm:t>
        <a:bodyPr/>
        <a:lstStyle/>
        <a:p>
          <a:endParaRPr lang="en-US"/>
        </a:p>
      </dgm:t>
    </dgm:pt>
    <dgm:pt modelId="{BB333233-BF7F-4B01-8296-C8159F6365EC}" type="sibTrans" cxnId="{A4698AC8-6330-47B4-886C-392D0871BD00}">
      <dgm:prSet/>
      <dgm:spPr/>
      <dgm:t>
        <a:bodyPr/>
        <a:lstStyle/>
        <a:p>
          <a:endParaRPr lang="en-US"/>
        </a:p>
      </dgm:t>
    </dgm:pt>
    <dgm:pt modelId="{E93D94B6-438D-48E8-9515-13C7E53E4C4A}">
      <dgm:prSet/>
      <dgm:spPr/>
      <dgm:t>
        <a:bodyPr/>
        <a:lstStyle/>
        <a:p>
          <a:r>
            <a:rPr lang="en-US" dirty="0"/>
            <a:t>Conservation and pro-environmental attitudes are higher among lower energy consumers, as well as less educated and lower income </a:t>
          </a:r>
        </a:p>
      </dgm:t>
    </dgm:pt>
    <dgm:pt modelId="{B4C10235-9A46-4ECD-80C2-7F2FBC017A27}" type="parTrans" cxnId="{F2DD6AE2-3AAB-4C49-8BFD-412B5C34F2DB}">
      <dgm:prSet/>
      <dgm:spPr/>
      <dgm:t>
        <a:bodyPr/>
        <a:lstStyle/>
        <a:p>
          <a:endParaRPr lang="en-US"/>
        </a:p>
      </dgm:t>
    </dgm:pt>
    <dgm:pt modelId="{71D5199D-E71F-4B0B-83C6-18A3B9EF64F3}" type="sibTrans" cxnId="{F2DD6AE2-3AAB-4C49-8BFD-412B5C34F2DB}">
      <dgm:prSet/>
      <dgm:spPr/>
      <dgm:t>
        <a:bodyPr/>
        <a:lstStyle/>
        <a:p>
          <a:endParaRPr lang="en-US"/>
        </a:p>
      </dgm:t>
    </dgm:pt>
    <dgm:pt modelId="{17B8F2FC-5903-400F-9317-7D815EBBB12A}" type="pres">
      <dgm:prSet presAssocID="{5C26FA2E-E05E-407F-84E7-D0811A5CD058}" presName="vert0" presStyleCnt="0">
        <dgm:presLayoutVars>
          <dgm:dir/>
          <dgm:animOne val="branch"/>
          <dgm:animLvl val="lvl"/>
        </dgm:presLayoutVars>
      </dgm:prSet>
      <dgm:spPr/>
    </dgm:pt>
    <dgm:pt modelId="{F9D63C44-0636-4200-ADB4-8BFD719B4F25}" type="pres">
      <dgm:prSet presAssocID="{E8E39F34-348B-4C62-B1E2-3E133E70499D}" presName="thickLine" presStyleLbl="alignNode1" presStyleIdx="0" presStyleCnt="3"/>
      <dgm:spPr/>
    </dgm:pt>
    <dgm:pt modelId="{6824EF45-C7B1-45D3-A2CB-7D05CFF98F75}" type="pres">
      <dgm:prSet presAssocID="{E8E39F34-348B-4C62-B1E2-3E133E70499D}" presName="horz1" presStyleCnt="0"/>
      <dgm:spPr/>
    </dgm:pt>
    <dgm:pt modelId="{72AE1025-6D8E-499D-86FE-582502E736D6}" type="pres">
      <dgm:prSet presAssocID="{E8E39F34-348B-4C62-B1E2-3E133E70499D}" presName="tx1" presStyleLbl="revTx" presStyleIdx="0" presStyleCnt="3"/>
      <dgm:spPr/>
    </dgm:pt>
    <dgm:pt modelId="{28840B23-0591-447D-A715-B0711D338D80}" type="pres">
      <dgm:prSet presAssocID="{E8E39F34-348B-4C62-B1E2-3E133E70499D}" presName="vert1" presStyleCnt="0"/>
      <dgm:spPr/>
    </dgm:pt>
    <dgm:pt modelId="{9195409D-3491-42AC-AD66-2A1F36ABB22C}" type="pres">
      <dgm:prSet presAssocID="{4BB96C13-9941-4228-90AA-1C31F825DAA3}" presName="thickLine" presStyleLbl="alignNode1" presStyleIdx="1" presStyleCnt="3"/>
      <dgm:spPr/>
    </dgm:pt>
    <dgm:pt modelId="{452F58A0-6792-40B4-9800-64E62A849719}" type="pres">
      <dgm:prSet presAssocID="{4BB96C13-9941-4228-90AA-1C31F825DAA3}" presName="horz1" presStyleCnt="0"/>
      <dgm:spPr/>
    </dgm:pt>
    <dgm:pt modelId="{B3FDC5AF-DE45-4477-8EB9-0B82F68D8810}" type="pres">
      <dgm:prSet presAssocID="{4BB96C13-9941-4228-90AA-1C31F825DAA3}" presName="tx1" presStyleLbl="revTx" presStyleIdx="1" presStyleCnt="3" custLinFactNeighborX="-381" custLinFactNeighborY="6478"/>
      <dgm:spPr/>
    </dgm:pt>
    <dgm:pt modelId="{ED0264C9-4343-4FD5-BE53-BE3A03B34823}" type="pres">
      <dgm:prSet presAssocID="{4BB96C13-9941-4228-90AA-1C31F825DAA3}" presName="vert1" presStyleCnt="0"/>
      <dgm:spPr/>
    </dgm:pt>
    <dgm:pt modelId="{18FE7EDE-64FC-46B0-80E2-573022CE6CD0}" type="pres">
      <dgm:prSet presAssocID="{E93D94B6-438D-48E8-9515-13C7E53E4C4A}" presName="thickLine" presStyleLbl="alignNode1" presStyleIdx="2" presStyleCnt="3"/>
      <dgm:spPr/>
    </dgm:pt>
    <dgm:pt modelId="{49DDAACF-23FA-42FB-8E9E-AE8F7876572E}" type="pres">
      <dgm:prSet presAssocID="{E93D94B6-438D-48E8-9515-13C7E53E4C4A}" presName="horz1" presStyleCnt="0"/>
      <dgm:spPr/>
    </dgm:pt>
    <dgm:pt modelId="{04866AAC-CEAF-448B-B9AB-551654FB6D4F}" type="pres">
      <dgm:prSet presAssocID="{E93D94B6-438D-48E8-9515-13C7E53E4C4A}" presName="tx1" presStyleLbl="revTx" presStyleIdx="2" presStyleCnt="3"/>
      <dgm:spPr/>
    </dgm:pt>
    <dgm:pt modelId="{E527EFDD-7974-4590-9273-8D702311450B}" type="pres">
      <dgm:prSet presAssocID="{E93D94B6-438D-48E8-9515-13C7E53E4C4A}" presName="vert1" presStyleCnt="0"/>
      <dgm:spPr/>
    </dgm:pt>
  </dgm:ptLst>
  <dgm:cxnLst>
    <dgm:cxn modelId="{2F1B1F3D-CAB1-436E-8B53-076A53FDEF3E}" type="presOf" srcId="{4BB96C13-9941-4228-90AA-1C31F825DAA3}" destId="{B3FDC5AF-DE45-4477-8EB9-0B82F68D8810}" srcOrd="0" destOrd="0" presId="urn:microsoft.com/office/officeart/2008/layout/LinedList"/>
    <dgm:cxn modelId="{15303260-47BC-42EE-B960-3A8665F4B8B4}" type="presOf" srcId="{E8E39F34-348B-4C62-B1E2-3E133E70499D}" destId="{72AE1025-6D8E-499D-86FE-582502E736D6}" srcOrd="0" destOrd="0" presId="urn:microsoft.com/office/officeart/2008/layout/LinedList"/>
    <dgm:cxn modelId="{EFB00549-9E9C-44DB-9DEC-C3EACD641A01}" type="presOf" srcId="{E93D94B6-438D-48E8-9515-13C7E53E4C4A}" destId="{04866AAC-CEAF-448B-B9AB-551654FB6D4F}" srcOrd="0" destOrd="0" presId="urn:microsoft.com/office/officeart/2008/layout/LinedList"/>
    <dgm:cxn modelId="{A4698AC8-6330-47B4-886C-392D0871BD00}" srcId="{5C26FA2E-E05E-407F-84E7-D0811A5CD058}" destId="{4BB96C13-9941-4228-90AA-1C31F825DAA3}" srcOrd="1" destOrd="0" parTransId="{CFCB4084-C938-4D66-8946-44A815935C1A}" sibTransId="{BB333233-BF7F-4B01-8296-C8159F6365EC}"/>
    <dgm:cxn modelId="{6CE909CB-D721-4216-B6D8-33582B888C3C}" type="presOf" srcId="{5C26FA2E-E05E-407F-84E7-D0811A5CD058}" destId="{17B8F2FC-5903-400F-9317-7D815EBBB12A}" srcOrd="0" destOrd="0" presId="urn:microsoft.com/office/officeart/2008/layout/LinedList"/>
    <dgm:cxn modelId="{97CBF1D0-023E-4404-BBAE-2D81D8796410}" srcId="{5C26FA2E-E05E-407F-84E7-D0811A5CD058}" destId="{E8E39F34-348B-4C62-B1E2-3E133E70499D}" srcOrd="0" destOrd="0" parTransId="{07151424-74B5-46D3-95D0-0DA1B4A6E753}" sibTransId="{EB966F28-64A1-4B45-84A8-F49C5CF11B8E}"/>
    <dgm:cxn modelId="{F2DD6AE2-3AAB-4C49-8BFD-412B5C34F2DB}" srcId="{5C26FA2E-E05E-407F-84E7-D0811A5CD058}" destId="{E93D94B6-438D-48E8-9515-13C7E53E4C4A}" srcOrd="2" destOrd="0" parTransId="{B4C10235-9A46-4ECD-80C2-7F2FBC017A27}" sibTransId="{71D5199D-E71F-4B0B-83C6-18A3B9EF64F3}"/>
    <dgm:cxn modelId="{FDBDFB4F-A20C-4229-AD3A-657D6027BFC6}" type="presParOf" srcId="{17B8F2FC-5903-400F-9317-7D815EBBB12A}" destId="{F9D63C44-0636-4200-ADB4-8BFD719B4F25}" srcOrd="0" destOrd="0" presId="urn:microsoft.com/office/officeart/2008/layout/LinedList"/>
    <dgm:cxn modelId="{B3212A54-C497-4DC4-A519-8BDEAC3E87E5}" type="presParOf" srcId="{17B8F2FC-5903-400F-9317-7D815EBBB12A}" destId="{6824EF45-C7B1-45D3-A2CB-7D05CFF98F75}" srcOrd="1" destOrd="0" presId="urn:microsoft.com/office/officeart/2008/layout/LinedList"/>
    <dgm:cxn modelId="{43CE8BEF-83C6-47BB-8455-8D7C5F690635}" type="presParOf" srcId="{6824EF45-C7B1-45D3-A2CB-7D05CFF98F75}" destId="{72AE1025-6D8E-499D-86FE-582502E736D6}" srcOrd="0" destOrd="0" presId="urn:microsoft.com/office/officeart/2008/layout/LinedList"/>
    <dgm:cxn modelId="{67F74B0C-E776-4717-B12B-EB216897AA31}" type="presParOf" srcId="{6824EF45-C7B1-45D3-A2CB-7D05CFF98F75}" destId="{28840B23-0591-447D-A715-B0711D338D80}" srcOrd="1" destOrd="0" presId="urn:microsoft.com/office/officeart/2008/layout/LinedList"/>
    <dgm:cxn modelId="{03807FE0-2A2E-45F5-879E-51F1CA733C98}" type="presParOf" srcId="{17B8F2FC-5903-400F-9317-7D815EBBB12A}" destId="{9195409D-3491-42AC-AD66-2A1F36ABB22C}" srcOrd="2" destOrd="0" presId="urn:microsoft.com/office/officeart/2008/layout/LinedList"/>
    <dgm:cxn modelId="{66BD0DD7-D1D7-4290-8430-4E03C331CB08}" type="presParOf" srcId="{17B8F2FC-5903-400F-9317-7D815EBBB12A}" destId="{452F58A0-6792-40B4-9800-64E62A849719}" srcOrd="3" destOrd="0" presId="urn:microsoft.com/office/officeart/2008/layout/LinedList"/>
    <dgm:cxn modelId="{E6D50EC7-A5B7-429E-961A-3FE46E8ED7CA}" type="presParOf" srcId="{452F58A0-6792-40B4-9800-64E62A849719}" destId="{B3FDC5AF-DE45-4477-8EB9-0B82F68D8810}" srcOrd="0" destOrd="0" presId="urn:microsoft.com/office/officeart/2008/layout/LinedList"/>
    <dgm:cxn modelId="{52B3AA8F-1D62-4A8D-A46F-7821F3C9AEB9}" type="presParOf" srcId="{452F58A0-6792-40B4-9800-64E62A849719}" destId="{ED0264C9-4343-4FD5-BE53-BE3A03B34823}" srcOrd="1" destOrd="0" presId="urn:microsoft.com/office/officeart/2008/layout/LinedList"/>
    <dgm:cxn modelId="{FD46BD06-6CEA-4E55-9160-31CA30E2A5F2}" type="presParOf" srcId="{17B8F2FC-5903-400F-9317-7D815EBBB12A}" destId="{18FE7EDE-64FC-46B0-80E2-573022CE6CD0}" srcOrd="4" destOrd="0" presId="urn:microsoft.com/office/officeart/2008/layout/LinedList"/>
    <dgm:cxn modelId="{84ACF954-B29C-4E17-8726-17AD9FB7A6E2}" type="presParOf" srcId="{17B8F2FC-5903-400F-9317-7D815EBBB12A}" destId="{49DDAACF-23FA-42FB-8E9E-AE8F7876572E}" srcOrd="5" destOrd="0" presId="urn:microsoft.com/office/officeart/2008/layout/LinedList"/>
    <dgm:cxn modelId="{261F9E2D-0BCF-49A4-9A1C-28BF9F6D9383}" type="presParOf" srcId="{49DDAACF-23FA-42FB-8E9E-AE8F7876572E}" destId="{04866AAC-CEAF-448B-B9AB-551654FB6D4F}" srcOrd="0" destOrd="0" presId="urn:microsoft.com/office/officeart/2008/layout/LinedList"/>
    <dgm:cxn modelId="{F8EFC99D-24C0-4E4E-A745-9A645ECE7593}" type="presParOf" srcId="{49DDAACF-23FA-42FB-8E9E-AE8F7876572E}" destId="{E527EFDD-7974-4590-9273-8D70231145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43FE-E569-4A90-B8B7-2FB2BACC4E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0CBD07-65B8-4BBC-97D0-A507A99C2A40}">
      <dgm:prSet/>
      <dgm:spPr/>
      <dgm:t>
        <a:bodyPr/>
        <a:lstStyle/>
        <a:p>
          <a:r>
            <a:rPr lang="en-US"/>
            <a:t>We need to understand how to market energy efficiency and resource conservation products across demographic categories</a:t>
          </a:r>
        </a:p>
      </dgm:t>
    </dgm:pt>
    <dgm:pt modelId="{B3312DD9-940A-4ED6-B9CE-5EF3113CA503}" type="parTrans" cxnId="{5FEE973D-0CE0-4A86-A558-C968E7ADDB4B}">
      <dgm:prSet/>
      <dgm:spPr/>
      <dgm:t>
        <a:bodyPr/>
        <a:lstStyle/>
        <a:p>
          <a:endParaRPr lang="en-US"/>
        </a:p>
      </dgm:t>
    </dgm:pt>
    <dgm:pt modelId="{62EEB535-9ECD-4B1C-B4CD-D55DB8818A3A}" type="sibTrans" cxnId="{5FEE973D-0CE0-4A86-A558-C968E7ADDB4B}">
      <dgm:prSet/>
      <dgm:spPr/>
      <dgm:t>
        <a:bodyPr/>
        <a:lstStyle/>
        <a:p>
          <a:endParaRPr lang="en-US"/>
        </a:p>
      </dgm:t>
    </dgm:pt>
    <dgm:pt modelId="{CE9464A9-7866-4A64-A344-20CC845170C0}">
      <dgm:prSet/>
      <dgm:spPr/>
      <dgm:t>
        <a:bodyPr/>
        <a:lstStyle/>
        <a:p>
          <a:r>
            <a:rPr lang="en-US"/>
            <a:t>This requires knowledge of which consumer groups are currently demonstrate high levels of readiness to adopt such products and strategies </a:t>
          </a:r>
        </a:p>
      </dgm:t>
    </dgm:pt>
    <dgm:pt modelId="{121F7E5B-5AA2-4CF4-B30B-03CCCC42D59B}" type="parTrans" cxnId="{CA85AC0C-2518-41AB-B46E-043AAD7B79A7}">
      <dgm:prSet/>
      <dgm:spPr/>
      <dgm:t>
        <a:bodyPr/>
        <a:lstStyle/>
        <a:p>
          <a:endParaRPr lang="en-US"/>
        </a:p>
      </dgm:t>
    </dgm:pt>
    <dgm:pt modelId="{54034C7E-F474-4E2E-A5F9-7AEB6D4EAE5E}" type="sibTrans" cxnId="{CA85AC0C-2518-41AB-B46E-043AAD7B79A7}">
      <dgm:prSet/>
      <dgm:spPr/>
      <dgm:t>
        <a:bodyPr/>
        <a:lstStyle/>
        <a:p>
          <a:endParaRPr lang="en-US"/>
        </a:p>
      </dgm:t>
    </dgm:pt>
    <dgm:pt modelId="{C8435753-D87B-4DF9-9EA0-5B982329F1CB}">
      <dgm:prSet/>
      <dgm:spPr/>
      <dgm:t>
        <a:bodyPr/>
        <a:lstStyle/>
        <a:p>
          <a:r>
            <a:rPr lang="en-US"/>
            <a:t>We find that younger, higher income, well-educated and high consuming households show the most room for growth in pro-environmental, pro-conservation attitudes</a:t>
          </a:r>
        </a:p>
      </dgm:t>
    </dgm:pt>
    <dgm:pt modelId="{9DEDC19E-9D73-45F0-914E-C5BEA188A122}" type="parTrans" cxnId="{3710CCAC-271B-4CDC-AFBD-224785DE19F3}">
      <dgm:prSet/>
      <dgm:spPr/>
      <dgm:t>
        <a:bodyPr/>
        <a:lstStyle/>
        <a:p>
          <a:endParaRPr lang="en-US"/>
        </a:p>
      </dgm:t>
    </dgm:pt>
    <dgm:pt modelId="{EDBDB195-1254-4C6B-98E7-CBBF19C39D38}" type="sibTrans" cxnId="{3710CCAC-271B-4CDC-AFBD-224785DE19F3}">
      <dgm:prSet/>
      <dgm:spPr/>
      <dgm:t>
        <a:bodyPr/>
        <a:lstStyle/>
        <a:p>
          <a:endParaRPr lang="en-US"/>
        </a:p>
      </dgm:t>
    </dgm:pt>
    <dgm:pt modelId="{8D96B8E0-108B-4CF9-9207-21A14C4446D1}">
      <dgm:prSet/>
      <dgm:spPr/>
      <dgm:t>
        <a:bodyPr/>
        <a:lstStyle/>
        <a:p>
          <a:r>
            <a:rPr lang="en-US" dirty="0"/>
            <a:t>This finding can help companies and government promote conservation of energy resources and sustainable energy behaviors</a:t>
          </a:r>
        </a:p>
      </dgm:t>
    </dgm:pt>
    <dgm:pt modelId="{A19E32C9-6B50-449D-8926-1BDABE57753A}" type="parTrans" cxnId="{FD7B7B42-12CF-4EC1-A074-65D4D49086C1}">
      <dgm:prSet/>
      <dgm:spPr/>
      <dgm:t>
        <a:bodyPr/>
        <a:lstStyle/>
        <a:p>
          <a:endParaRPr lang="en-US"/>
        </a:p>
      </dgm:t>
    </dgm:pt>
    <dgm:pt modelId="{A0746E02-1C8B-43FB-B623-62057B2158AA}" type="sibTrans" cxnId="{FD7B7B42-12CF-4EC1-A074-65D4D49086C1}">
      <dgm:prSet/>
      <dgm:spPr/>
      <dgm:t>
        <a:bodyPr/>
        <a:lstStyle/>
        <a:p>
          <a:endParaRPr lang="en-US"/>
        </a:p>
      </dgm:t>
    </dgm:pt>
    <dgm:pt modelId="{EFEFBB73-352B-4BC1-AEA1-EC4858A4CCB4}" type="pres">
      <dgm:prSet presAssocID="{8A2743FE-E569-4A90-B8B7-2FB2BACC4E5C}" presName="vert0" presStyleCnt="0">
        <dgm:presLayoutVars>
          <dgm:dir/>
          <dgm:animOne val="branch"/>
          <dgm:animLvl val="lvl"/>
        </dgm:presLayoutVars>
      </dgm:prSet>
      <dgm:spPr/>
    </dgm:pt>
    <dgm:pt modelId="{04C86F5C-6DEC-4867-8993-C014C3F62F0F}" type="pres">
      <dgm:prSet presAssocID="{D00CBD07-65B8-4BBC-97D0-A507A99C2A40}" presName="thickLine" presStyleLbl="alignNode1" presStyleIdx="0" presStyleCnt="4"/>
      <dgm:spPr/>
    </dgm:pt>
    <dgm:pt modelId="{69B79403-64F4-4169-9816-EA32D28EB980}" type="pres">
      <dgm:prSet presAssocID="{D00CBD07-65B8-4BBC-97D0-A507A99C2A40}" presName="horz1" presStyleCnt="0"/>
      <dgm:spPr/>
    </dgm:pt>
    <dgm:pt modelId="{9ED4103C-2876-4EA9-8958-4634189E4461}" type="pres">
      <dgm:prSet presAssocID="{D00CBD07-65B8-4BBC-97D0-A507A99C2A40}" presName="tx1" presStyleLbl="revTx" presStyleIdx="0" presStyleCnt="4"/>
      <dgm:spPr/>
    </dgm:pt>
    <dgm:pt modelId="{2E6F202B-7F97-4101-B238-CCA68115D4F9}" type="pres">
      <dgm:prSet presAssocID="{D00CBD07-65B8-4BBC-97D0-A507A99C2A40}" presName="vert1" presStyleCnt="0"/>
      <dgm:spPr/>
    </dgm:pt>
    <dgm:pt modelId="{B94622DF-98DB-4762-A3D4-E8BE15982486}" type="pres">
      <dgm:prSet presAssocID="{CE9464A9-7866-4A64-A344-20CC845170C0}" presName="thickLine" presStyleLbl="alignNode1" presStyleIdx="1" presStyleCnt="4"/>
      <dgm:spPr/>
    </dgm:pt>
    <dgm:pt modelId="{D1419F36-9C3A-4DBB-A24C-B4F66E942B6B}" type="pres">
      <dgm:prSet presAssocID="{CE9464A9-7866-4A64-A344-20CC845170C0}" presName="horz1" presStyleCnt="0"/>
      <dgm:spPr/>
    </dgm:pt>
    <dgm:pt modelId="{B53D71F2-24D6-47D8-9A12-3E8BEEBB86A1}" type="pres">
      <dgm:prSet presAssocID="{CE9464A9-7866-4A64-A344-20CC845170C0}" presName="tx1" presStyleLbl="revTx" presStyleIdx="1" presStyleCnt="4"/>
      <dgm:spPr/>
    </dgm:pt>
    <dgm:pt modelId="{C01D9E0C-AC42-4343-83D7-72BE0AA07601}" type="pres">
      <dgm:prSet presAssocID="{CE9464A9-7866-4A64-A344-20CC845170C0}" presName="vert1" presStyleCnt="0"/>
      <dgm:spPr/>
    </dgm:pt>
    <dgm:pt modelId="{B8A20D99-8927-4E19-85E5-134A57E3D4DB}" type="pres">
      <dgm:prSet presAssocID="{C8435753-D87B-4DF9-9EA0-5B982329F1CB}" presName="thickLine" presStyleLbl="alignNode1" presStyleIdx="2" presStyleCnt="4"/>
      <dgm:spPr/>
    </dgm:pt>
    <dgm:pt modelId="{F8D8817B-A180-4394-AB21-2F764E5265F8}" type="pres">
      <dgm:prSet presAssocID="{C8435753-D87B-4DF9-9EA0-5B982329F1CB}" presName="horz1" presStyleCnt="0"/>
      <dgm:spPr/>
    </dgm:pt>
    <dgm:pt modelId="{AC486E91-0678-4A8D-8483-4BD6FDDF5304}" type="pres">
      <dgm:prSet presAssocID="{C8435753-D87B-4DF9-9EA0-5B982329F1CB}" presName="tx1" presStyleLbl="revTx" presStyleIdx="2" presStyleCnt="4"/>
      <dgm:spPr/>
    </dgm:pt>
    <dgm:pt modelId="{703F787D-25FE-480B-A203-67324D997EF6}" type="pres">
      <dgm:prSet presAssocID="{C8435753-D87B-4DF9-9EA0-5B982329F1CB}" presName="vert1" presStyleCnt="0"/>
      <dgm:spPr/>
    </dgm:pt>
    <dgm:pt modelId="{466DE7A9-00BE-4119-AD0B-69A48E509D27}" type="pres">
      <dgm:prSet presAssocID="{8D96B8E0-108B-4CF9-9207-21A14C4446D1}" presName="thickLine" presStyleLbl="alignNode1" presStyleIdx="3" presStyleCnt="4"/>
      <dgm:spPr/>
    </dgm:pt>
    <dgm:pt modelId="{927E340B-5EB4-4030-9D18-3F8A00E7AD7F}" type="pres">
      <dgm:prSet presAssocID="{8D96B8E0-108B-4CF9-9207-21A14C4446D1}" presName="horz1" presStyleCnt="0"/>
      <dgm:spPr/>
    </dgm:pt>
    <dgm:pt modelId="{CB73B522-BE01-4833-BE6B-084F09F76C29}" type="pres">
      <dgm:prSet presAssocID="{8D96B8E0-108B-4CF9-9207-21A14C4446D1}" presName="tx1" presStyleLbl="revTx" presStyleIdx="3" presStyleCnt="4"/>
      <dgm:spPr/>
    </dgm:pt>
    <dgm:pt modelId="{E88C6173-04C6-44F3-BD08-AFD89932891B}" type="pres">
      <dgm:prSet presAssocID="{8D96B8E0-108B-4CF9-9207-21A14C4446D1}" presName="vert1" presStyleCnt="0"/>
      <dgm:spPr/>
    </dgm:pt>
  </dgm:ptLst>
  <dgm:cxnLst>
    <dgm:cxn modelId="{64953E0B-891F-4FEF-A1A9-5FDA2338B120}" type="presOf" srcId="{C8435753-D87B-4DF9-9EA0-5B982329F1CB}" destId="{AC486E91-0678-4A8D-8483-4BD6FDDF5304}" srcOrd="0" destOrd="0" presId="urn:microsoft.com/office/officeart/2008/layout/LinedList"/>
    <dgm:cxn modelId="{CA85AC0C-2518-41AB-B46E-043AAD7B79A7}" srcId="{8A2743FE-E569-4A90-B8B7-2FB2BACC4E5C}" destId="{CE9464A9-7866-4A64-A344-20CC845170C0}" srcOrd="1" destOrd="0" parTransId="{121F7E5B-5AA2-4CF4-B30B-03CCCC42D59B}" sibTransId="{54034C7E-F474-4E2E-A5F9-7AEB6D4EAE5E}"/>
    <dgm:cxn modelId="{5FEE973D-0CE0-4A86-A558-C968E7ADDB4B}" srcId="{8A2743FE-E569-4A90-B8B7-2FB2BACC4E5C}" destId="{D00CBD07-65B8-4BBC-97D0-A507A99C2A40}" srcOrd="0" destOrd="0" parTransId="{B3312DD9-940A-4ED6-B9CE-5EF3113CA503}" sibTransId="{62EEB535-9ECD-4B1C-B4CD-D55DB8818A3A}"/>
    <dgm:cxn modelId="{FD7B7B42-12CF-4EC1-A074-65D4D49086C1}" srcId="{8A2743FE-E569-4A90-B8B7-2FB2BACC4E5C}" destId="{8D96B8E0-108B-4CF9-9207-21A14C4446D1}" srcOrd="3" destOrd="0" parTransId="{A19E32C9-6B50-449D-8926-1BDABE57753A}" sibTransId="{A0746E02-1C8B-43FB-B623-62057B2158AA}"/>
    <dgm:cxn modelId="{8A3DD376-7A0E-43FF-BCA0-781E17035A60}" type="presOf" srcId="{CE9464A9-7866-4A64-A344-20CC845170C0}" destId="{B53D71F2-24D6-47D8-9A12-3E8BEEBB86A1}" srcOrd="0" destOrd="0" presId="urn:microsoft.com/office/officeart/2008/layout/LinedList"/>
    <dgm:cxn modelId="{3710CCAC-271B-4CDC-AFBD-224785DE19F3}" srcId="{8A2743FE-E569-4A90-B8B7-2FB2BACC4E5C}" destId="{C8435753-D87B-4DF9-9EA0-5B982329F1CB}" srcOrd="2" destOrd="0" parTransId="{9DEDC19E-9D73-45F0-914E-C5BEA188A122}" sibTransId="{EDBDB195-1254-4C6B-98E7-CBBF19C39D38}"/>
    <dgm:cxn modelId="{B6E2B3BE-8887-4CEB-9CA3-293C045793B9}" type="presOf" srcId="{D00CBD07-65B8-4BBC-97D0-A507A99C2A40}" destId="{9ED4103C-2876-4EA9-8958-4634189E4461}" srcOrd="0" destOrd="0" presId="urn:microsoft.com/office/officeart/2008/layout/LinedList"/>
    <dgm:cxn modelId="{A4164EE6-EE75-483F-BE63-1925F4912E70}" type="presOf" srcId="{8D96B8E0-108B-4CF9-9207-21A14C4446D1}" destId="{CB73B522-BE01-4833-BE6B-084F09F76C29}" srcOrd="0" destOrd="0" presId="urn:microsoft.com/office/officeart/2008/layout/LinedList"/>
    <dgm:cxn modelId="{442579EC-191C-4B38-A1AF-7C32CCAAF2F5}" type="presOf" srcId="{8A2743FE-E569-4A90-B8B7-2FB2BACC4E5C}" destId="{EFEFBB73-352B-4BC1-AEA1-EC4858A4CCB4}" srcOrd="0" destOrd="0" presId="urn:microsoft.com/office/officeart/2008/layout/LinedList"/>
    <dgm:cxn modelId="{E276B72F-9E65-4886-A3C6-22C42E18473C}" type="presParOf" srcId="{EFEFBB73-352B-4BC1-AEA1-EC4858A4CCB4}" destId="{04C86F5C-6DEC-4867-8993-C014C3F62F0F}" srcOrd="0" destOrd="0" presId="urn:microsoft.com/office/officeart/2008/layout/LinedList"/>
    <dgm:cxn modelId="{F5701736-BDD7-44E6-A86C-B931ADB8D772}" type="presParOf" srcId="{EFEFBB73-352B-4BC1-AEA1-EC4858A4CCB4}" destId="{69B79403-64F4-4169-9816-EA32D28EB980}" srcOrd="1" destOrd="0" presId="urn:microsoft.com/office/officeart/2008/layout/LinedList"/>
    <dgm:cxn modelId="{E10DD82D-D817-4BAE-8BB9-2DEC508230AA}" type="presParOf" srcId="{69B79403-64F4-4169-9816-EA32D28EB980}" destId="{9ED4103C-2876-4EA9-8958-4634189E4461}" srcOrd="0" destOrd="0" presId="urn:microsoft.com/office/officeart/2008/layout/LinedList"/>
    <dgm:cxn modelId="{EBB73DF0-CDEC-43A7-8B5C-6168C50180FF}" type="presParOf" srcId="{69B79403-64F4-4169-9816-EA32D28EB980}" destId="{2E6F202B-7F97-4101-B238-CCA68115D4F9}" srcOrd="1" destOrd="0" presId="urn:microsoft.com/office/officeart/2008/layout/LinedList"/>
    <dgm:cxn modelId="{31829D6E-0D36-40DF-BE3A-71794C310AFD}" type="presParOf" srcId="{EFEFBB73-352B-4BC1-AEA1-EC4858A4CCB4}" destId="{B94622DF-98DB-4762-A3D4-E8BE15982486}" srcOrd="2" destOrd="0" presId="urn:microsoft.com/office/officeart/2008/layout/LinedList"/>
    <dgm:cxn modelId="{FC6118CD-FE07-408F-B445-F6F974A0283A}" type="presParOf" srcId="{EFEFBB73-352B-4BC1-AEA1-EC4858A4CCB4}" destId="{D1419F36-9C3A-4DBB-A24C-B4F66E942B6B}" srcOrd="3" destOrd="0" presId="urn:microsoft.com/office/officeart/2008/layout/LinedList"/>
    <dgm:cxn modelId="{A652134B-DB7A-4226-B2AE-1159A1A26D08}" type="presParOf" srcId="{D1419F36-9C3A-4DBB-A24C-B4F66E942B6B}" destId="{B53D71F2-24D6-47D8-9A12-3E8BEEBB86A1}" srcOrd="0" destOrd="0" presId="urn:microsoft.com/office/officeart/2008/layout/LinedList"/>
    <dgm:cxn modelId="{FC61B37A-C80E-4ADE-9B5F-5574F7862749}" type="presParOf" srcId="{D1419F36-9C3A-4DBB-A24C-B4F66E942B6B}" destId="{C01D9E0C-AC42-4343-83D7-72BE0AA07601}" srcOrd="1" destOrd="0" presId="urn:microsoft.com/office/officeart/2008/layout/LinedList"/>
    <dgm:cxn modelId="{0F3F7298-1C60-430F-9225-C019290250D6}" type="presParOf" srcId="{EFEFBB73-352B-4BC1-AEA1-EC4858A4CCB4}" destId="{B8A20D99-8927-4E19-85E5-134A57E3D4DB}" srcOrd="4" destOrd="0" presId="urn:microsoft.com/office/officeart/2008/layout/LinedList"/>
    <dgm:cxn modelId="{2EB384DD-6935-4B03-9D2B-CC3444C8D38B}" type="presParOf" srcId="{EFEFBB73-352B-4BC1-AEA1-EC4858A4CCB4}" destId="{F8D8817B-A180-4394-AB21-2F764E5265F8}" srcOrd="5" destOrd="0" presId="urn:microsoft.com/office/officeart/2008/layout/LinedList"/>
    <dgm:cxn modelId="{735FC6A3-0B5A-4897-A31D-62B24AA66A03}" type="presParOf" srcId="{F8D8817B-A180-4394-AB21-2F764E5265F8}" destId="{AC486E91-0678-4A8D-8483-4BD6FDDF5304}" srcOrd="0" destOrd="0" presId="urn:microsoft.com/office/officeart/2008/layout/LinedList"/>
    <dgm:cxn modelId="{91702FC4-4CFB-41D8-9879-7EB3337134E4}" type="presParOf" srcId="{F8D8817B-A180-4394-AB21-2F764E5265F8}" destId="{703F787D-25FE-480B-A203-67324D997EF6}" srcOrd="1" destOrd="0" presId="urn:microsoft.com/office/officeart/2008/layout/LinedList"/>
    <dgm:cxn modelId="{E3606827-9F44-48FA-9F22-47F17AAB0B67}" type="presParOf" srcId="{EFEFBB73-352B-4BC1-AEA1-EC4858A4CCB4}" destId="{466DE7A9-00BE-4119-AD0B-69A48E509D27}" srcOrd="6" destOrd="0" presId="urn:microsoft.com/office/officeart/2008/layout/LinedList"/>
    <dgm:cxn modelId="{AFC90F3D-52CA-49F1-A4DF-0EB02D031D58}" type="presParOf" srcId="{EFEFBB73-352B-4BC1-AEA1-EC4858A4CCB4}" destId="{927E340B-5EB4-4030-9D18-3F8A00E7AD7F}" srcOrd="7" destOrd="0" presId="urn:microsoft.com/office/officeart/2008/layout/LinedList"/>
    <dgm:cxn modelId="{15BFC3D2-20CD-46C1-AF9C-67A10A79EF95}" type="presParOf" srcId="{927E340B-5EB4-4030-9D18-3F8A00E7AD7F}" destId="{CB73B522-BE01-4833-BE6B-084F09F76C29}" srcOrd="0" destOrd="0" presId="urn:microsoft.com/office/officeart/2008/layout/LinedList"/>
    <dgm:cxn modelId="{F4907109-49BB-4D1A-A34C-1B9FC133B04E}" type="presParOf" srcId="{927E340B-5EB4-4030-9D18-3F8A00E7AD7F}" destId="{E88C6173-04C6-44F3-BD08-AFD8993289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DB76-48DF-4B67-B15E-4EE7D01361AD}">
      <dsp:nvSpPr>
        <dsp:cNvPr id="0" name=""/>
        <dsp:cNvSpPr/>
      </dsp:nvSpPr>
      <dsp:spPr>
        <a:xfrm>
          <a:off x="0" y="596437"/>
          <a:ext cx="6248400" cy="1560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2010 Data!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Attitudes have likely changed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Especially since recession and natural gas boom</a:t>
          </a:r>
        </a:p>
      </dsp:txBody>
      <dsp:txXfrm>
        <a:off x="76191" y="672628"/>
        <a:ext cx="6096018" cy="1408398"/>
      </dsp:txXfrm>
    </dsp:sp>
    <dsp:sp modelId="{F9F0AAE0-1240-4C1D-A831-E76E78CA99D0}">
      <dsp:nvSpPr>
        <dsp:cNvPr id="0" name=""/>
        <dsp:cNvSpPr/>
      </dsp:nvSpPr>
      <dsp:spPr>
        <a:xfrm>
          <a:off x="0" y="1823387"/>
          <a:ext cx="6248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1823387"/>
        <a:ext cx="6248400" cy="380880"/>
      </dsp:txXfrm>
    </dsp:sp>
    <dsp:sp modelId="{7604820A-9096-40C8-BA58-2D5859EAA9D2}">
      <dsp:nvSpPr>
        <dsp:cNvPr id="0" name=""/>
        <dsp:cNvSpPr/>
      </dsp:nvSpPr>
      <dsp:spPr>
        <a:xfrm>
          <a:off x="0" y="2204267"/>
          <a:ext cx="6248400" cy="15607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Limited to those that use Duke Energy as their energy provider</a:t>
          </a:r>
        </a:p>
      </dsp:txBody>
      <dsp:txXfrm>
        <a:off x="76191" y="2280458"/>
        <a:ext cx="6096018" cy="1408398"/>
      </dsp:txXfrm>
    </dsp:sp>
    <dsp:sp modelId="{0DE30764-20BE-413F-B621-5AD8E22285AE}">
      <dsp:nvSpPr>
        <dsp:cNvPr id="0" name=""/>
        <dsp:cNvSpPr/>
      </dsp:nvSpPr>
      <dsp:spPr>
        <a:xfrm>
          <a:off x="0" y="3831287"/>
          <a:ext cx="6248400" cy="15607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Regionally limited to the Southeast and may not have the same relationships applied to other regions of the country</a:t>
          </a:r>
        </a:p>
      </dsp:txBody>
      <dsp:txXfrm>
        <a:off x="76191" y="3907478"/>
        <a:ext cx="6096018" cy="140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63C44-0636-4200-ADB4-8BFD719B4F25}">
      <dsp:nvSpPr>
        <dsp:cNvPr id="0" name=""/>
        <dsp:cNvSpPr/>
      </dsp:nvSpPr>
      <dsp:spPr>
        <a:xfrm>
          <a:off x="0" y="2761"/>
          <a:ext cx="6248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E1025-6D8E-499D-86FE-582502E736D6}">
      <dsp:nvSpPr>
        <dsp:cNvPr id="0" name=""/>
        <dsp:cNvSpPr/>
      </dsp:nvSpPr>
      <dsp:spPr>
        <a:xfrm>
          <a:off x="0" y="2761"/>
          <a:ext cx="6248400" cy="188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2761"/>
        <a:ext cx="6248400" cy="1883050"/>
      </dsp:txXfrm>
    </dsp:sp>
    <dsp:sp modelId="{9195409D-3491-42AC-AD66-2A1F36ABB22C}">
      <dsp:nvSpPr>
        <dsp:cNvPr id="0" name=""/>
        <dsp:cNvSpPr/>
      </dsp:nvSpPr>
      <dsp:spPr>
        <a:xfrm>
          <a:off x="0" y="1885812"/>
          <a:ext cx="6248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C5AF-DE45-4477-8EB9-0B82F68D8810}">
      <dsp:nvSpPr>
        <dsp:cNvPr id="0" name=""/>
        <dsp:cNvSpPr/>
      </dsp:nvSpPr>
      <dsp:spPr>
        <a:xfrm>
          <a:off x="0" y="2007796"/>
          <a:ext cx="6248400" cy="188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Readiness to adopt new energy tech increases with energy consumption, income and education</a:t>
          </a:r>
        </a:p>
      </dsp:txBody>
      <dsp:txXfrm>
        <a:off x="0" y="2007796"/>
        <a:ext cx="6248400" cy="1883050"/>
      </dsp:txXfrm>
    </dsp:sp>
    <dsp:sp modelId="{18FE7EDE-64FC-46B0-80E2-573022CE6CD0}">
      <dsp:nvSpPr>
        <dsp:cNvPr id="0" name=""/>
        <dsp:cNvSpPr/>
      </dsp:nvSpPr>
      <dsp:spPr>
        <a:xfrm>
          <a:off x="0" y="3768862"/>
          <a:ext cx="6248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66AAC-CEAF-448B-B9AB-551654FB6D4F}">
      <dsp:nvSpPr>
        <dsp:cNvPr id="0" name=""/>
        <dsp:cNvSpPr/>
      </dsp:nvSpPr>
      <dsp:spPr>
        <a:xfrm>
          <a:off x="0" y="3768862"/>
          <a:ext cx="6248400" cy="188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Conservation and pro-environmental attitudes are higher among lower energy consumers, as well as less educated and lower income </a:t>
          </a:r>
        </a:p>
      </dsp:txBody>
      <dsp:txXfrm>
        <a:off x="0" y="3768862"/>
        <a:ext cx="6248400" cy="188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86F5C-6DEC-4867-8993-C014C3F62F0F}">
      <dsp:nvSpPr>
        <dsp:cNvPr id="0" name=""/>
        <dsp:cNvSpPr/>
      </dsp:nvSpPr>
      <dsp:spPr>
        <a:xfrm>
          <a:off x="0" y="0"/>
          <a:ext cx="6248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103C-2876-4EA9-8958-4634189E4461}">
      <dsp:nvSpPr>
        <dsp:cNvPr id="0" name=""/>
        <dsp:cNvSpPr/>
      </dsp:nvSpPr>
      <dsp:spPr>
        <a:xfrm>
          <a:off x="0" y="0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need to understand how to market energy efficiency and resource conservation products across demographic categories</a:t>
          </a:r>
        </a:p>
      </dsp:txBody>
      <dsp:txXfrm>
        <a:off x="0" y="0"/>
        <a:ext cx="6248400" cy="1413668"/>
      </dsp:txXfrm>
    </dsp:sp>
    <dsp:sp modelId="{B94622DF-98DB-4762-A3D4-E8BE15982486}">
      <dsp:nvSpPr>
        <dsp:cNvPr id="0" name=""/>
        <dsp:cNvSpPr/>
      </dsp:nvSpPr>
      <dsp:spPr>
        <a:xfrm>
          <a:off x="0" y="1413668"/>
          <a:ext cx="6248400" cy="0"/>
        </a:xfrm>
        <a:prstGeom prst="line">
          <a:avLst/>
        </a:prstGeom>
        <a:solidFill>
          <a:schemeClr val="accent2">
            <a:hueOff val="421546"/>
            <a:satOff val="-1239"/>
            <a:lumOff val="-915"/>
            <a:alphaOff val="0"/>
          </a:schemeClr>
        </a:solidFill>
        <a:ln w="12700" cap="flat" cmpd="sng" algn="in">
          <a:solidFill>
            <a:schemeClr val="accent2">
              <a:hueOff val="421546"/>
              <a:satOff val="-1239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D71F2-24D6-47D8-9A12-3E8BEEBB86A1}">
      <dsp:nvSpPr>
        <dsp:cNvPr id="0" name=""/>
        <dsp:cNvSpPr/>
      </dsp:nvSpPr>
      <dsp:spPr>
        <a:xfrm>
          <a:off x="0" y="1413668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requires knowledge of which consumer groups are currently demonstrate high levels of readiness to adopt such products and strategies </a:t>
          </a:r>
        </a:p>
      </dsp:txBody>
      <dsp:txXfrm>
        <a:off x="0" y="1413668"/>
        <a:ext cx="6248400" cy="1413668"/>
      </dsp:txXfrm>
    </dsp:sp>
    <dsp:sp modelId="{B8A20D99-8927-4E19-85E5-134A57E3D4DB}">
      <dsp:nvSpPr>
        <dsp:cNvPr id="0" name=""/>
        <dsp:cNvSpPr/>
      </dsp:nvSpPr>
      <dsp:spPr>
        <a:xfrm>
          <a:off x="0" y="2827337"/>
          <a:ext cx="6248400" cy="0"/>
        </a:xfrm>
        <a:prstGeom prst="line">
          <a:avLst/>
        </a:prstGeom>
        <a:solidFill>
          <a:schemeClr val="accent2">
            <a:hueOff val="843091"/>
            <a:satOff val="-2479"/>
            <a:lumOff val="-1830"/>
            <a:alphaOff val="0"/>
          </a:schemeClr>
        </a:solidFill>
        <a:ln w="12700" cap="flat" cmpd="sng" algn="in">
          <a:solidFill>
            <a:schemeClr val="accent2">
              <a:hueOff val="843091"/>
              <a:satOff val="-2479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86E91-0678-4A8D-8483-4BD6FDDF5304}">
      <dsp:nvSpPr>
        <dsp:cNvPr id="0" name=""/>
        <dsp:cNvSpPr/>
      </dsp:nvSpPr>
      <dsp:spPr>
        <a:xfrm>
          <a:off x="0" y="2827337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find that younger, higher income, well-educated and high consuming households show the most room for growth in pro-environmental, pro-conservation attitudes</a:t>
          </a:r>
        </a:p>
      </dsp:txBody>
      <dsp:txXfrm>
        <a:off x="0" y="2827337"/>
        <a:ext cx="6248400" cy="1413668"/>
      </dsp:txXfrm>
    </dsp:sp>
    <dsp:sp modelId="{466DE7A9-00BE-4119-AD0B-69A48E509D27}">
      <dsp:nvSpPr>
        <dsp:cNvPr id="0" name=""/>
        <dsp:cNvSpPr/>
      </dsp:nvSpPr>
      <dsp:spPr>
        <a:xfrm>
          <a:off x="0" y="4241006"/>
          <a:ext cx="6248400" cy="0"/>
        </a:xfrm>
        <a:prstGeom prst="line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3B522-BE01-4833-BE6B-084F09F76C29}">
      <dsp:nvSpPr>
        <dsp:cNvPr id="0" name=""/>
        <dsp:cNvSpPr/>
      </dsp:nvSpPr>
      <dsp:spPr>
        <a:xfrm>
          <a:off x="0" y="4241006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finding can help companies and government promote conservation of energy resources and sustainable energy behaviors</a:t>
          </a:r>
        </a:p>
      </dsp:txBody>
      <dsp:txXfrm>
        <a:off x="0" y="4241006"/>
        <a:ext cx="6248400" cy="141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FCB8-01B4-4891-839C-3714796FA7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EE44-D792-4C43-97F5-FC456BAF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API map for additional geographic location data created from the US Census Bureau originally in 2000, updated over time (last updated in February of 2018).</a:t>
            </a:r>
          </a:p>
          <a:p>
            <a:pPr lvl="1"/>
            <a:r>
              <a:rPr lang="en-US" dirty="0"/>
              <a:t>The latitude and longitude given for each ZIP code is typically (though not always) the geographic centroid of the ZIP code; in any event, the location given can generally be expected to lie somewhere within the ZIP code's "boundaries".</a:t>
            </a:r>
          </a:p>
          <a:p>
            <a:r>
              <a:rPr lang="en-US" dirty="0"/>
              <a:t>NOAA historic weather data for 2010</a:t>
            </a:r>
          </a:p>
          <a:p>
            <a:pPr lvl="1"/>
            <a:r>
              <a:rPr lang="en-US" dirty="0"/>
              <a:t>Utilized closest weather stations to participants zip codes for annual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combining survey items to make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7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52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1DC12A8-6A82-4FCB-8635-ED4B1C8C913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EED5-661D-4318-B296-81774C623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230"/>
            <a:ext cx="9144000" cy="43153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Factors Drive Energy Usage?</a:t>
            </a:r>
            <a:br>
              <a:rPr lang="en-US" dirty="0"/>
            </a:br>
            <a:br>
              <a:rPr lang="en-US" dirty="0"/>
            </a:br>
            <a:r>
              <a:rPr lang="en-US" sz="2700" i="1" dirty="0"/>
              <a:t> Utilizing Objective and Subjective Data from Duke Energy 2010</a:t>
            </a:r>
            <a:br>
              <a:rPr lang="en-US" dirty="0"/>
            </a:br>
            <a:br>
              <a:rPr lang="en-US" i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E1D8-36E7-424E-A935-38C3E0E35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9838"/>
            <a:ext cx="9144000" cy="15823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A Project by Kent Bryant, Evan Johnson, </a:t>
            </a:r>
          </a:p>
          <a:p>
            <a:r>
              <a:rPr lang="en-US" sz="2000" dirty="0"/>
              <a:t>Kristen Mason, and Carly Osborne</a:t>
            </a:r>
          </a:p>
        </p:txBody>
      </p:sp>
    </p:spTree>
    <p:extLst>
      <p:ext uri="{BB962C8B-B14F-4D97-AF65-F5344CB8AC3E}">
        <p14:creationId xmlns:p14="http://schemas.microsoft.com/office/powerpoint/2010/main" val="39007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</a:t>
            </a:r>
            <a:r>
              <a:rPr lang="en-US" sz="5400" cap="all" dirty="0">
                <a:solidFill>
                  <a:schemeClr val="bg2"/>
                </a:solidFill>
              </a:rPr>
              <a:t> 2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386583-F707-4FF2-B1E0-9CA5225F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097" y="1383518"/>
            <a:ext cx="6103010" cy="4577258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594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6623" y="952754"/>
            <a:ext cx="3833906" cy="495249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Figure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64213-17E9-4BFD-A25E-509403AE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EC66B-0B60-43D2-9723-2455D502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4 </a:t>
            </a:r>
            <a:r>
              <a:rPr lang="en-US" sz="2400" dirty="0">
                <a:solidFill>
                  <a:schemeClr val="bg2"/>
                </a:solidFill>
              </a:rPr>
              <a:t>Relationships among attitude scales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3AA842-703F-4967-A9BF-3FA95D211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2482060"/>
            <a:ext cx="6103012" cy="2380173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826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5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84B166-6CE7-4BE8-99ED-0D06F1B66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612381"/>
            <a:ext cx="6103012" cy="4119532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101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6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13B57-45FF-4B6E-A28E-6DF0D993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871759"/>
            <a:ext cx="6103012" cy="3600776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414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7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B93C428C-8244-419A-B4D8-F1FB73255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551350"/>
            <a:ext cx="6103012" cy="4241593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860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8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F68FA-B2C5-4719-9398-A92A8DF6E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909902"/>
            <a:ext cx="6103012" cy="3524489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0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bg1"/>
                </a:solidFill>
              </a:rPr>
              <a:t>Limitations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BE5B9E-9AF7-498D-B746-C53755C26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036568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53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CC1B8A-13FF-4EA8-BC9C-10D6F999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CFE4A-673D-4DA5-AD7A-859289815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Take Home Message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C56C6-DCA0-4BFE-A3F6-E379A4E5D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B1DF0AB-FA94-4A16-B9FB-96037475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6320F-20FF-4ADC-BD80-C66E19E89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002170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D39846-0AEB-42F7-A38B-A6F5AB051F52}"/>
              </a:ext>
            </a:extLst>
          </p:cNvPr>
          <p:cNvSpPr txBox="1"/>
          <p:nvPr/>
        </p:nvSpPr>
        <p:spPr>
          <a:xfrm>
            <a:off x="690563" y="835146"/>
            <a:ext cx="6437602" cy="129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Predictable positive relationships between energy use and housing size, temperature, and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277287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BDD6C-AF68-4588-A4CE-9ABDA204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So What???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D8363-3CA0-4D5E-BBCF-B057BA4E7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223157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3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9" y="5586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Quandary Continues: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51928"/>
            <a:ext cx="6248400" cy="24889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energy usage vary depending on… </a:t>
            </a:r>
          </a:p>
          <a:p>
            <a:pPr lvl="1"/>
            <a:r>
              <a:rPr lang="en-US" dirty="0"/>
              <a:t>Income?</a:t>
            </a:r>
          </a:p>
          <a:p>
            <a:pPr lvl="1"/>
            <a:r>
              <a:rPr lang="en-US" dirty="0"/>
              <a:t>Education?</a:t>
            </a:r>
          </a:p>
          <a:p>
            <a:pPr lvl="1"/>
            <a:r>
              <a:rPr lang="en-US" dirty="0"/>
              <a:t>Age? </a:t>
            </a:r>
          </a:p>
          <a:p>
            <a:pPr lvl="1"/>
            <a:r>
              <a:rPr lang="en-US" dirty="0"/>
              <a:t>Weather?</a:t>
            </a:r>
          </a:p>
          <a:p>
            <a:pPr lvl="1"/>
            <a:r>
              <a:rPr lang="en-US" dirty="0"/>
              <a:t>Household Size? </a:t>
            </a:r>
          </a:p>
          <a:p>
            <a:pPr lvl="1"/>
            <a:r>
              <a:rPr lang="en-US" dirty="0"/>
              <a:t>Geographic Location?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E4F1-E155-402A-879E-2096D5CB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4391" y="1488209"/>
            <a:ext cx="5181600" cy="5008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household attitudes impact usage?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My household is conscientious about recycling things like bottles, cans, and paper – </a:t>
            </a:r>
            <a:r>
              <a:rPr lang="en-US" sz="2000" i="1" dirty="0">
                <a:solidFill>
                  <a:srgbClr val="00B050"/>
                </a:solidFill>
              </a:rPr>
              <a:t>“greenness”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We pay close attention to how much electricity we use in our home </a:t>
            </a:r>
            <a:r>
              <a:rPr lang="en-US" sz="2000" dirty="0"/>
              <a:t>– </a:t>
            </a:r>
            <a:r>
              <a:rPr lang="en-US" sz="2000" dirty="0">
                <a:solidFill>
                  <a:srgbClr val="FFC000"/>
                </a:solidFill>
              </a:rPr>
              <a:t>“conservation”</a:t>
            </a:r>
          </a:p>
          <a:p>
            <a:pPr lvl="1"/>
            <a:endParaRPr lang="en-US" sz="2000" dirty="0"/>
          </a:p>
          <a:p>
            <a:pPr lvl="1"/>
            <a:r>
              <a:rPr lang="en-US" sz="2000" i="1" dirty="0"/>
              <a:t>I want my cell phone to have a broad range of capabilities and applications – </a:t>
            </a:r>
            <a:r>
              <a:rPr lang="en-US" sz="2000" i="1" dirty="0">
                <a:solidFill>
                  <a:srgbClr val="00B0F0"/>
                </a:solidFill>
              </a:rPr>
              <a:t>“techies/first adopters”</a:t>
            </a:r>
            <a:endParaRPr lang="en-US" sz="2000" dirty="0">
              <a:solidFill>
                <a:srgbClr val="00B0F0"/>
              </a:solidFill>
            </a:endParaRPr>
          </a:p>
          <a:p>
            <a:pPr lvl="1"/>
            <a:endParaRPr lang="en-US" sz="20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426700" cy="4952492"/>
          </a:xfrm>
        </p:spPr>
        <p:txBody>
          <a:bodyPr/>
          <a:lstStyle/>
          <a:p>
            <a:r>
              <a:rPr lang="en-US" dirty="0"/>
              <a:t>The Data </a:t>
            </a:r>
            <a:br>
              <a:rPr lang="en-US" dirty="0"/>
            </a:b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133600"/>
            <a:ext cx="10782298" cy="409062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Primary Source: Duke Energy Progress Customer Data</a:t>
            </a:r>
          </a:p>
          <a:p>
            <a:pPr lvl="1"/>
            <a:r>
              <a:rPr lang="en-US" dirty="0"/>
              <a:t>Balanced, representative sample of Duke’s NC, SC, and FL markets</a:t>
            </a:r>
          </a:p>
          <a:p>
            <a:pPr lvl="1"/>
            <a:r>
              <a:rPr lang="en-US" dirty="0"/>
              <a:t>Detailed attitudinal and behavioral survey data</a:t>
            </a:r>
          </a:p>
          <a:p>
            <a:pPr lvl="1"/>
            <a:r>
              <a:rPr lang="en-US" dirty="0"/>
              <a:t>Metered electricity consumption</a:t>
            </a:r>
          </a:p>
          <a:p>
            <a:pPr lvl="1"/>
            <a:r>
              <a:rPr lang="en-US" dirty="0"/>
              <a:t>Zip Code Level Geographic Markers</a:t>
            </a:r>
          </a:p>
          <a:p>
            <a:pPr lvl="1"/>
            <a:r>
              <a:rPr lang="en-US" dirty="0"/>
              <a:t>Household and demographic characteristics</a:t>
            </a:r>
          </a:p>
          <a:p>
            <a:endParaRPr lang="en-US" dirty="0"/>
          </a:p>
          <a:p>
            <a:r>
              <a:rPr lang="en-US" i="1" dirty="0"/>
              <a:t>Other sources</a:t>
            </a:r>
          </a:p>
          <a:p>
            <a:pPr lvl="1"/>
            <a:r>
              <a:rPr lang="en-US" dirty="0"/>
              <a:t>US Census Bureau – geolocation by zip code</a:t>
            </a:r>
          </a:p>
          <a:p>
            <a:pPr lvl="1"/>
            <a:r>
              <a:rPr lang="en-US" dirty="0"/>
              <a:t>NOAA – historic weather data</a:t>
            </a:r>
          </a:p>
        </p:txBody>
      </p:sp>
    </p:spTree>
    <p:extLst>
      <p:ext uri="{BB962C8B-B14F-4D97-AF65-F5344CB8AC3E}">
        <p14:creationId xmlns:p14="http://schemas.microsoft.com/office/powerpoint/2010/main" val="289508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698" y="470778"/>
            <a:ext cx="6248400" cy="977022"/>
          </a:xfrm>
        </p:spPr>
        <p:txBody>
          <a:bodyPr>
            <a:normAutofit/>
          </a:bodyPr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73" y="1734064"/>
            <a:ext cx="10375898" cy="39601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Complete Case Analysis for Attitude Scales</a:t>
            </a:r>
          </a:p>
          <a:p>
            <a:r>
              <a:rPr lang="en-US" dirty="0"/>
              <a:t>Standardize variables – e.g. zip code transformations for consistency</a:t>
            </a:r>
          </a:p>
          <a:p>
            <a:r>
              <a:rPr lang="en-US" dirty="0"/>
              <a:t>Remove Null and “I don’t know” responses from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zip codes to merge on lat./long. data (centroids)</a:t>
            </a:r>
          </a:p>
          <a:p>
            <a:r>
              <a:rPr lang="en-US" dirty="0"/>
              <a:t>Used nearest city (</a:t>
            </a:r>
            <a:r>
              <a:rPr lang="en-US" dirty="0" err="1"/>
              <a:t>citipy</a:t>
            </a:r>
            <a:r>
              <a:rPr lang="en-US" dirty="0"/>
              <a:t>) to merge on weather station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sample size </a:t>
            </a:r>
          </a:p>
          <a:p>
            <a:pPr lvl="1"/>
            <a:r>
              <a:rPr lang="en-US" dirty="0"/>
              <a:t>N = 4069 households</a:t>
            </a:r>
          </a:p>
          <a:p>
            <a:pPr lvl="1"/>
            <a:r>
              <a:rPr lang="en-US" dirty="0"/>
              <a:t>N = 500 zip codes</a:t>
            </a:r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0" y="546978"/>
            <a:ext cx="6794500" cy="4952492"/>
          </a:xfrm>
        </p:spPr>
        <p:txBody>
          <a:bodyPr/>
          <a:lstStyle/>
          <a:p>
            <a:r>
              <a:rPr lang="en-US" dirty="0"/>
              <a:t>Attitude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07" y="1358530"/>
            <a:ext cx="6299447" cy="41409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Greenness – concern and conscientiousness around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– values and concerns about saving energy and related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Techies – those who are quick to try new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three are composite measures based on individual survey responses to Likert scale (1-10) agreement with the following statements : </a:t>
            </a:r>
          </a:p>
        </p:txBody>
      </p:sp>
    </p:spTree>
    <p:extLst>
      <p:ext uri="{BB962C8B-B14F-4D97-AF65-F5344CB8AC3E}">
        <p14:creationId xmlns:p14="http://schemas.microsoft.com/office/powerpoint/2010/main" val="29344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502900" cy="4952492"/>
          </a:xfrm>
        </p:spPr>
        <p:txBody>
          <a:bodyPr/>
          <a:lstStyle/>
          <a:p>
            <a:r>
              <a:rPr lang="en-US" dirty="0"/>
              <a:t>“greenness”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1425408"/>
            <a:ext cx="5727699" cy="4086761"/>
          </a:xfrm>
        </p:spPr>
        <p:txBody>
          <a:bodyPr/>
          <a:lstStyle/>
          <a:p>
            <a:r>
              <a:rPr lang="en-US" dirty="0"/>
              <a:t>My household is conscientious about recycling things like bottles, cans, and paper</a:t>
            </a:r>
          </a:p>
          <a:p>
            <a:r>
              <a:rPr lang="en-US" dirty="0"/>
              <a:t>I believe reducing my household energy consumption is important in protecting the environment</a:t>
            </a:r>
          </a:p>
          <a:p>
            <a:r>
              <a:rPr lang="en-US" dirty="0"/>
              <a:t>I am willing to make significant changes in my lifestyle and habits to protect the environment for future generations	</a:t>
            </a:r>
          </a:p>
          <a:p>
            <a:r>
              <a:rPr lang="en-US" dirty="0"/>
              <a:t>Climate change and global warming is real and it's important that we take actions to minimize it</a:t>
            </a:r>
          </a:p>
        </p:txBody>
      </p:sp>
    </p:spTree>
    <p:extLst>
      <p:ext uri="{BB962C8B-B14F-4D97-AF65-F5344CB8AC3E}">
        <p14:creationId xmlns:p14="http://schemas.microsoft.com/office/powerpoint/2010/main" val="12563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833100" cy="4952492"/>
          </a:xfrm>
        </p:spPr>
        <p:txBody>
          <a:bodyPr/>
          <a:lstStyle/>
          <a:p>
            <a:r>
              <a:rPr lang="en-US" dirty="0"/>
              <a:t>“conservation”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8" y="1345830"/>
            <a:ext cx="5862782" cy="3025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have done about as much as I can, within reason, to conserve on the use of electricity in my home</a:t>
            </a:r>
          </a:p>
          <a:p>
            <a:endParaRPr lang="en-US" dirty="0"/>
          </a:p>
          <a:p>
            <a:r>
              <a:rPr lang="en-US" dirty="0"/>
              <a:t>Everyone should make a real effort to conserve energy, even if they don’t have to worry about the cost</a:t>
            </a:r>
          </a:p>
          <a:p>
            <a:endParaRPr lang="en-US" dirty="0"/>
          </a:p>
          <a:p>
            <a:r>
              <a:rPr lang="en-US" dirty="0"/>
              <a:t>We pay close attention to how much electricity we use in our 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/>
          <a:lstStyle/>
          <a:p>
            <a:r>
              <a:rPr lang="en-US" dirty="0"/>
              <a:t>“first adopters”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09" y="1207900"/>
            <a:ext cx="5940136" cy="2859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am likely to buy a plug-in electric hybrid car when a practical, affordable  model is available from a major company</a:t>
            </a:r>
          </a:p>
          <a:p>
            <a:endParaRPr lang="en-US" dirty="0"/>
          </a:p>
          <a:p>
            <a:r>
              <a:rPr lang="en-US" dirty="0"/>
              <a:t>My household is usually one of the first to try new technologies when they come out</a:t>
            </a:r>
          </a:p>
          <a:p>
            <a:endParaRPr lang="en-US" dirty="0"/>
          </a:p>
          <a:p>
            <a:r>
              <a:rPr lang="en-US" dirty="0"/>
              <a:t>I want my cell phone to have a broad range of capabilities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7981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Figure 1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C3C771-340F-4E1A-A094-736F6B78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1" r="32649" b="-1"/>
          <a:stretch/>
        </p:blipFill>
        <p:spPr>
          <a:xfrm>
            <a:off x="5181600" y="10"/>
            <a:ext cx="7010399" cy="6857990"/>
          </a:xfrm>
          <a:prstGeom prst="rect">
            <a:avLst/>
          </a:prstGeom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B33DBEF2-0A54-4CCF-952F-ABFA981C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03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eadlines">
    <a:dk1>
      <a:sysClr val="windowText" lastClr="000000"/>
    </a:dk1>
    <a:lt1>
      <a:sysClr val="window" lastClr="FFFFFF"/>
    </a:lt1>
    <a:dk2>
      <a:srgbClr val="1D1A1D"/>
    </a:dk2>
    <a:lt2>
      <a:srgbClr val="F5F5F5"/>
    </a:lt2>
    <a:accent1>
      <a:srgbClr val="439EB7"/>
    </a:accent1>
    <a:accent2>
      <a:srgbClr val="E28B55"/>
    </a:accent2>
    <a:accent3>
      <a:srgbClr val="DCB64D"/>
    </a:accent3>
    <a:accent4>
      <a:srgbClr val="4CA198"/>
    </a:accent4>
    <a:accent5>
      <a:srgbClr val="835B82"/>
    </a:accent5>
    <a:accent6>
      <a:srgbClr val="645135"/>
    </a:accent6>
    <a:hlink>
      <a:srgbClr val="439EB7"/>
    </a:hlink>
    <a:folHlink>
      <a:srgbClr val="835B82"/>
    </a:folHlink>
  </a:clrScheme>
</a:themeOverride>
</file>

<file path=ppt/theme/themeOverride2.xml><?xml version="1.0" encoding="utf-8"?>
<a:themeOverride xmlns:a="http://schemas.openxmlformats.org/drawingml/2006/main">
  <a:clrScheme name="Headlines">
    <a:dk1>
      <a:sysClr val="windowText" lastClr="000000"/>
    </a:dk1>
    <a:lt1>
      <a:sysClr val="window" lastClr="FFFFFF"/>
    </a:lt1>
    <a:dk2>
      <a:srgbClr val="1D1A1D"/>
    </a:dk2>
    <a:lt2>
      <a:srgbClr val="F5F5F5"/>
    </a:lt2>
    <a:accent1>
      <a:srgbClr val="439EB7"/>
    </a:accent1>
    <a:accent2>
      <a:srgbClr val="E28B55"/>
    </a:accent2>
    <a:accent3>
      <a:srgbClr val="DCB64D"/>
    </a:accent3>
    <a:accent4>
      <a:srgbClr val="4CA198"/>
    </a:accent4>
    <a:accent5>
      <a:srgbClr val="835B82"/>
    </a:accent5>
    <a:accent6>
      <a:srgbClr val="645135"/>
    </a:accent6>
    <a:hlink>
      <a:srgbClr val="439EB7"/>
    </a:hlink>
    <a:folHlink>
      <a:srgbClr val="835B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748</Words>
  <Application>Microsoft Office PowerPoint</Application>
  <PresentationFormat>Widescreen</PresentationFormat>
  <Paragraphs>99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Headlines</vt:lpstr>
      <vt:lpstr>What Factors Drive Energy Usage?   Utilizing Objective and Subjective Data from Duke Energy 2010  </vt:lpstr>
      <vt:lpstr>The Quandary Continues: </vt:lpstr>
      <vt:lpstr>The Data  </vt:lpstr>
      <vt:lpstr>Data Manipulation</vt:lpstr>
      <vt:lpstr>Attitude Scales</vt:lpstr>
      <vt:lpstr>“greenness”</vt:lpstr>
      <vt:lpstr>“conservation”</vt:lpstr>
      <vt:lpstr>“first adopters”</vt:lpstr>
      <vt:lpstr>Figure 1</vt:lpstr>
      <vt:lpstr>Figure 2</vt:lpstr>
      <vt:lpstr>Figure 3</vt:lpstr>
      <vt:lpstr>Figure 4 Relationships among attitude scales</vt:lpstr>
      <vt:lpstr>Figure 5</vt:lpstr>
      <vt:lpstr>Figure 6</vt:lpstr>
      <vt:lpstr>Figure 7</vt:lpstr>
      <vt:lpstr>Figure 8</vt:lpstr>
      <vt:lpstr>Limitations</vt:lpstr>
      <vt:lpstr>Take Home Message   </vt:lpstr>
      <vt:lpstr>So What???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Drive Energy Usage?   Utilizing Objective and Subjective Data from Duke Energy 2010</dc:title>
  <dc:creator>Evan Johnson</dc:creator>
  <cp:lastModifiedBy>carly os</cp:lastModifiedBy>
  <cp:revision>11</cp:revision>
  <dcterms:created xsi:type="dcterms:W3CDTF">2019-07-11T22:40:04Z</dcterms:created>
  <dcterms:modified xsi:type="dcterms:W3CDTF">2019-07-13T13:17:33Z</dcterms:modified>
</cp:coreProperties>
</file>