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966" r:id="rId3"/>
    <p:sldId id="835" r:id="rId4"/>
    <p:sldId id="836" r:id="rId5"/>
    <p:sldId id="837" r:id="rId6"/>
    <p:sldId id="839" r:id="rId7"/>
    <p:sldId id="369" r:id="rId8"/>
    <p:sldId id="842" r:id="rId9"/>
    <p:sldId id="843" r:id="rId10"/>
    <p:sldId id="844" r:id="rId11"/>
    <p:sldId id="845" r:id="rId12"/>
    <p:sldId id="968" r:id="rId13"/>
    <p:sldId id="840" r:id="rId14"/>
    <p:sldId id="985" r:id="rId15"/>
    <p:sldId id="969" r:id="rId16"/>
    <p:sldId id="986" r:id="rId17"/>
    <p:sldId id="847" r:id="rId18"/>
    <p:sldId id="728" r:id="rId19"/>
    <p:sldId id="729" r:id="rId20"/>
    <p:sldId id="848" r:id="rId21"/>
    <p:sldId id="849" r:id="rId22"/>
    <p:sldId id="850" r:id="rId23"/>
    <p:sldId id="852" r:id="rId24"/>
    <p:sldId id="853" r:id="rId25"/>
    <p:sldId id="854" r:id="rId26"/>
    <p:sldId id="855" r:id="rId27"/>
    <p:sldId id="856" r:id="rId28"/>
    <p:sldId id="857" r:id="rId29"/>
    <p:sldId id="858" r:id="rId30"/>
    <p:sldId id="859" r:id="rId31"/>
    <p:sldId id="860" r:id="rId32"/>
    <p:sldId id="878" r:id="rId33"/>
    <p:sldId id="879" r:id="rId34"/>
    <p:sldId id="880" r:id="rId35"/>
    <p:sldId id="881" r:id="rId36"/>
    <p:sldId id="882" r:id="rId37"/>
    <p:sldId id="883" r:id="rId38"/>
    <p:sldId id="884" r:id="rId39"/>
    <p:sldId id="885" r:id="rId40"/>
    <p:sldId id="886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894" r:id="rId49"/>
    <p:sldId id="861" r:id="rId50"/>
    <p:sldId id="862" r:id="rId51"/>
    <p:sldId id="863" r:id="rId52"/>
    <p:sldId id="864" r:id="rId53"/>
    <p:sldId id="865" r:id="rId54"/>
    <p:sldId id="866" r:id="rId55"/>
    <p:sldId id="867" r:id="rId56"/>
    <p:sldId id="868" r:id="rId57"/>
    <p:sldId id="869" r:id="rId58"/>
    <p:sldId id="870" r:id="rId59"/>
    <p:sldId id="871" r:id="rId60"/>
    <p:sldId id="872" r:id="rId61"/>
    <p:sldId id="873" r:id="rId62"/>
    <p:sldId id="874" r:id="rId63"/>
    <p:sldId id="875" r:id="rId64"/>
    <p:sldId id="876" r:id="rId65"/>
    <p:sldId id="895" r:id="rId66"/>
    <p:sldId id="896" r:id="rId67"/>
    <p:sldId id="897" r:id="rId68"/>
    <p:sldId id="898" r:id="rId69"/>
    <p:sldId id="987" r:id="rId7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F3EF17E-CC93-48A4-9DBA-644BAE71D179}">
          <p14:sldIdLst>
            <p14:sldId id="256"/>
            <p14:sldId id="966"/>
          </p14:sldIdLst>
        </p14:section>
        <p14:section name="So Far" id="{505372C9-6FE5-43C5-8BDF-5541556DD9D2}">
          <p14:sldIdLst>
            <p14:sldId id="835"/>
            <p14:sldId id="836"/>
            <p14:sldId id="837"/>
            <p14:sldId id="839"/>
          </p14:sldIdLst>
        </p14:section>
        <p14:section name="Detection Tasks" id="{3F294B4F-2C95-490A-868A-18E1903A0B65}">
          <p14:sldIdLst>
            <p14:sldId id="369"/>
            <p14:sldId id="842"/>
            <p14:sldId id="843"/>
            <p14:sldId id="844"/>
            <p14:sldId id="845"/>
            <p14:sldId id="968"/>
            <p14:sldId id="840"/>
            <p14:sldId id="985"/>
          </p14:sldIdLst>
        </p14:section>
        <p14:section name="Single Object Localization" id="{DB00ADB5-A0F4-4164-996B-8F2B7758ACB2}">
          <p14:sldIdLst>
            <p14:sldId id="969"/>
            <p14:sldId id="986"/>
          </p14:sldIdLst>
        </p14:section>
        <p14:section name="Localization as Classification" id="{03D6B753-3F05-405C-B140-EC571160AD9A}">
          <p14:sldIdLst>
            <p14:sldId id="847"/>
            <p14:sldId id="728"/>
            <p14:sldId id="729"/>
            <p14:sldId id="848"/>
            <p14:sldId id="849"/>
            <p14:sldId id="850"/>
          </p14:sldIdLst>
        </p14:section>
        <p14:section name="Localization as Regression" id="{86FA911D-5553-421A-BBB0-8D029DF37CC4}">
          <p14:sldIdLst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</p14:sldIdLst>
        </p14:section>
        <p14:section name="Efficient Sliding Localization" id="{F24B2D6E-69E6-40F3-8574-258969C11024}">
          <p14:sldIdLst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  <p14:section name="Localizing Multiple Objects" id="{1A5A08B8-70F6-4132-8384-0D332E2B3ABE}">
          <p14:sldIdLst>
            <p14:sldId id="861"/>
            <p14:sldId id="862"/>
            <p14:sldId id="863"/>
            <p14:sldId id="864"/>
            <p14:sldId id="865"/>
            <p14:sldId id="866"/>
            <p14:sldId id="867"/>
          </p14:sldIdLst>
        </p14:section>
        <p14:section name="Sliding Localization" id="{5A7A1705-4E8A-49AF-9D0D-9BDF62D85997}">
          <p14:sldIdLst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</p14:sldIdLst>
        </p14:section>
        <p14:section name="ImageNet Localization" id="{8046B67F-ED62-47DC-96A9-DCBD19321804}">
          <p14:sldIdLst>
            <p14:sldId id="895"/>
            <p14:sldId id="896"/>
            <p14:sldId id="897"/>
            <p14:sldId id="898"/>
          </p14:sldIdLst>
        </p14:section>
        <p14:section name="break" id="{E77326B0-189B-4DD4-BB53-0FB254408413}">
          <p14:sldIdLst>
            <p14:sldId id="9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00FF"/>
    <a:srgbClr val="009900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069" autoAdjust="0"/>
  </p:normalViewPr>
  <p:slideViewPr>
    <p:cSldViewPr snapToGrid="0" snapToObjects="1">
      <p:cViewPr varScale="1">
        <p:scale>
          <a:sx n="108" d="100"/>
          <a:sy n="108" d="100"/>
        </p:scale>
        <p:origin x="10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27-Nov-20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27-Nov-20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4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0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0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3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1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0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F31FA8-CE48-4BDF-BB1D-E7F2160CAF77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A6AE-AEB9-4054-BAB9-96B8A4F00E3D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6FD02-4C29-4EE0-AAB5-0A621333C537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0016A-AE3F-46FD-98B4-31B3E1882B0A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2359D-9C36-4621-B3EF-4968578A2631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0241B-E165-4D6C-8917-9D199107DACD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130D-F96B-41AA-9ADD-4DBC0E77D0D0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68EEEA-713C-4933-B5BE-A1525D1797DB}" type="datetime1">
              <a:rPr lang="en-US" smtClean="0"/>
              <a:t>27-Nov-20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9.jpeg"/><Relationship Id="rId7" Type="http://schemas.openxmlformats.org/officeDocument/2006/relationships/image" Target="../media/image42.png"/><Relationship Id="rId12" Type="http://schemas.openxmlformats.org/officeDocument/2006/relationships/image" Target="../media/image5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30.png"/><Relationship Id="rId5" Type="http://schemas.openxmlformats.org/officeDocument/2006/relationships/image" Target="../media/image40.png"/><Relationship Id="rId10" Type="http://schemas.openxmlformats.org/officeDocument/2006/relationships/image" Target="../media/image520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5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4" Type="http://schemas.openxmlformats.org/officeDocument/2006/relationships/image" Target="../media/image460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AE8-555F-4161-8417-4957494D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7D6D-F645-4BFA-820A-BF924857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Part 1: Object Localization</a:t>
            </a:r>
            <a:endParaRPr lang="id-ID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7CB3B-C3A6-48F0-A808-E2D6EA21A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ADF – </a:t>
            </a:r>
            <a:r>
              <a:rPr lang="en-US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7CB71-B86A-467A-BA92-6850AF91C7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455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5038049" cy="40254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1000 classes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Same as classification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sz="2000" dirty="0"/>
              <a:t>Each image has </a:t>
            </a:r>
            <a:r>
              <a:rPr lang="en-US" sz="2000" dirty="0">
                <a:solidFill>
                  <a:srgbClr val="FF0000"/>
                </a:solidFill>
              </a:rPr>
              <a:t>1 class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at least one bounding box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~800 training images per class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+ Localization : ImageNet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792" y="1960132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9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87681" y="2009550"/>
            <a:ext cx="5171228" cy="40254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Submission: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Algorithm produce </a:t>
            </a:r>
            <a:r>
              <a:rPr lang="en-US" dirty="0">
                <a:solidFill>
                  <a:srgbClr val="FF0000"/>
                </a:solidFill>
              </a:rPr>
              <a:t>5 guesses </a:t>
            </a:r>
            <a:r>
              <a:rPr lang="en-US" dirty="0"/>
              <a:t>(class and box)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sz="2000" dirty="0"/>
              <a:t>Example is correct if :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One of five </a:t>
            </a:r>
            <a:r>
              <a:rPr lang="en-US" dirty="0"/>
              <a:t>guesses has the correct class, 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Bounding box at least 0.5 intersection over union (</a:t>
            </a:r>
            <a:r>
              <a:rPr lang="en-US" dirty="0" err="1"/>
              <a:t>IoU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+ Localization : ImageNet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28732-20CB-48D2-821F-04117427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792" y="1960132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5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tabLst>
                    <a:tab pos="1485900" algn="l"/>
                  </a:tabLst>
                </a:pPr>
                <a:r>
                  <a:rPr lang="en-US" dirty="0"/>
                  <a:t>Input	: Image, there may be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714500" algn="l"/>
                  </a:tabLst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one or more objects</a:t>
                </a:r>
                <a:r>
                  <a:rPr lang="en-US" dirty="0"/>
                  <a:t> inside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Output	: Label and their corresponding </a:t>
                </a:r>
                <a:br>
                  <a:rPr lang="en-US" dirty="0"/>
                </a:br>
                <a:r>
                  <a:rPr lang="en-US" dirty="0"/>
                  <a:t>	  bounding box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Evaluation metric: </a:t>
                </a:r>
              </a:p>
              <a:p>
                <a:pPr marL="0" lvl="1" indent="0">
                  <a:lnSpc>
                    <a:spcPct val="100000"/>
                  </a:lnSpc>
                  <a:buSzPct val="135000"/>
                  <a:buNone/>
                  <a:tabLst>
                    <a:tab pos="1484313" algn="l"/>
                  </a:tabLst>
                </a:pPr>
                <a:r>
                  <a:rPr lang="en-US" sz="2400" dirty="0">
                    <a:cs typeface="ＭＳ Ｐゴシック" charset="0"/>
                  </a:rPr>
                  <a:t>	  </a:t>
                </a:r>
                <a:r>
                  <a:rPr lang="en-US" sz="2400" dirty="0">
                    <a:solidFill>
                      <a:srgbClr val="0000FF"/>
                    </a:solidFill>
                    <a:cs typeface="ＭＳ Ｐゴシック" charset="0"/>
                  </a:rPr>
                  <a:t>Intersection over Union</a:t>
                </a:r>
              </a:p>
              <a:p>
                <a:pPr marL="0" lvl="1" indent="0">
                  <a:lnSpc>
                    <a:spcPct val="100000"/>
                  </a:lnSpc>
                  <a:buSzPct val="135000"/>
                  <a:buNone/>
                  <a:tabLst>
                    <a:tab pos="1484313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cs typeface="ＭＳ Ｐゴシック" charset="0"/>
                  </a:rPr>
                  <a:t>	  Accuracy, Precision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786956" y="2336122"/>
            <a:ext cx="280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-BoldMT"/>
              </a:rPr>
              <a:t>CAT, CAT </a:t>
            </a:r>
            <a:r>
              <a:rPr lang="en-US" dirty="0">
                <a:latin typeface="Arial-BoldMT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-BoldMT"/>
              </a:rPr>
              <a:t>DOG </a:t>
            </a:r>
            <a:r>
              <a:rPr lang="en-US" dirty="0">
                <a:latin typeface="Arial-BoldMT"/>
              </a:rPr>
              <a:t>, </a:t>
            </a:r>
            <a:r>
              <a:rPr lang="en-US" dirty="0">
                <a:solidFill>
                  <a:srgbClr val="00B050"/>
                </a:solidFill>
                <a:latin typeface="Arial-BoldMT"/>
              </a:rPr>
              <a:t>DUCK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91227" y="4675635"/>
                <a:ext cx="239453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600" dirty="0">
                          <a:latin typeface="Arial-BoldMT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Arial-BoldMT"/>
                        </a:rPr>
                        <m:t>  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rial-BoldM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latin typeface="Arial-BoldMT"/>
                        </a:rPr>
                        <m:t> ,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FF00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27" y="4675635"/>
                <a:ext cx="2394532" cy="584775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 descr="Image result for cat dog duck">
            <a:extLst>
              <a:ext uri="{FF2B5EF4-FFF2-40B4-BE49-F238E27FC236}">
                <a16:creationId xmlns:a16="http://schemas.microsoft.com/office/drawing/2014/main" id="{9D545E6C-C865-4A86-9BCB-4811541B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8155" y="2813734"/>
            <a:ext cx="232067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A60DE1-3EC4-42BF-805C-256BD3FDA22D}"/>
              </a:ext>
            </a:extLst>
          </p:cNvPr>
          <p:cNvSpPr/>
          <p:nvPr/>
        </p:nvSpPr>
        <p:spPr>
          <a:xfrm>
            <a:off x="8160757" y="3267528"/>
            <a:ext cx="673660" cy="820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95B94D-A0BE-4DC8-BFF8-C76680E8BFB1}"/>
              </a:ext>
            </a:extLst>
          </p:cNvPr>
          <p:cNvSpPr/>
          <p:nvPr/>
        </p:nvSpPr>
        <p:spPr>
          <a:xfrm>
            <a:off x="8630191" y="3242129"/>
            <a:ext cx="509027" cy="607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590EE-59EC-4036-A378-4918173BC040}"/>
              </a:ext>
            </a:extLst>
          </p:cNvPr>
          <p:cNvSpPr/>
          <p:nvPr/>
        </p:nvSpPr>
        <p:spPr>
          <a:xfrm>
            <a:off x="8946679" y="3986534"/>
            <a:ext cx="383039" cy="40554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779E7-2923-4815-B083-AA7F09900644}"/>
              </a:ext>
            </a:extLst>
          </p:cNvPr>
          <p:cNvSpPr/>
          <p:nvPr/>
        </p:nvSpPr>
        <p:spPr>
          <a:xfrm>
            <a:off x="9062114" y="2900685"/>
            <a:ext cx="1117144" cy="14410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EEE9-CE1F-4073-BAAE-62D5004EAB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tabLst>
                <a:tab pos="4914900" algn="l"/>
              </a:tabLst>
            </a:pPr>
            <a:r>
              <a:rPr lang="en-US" sz="2200" b="1" dirty="0"/>
              <a:t>Localization</a:t>
            </a:r>
          </a:p>
          <a:p>
            <a:pPr lvl="1">
              <a:tabLst>
                <a:tab pos="4914900" algn="l"/>
              </a:tabLst>
            </a:pPr>
            <a:r>
              <a:rPr lang="en-US" dirty="0"/>
              <a:t>Recognition + bounding box (coordinates)</a:t>
            </a:r>
          </a:p>
          <a:p>
            <a:pPr lvl="1">
              <a:tabLst>
                <a:tab pos="4914900" algn="l"/>
              </a:tabLst>
            </a:pPr>
            <a:r>
              <a:rPr lang="en-US" dirty="0"/>
              <a:t>Single or fixed number of object per image</a:t>
            </a:r>
          </a:p>
          <a:p>
            <a:pPr>
              <a:tabLst>
                <a:tab pos="4914900" algn="l"/>
              </a:tabLst>
            </a:pPr>
            <a:r>
              <a:rPr lang="en-US" sz="2200" b="1" dirty="0"/>
              <a:t>Object Detection</a:t>
            </a:r>
          </a:p>
          <a:p>
            <a:pPr lvl="1">
              <a:tabLst>
                <a:tab pos="4914900" algn="l"/>
              </a:tabLst>
            </a:pPr>
            <a:r>
              <a:rPr lang="en-US" dirty="0"/>
              <a:t>Multiple Objects Localization</a:t>
            </a:r>
          </a:p>
          <a:p>
            <a:pPr lvl="1">
              <a:tabLst>
                <a:tab pos="4914900" algn="l"/>
              </a:tabLst>
            </a:pPr>
            <a:r>
              <a:rPr lang="en-US" dirty="0"/>
              <a:t>Classical approach usually focuses on Specific class</a:t>
            </a:r>
            <a:br>
              <a:rPr lang="en-US" dirty="0"/>
            </a:br>
            <a:r>
              <a:rPr lang="en-US" dirty="0"/>
              <a:t>(Human Detection, Face Detection, etc.)</a:t>
            </a:r>
          </a:p>
          <a:p>
            <a:pPr lvl="1">
              <a:tabLst>
                <a:tab pos="4914900" algn="l"/>
              </a:tabLst>
            </a:pPr>
            <a:r>
              <a:rPr lang="en-US" dirty="0"/>
              <a:t>Modern approach deals with Multi-class Objects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Tasks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1448202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68EEE9-CE1F-4073-BAAE-62D5004EAB9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tabLst>
                    <a:tab pos="4914900" algn="l"/>
                  </a:tabLst>
                </a:pPr>
                <a:r>
                  <a:rPr lang="en-US" sz="2200" b="1" dirty="0"/>
                  <a:t>Multiple outputs:</a:t>
                </a:r>
                <a:r>
                  <a:rPr lang="en-US" sz="2000" b="1" dirty="0"/>
                  <a:t> </a:t>
                </a:r>
              </a:p>
              <a:p>
                <a:pPr lvl="1">
                  <a:tabLst>
                    <a:tab pos="4914900" algn="l"/>
                  </a:tabLst>
                </a:pPr>
                <a:r>
                  <a:rPr lang="en-US" dirty="0"/>
                  <a:t>Need to output variable numbers of objects per image</a:t>
                </a:r>
              </a:p>
              <a:p>
                <a:pPr>
                  <a:tabLst>
                    <a:tab pos="4914900" algn="l"/>
                  </a:tabLst>
                </a:pPr>
                <a:r>
                  <a:rPr lang="en-US" sz="2200" b="1" dirty="0"/>
                  <a:t>Multiple types of output: </a:t>
                </a:r>
              </a:p>
              <a:p>
                <a:pPr lvl="1">
                  <a:tabLst>
                    <a:tab pos="4914900" algn="l"/>
                  </a:tabLst>
                </a:pPr>
                <a:r>
                  <a:rPr lang="en-US" dirty="0"/>
                  <a:t>Need to predict ”what” (category label) </a:t>
                </a:r>
                <a:br>
                  <a:rPr lang="en-US" dirty="0"/>
                </a:br>
                <a:r>
                  <a:rPr lang="en-US" dirty="0"/>
                  <a:t>as well as “where” (bounding box)</a:t>
                </a:r>
              </a:p>
              <a:p>
                <a:pPr>
                  <a:tabLst>
                    <a:tab pos="4914900" algn="l"/>
                  </a:tabLst>
                </a:pPr>
                <a:r>
                  <a:rPr lang="en-US" sz="2200" b="1" dirty="0"/>
                  <a:t>Large images: </a:t>
                </a:r>
              </a:p>
              <a:p>
                <a:pPr lvl="1">
                  <a:tabLst>
                    <a:tab pos="4914900" algn="l"/>
                  </a:tabLst>
                </a:pPr>
                <a:r>
                  <a:rPr lang="en-US" dirty="0"/>
                  <a:t>Classification works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tabLst>
                    <a:tab pos="4914900" algn="l"/>
                  </a:tabLst>
                </a:pPr>
                <a:r>
                  <a:rPr lang="en-US" dirty="0"/>
                  <a:t>Need higher resolution for detection, 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600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68EEE9-CE1F-4073-BAAE-62D5004EA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7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Detection: Challenges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7490114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Tasks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2859219"/>
            <a:ext cx="2157413" cy="189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0168" y="2518693"/>
            <a:ext cx="1685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Classification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2650" y="2241695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Classification</a:t>
            </a:r>
          </a:p>
          <a:p>
            <a:pPr algn="ctr"/>
            <a:r>
              <a:rPr lang="en-US" b="1" dirty="0">
                <a:latin typeface="Arial-BoldMT"/>
              </a:rPr>
              <a:t>+ Localization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8219" y="2518693"/>
            <a:ext cx="2018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Object Detection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74164" y="2241695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Instance</a:t>
            </a:r>
          </a:p>
          <a:p>
            <a:pPr algn="ctr"/>
            <a:r>
              <a:rPr lang="en-US" b="1" dirty="0">
                <a:latin typeface="Arial-BoldMT"/>
              </a:rPr>
              <a:t>Segmentation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0244" y="2859219"/>
            <a:ext cx="2157413" cy="18943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79900" y="2884619"/>
            <a:ext cx="1088636" cy="1796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t dog duc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2512" y="2913425"/>
            <a:ext cx="232067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at dog duc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3444" y="2913425"/>
            <a:ext cx="232067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035115" y="3367219"/>
            <a:ext cx="673660" cy="820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4549" y="3341820"/>
            <a:ext cx="509027" cy="607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21037" y="4086225"/>
            <a:ext cx="383039" cy="40554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6472" y="3000376"/>
            <a:ext cx="1117144" cy="14410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196" y="2901361"/>
            <a:ext cx="2308225" cy="17494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864772" y="2238280"/>
            <a:ext cx="4749348" cy="25118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22849" y="2238280"/>
            <a:ext cx="2127197" cy="25118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7CE365-F679-4C03-8A72-BF927DE5CE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4190" y="2807147"/>
            <a:ext cx="534672" cy="53467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542021" y="2234865"/>
            <a:ext cx="2166100" cy="25118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9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953382"/>
          </a:xfrm>
        </p:spPr>
        <p:txBody>
          <a:bodyPr/>
          <a:lstStyle/>
          <a:p>
            <a:pPr algn="ctr"/>
            <a:r>
              <a:rPr lang="en-US" dirty="0"/>
              <a:t>How to solve</a:t>
            </a:r>
            <a:br>
              <a:rPr lang="en-US" dirty="0"/>
            </a:br>
            <a:r>
              <a:rPr lang="en-US" dirty="0"/>
              <a:t>Single Object Localization?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3460002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764313"/>
          </a:xfrm>
        </p:spPr>
        <p:txBody>
          <a:bodyPr/>
          <a:lstStyle/>
          <a:p>
            <a:pPr algn="ctr"/>
            <a:r>
              <a:rPr lang="en-US" dirty="0"/>
              <a:t>Localization as a Classification</a:t>
            </a:r>
            <a:br>
              <a:rPr lang="en-US" dirty="0"/>
            </a:br>
            <a:r>
              <a:rPr lang="en-US" dirty="0"/>
              <a:t>(Sliding Window)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42378706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08E16-EF9B-4AEE-83E1-627C3297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via Template Matching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84969-6C7F-4298-944C-35078CB69B45}"/>
              </a:ext>
            </a:extLst>
          </p:cNvPr>
          <p:cNvSpPr txBox="1"/>
          <p:nvPr/>
        </p:nvSpPr>
        <p:spPr>
          <a:xfrm>
            <a:off x="2650139" y="5969584"/>
            <a:ext cx="401363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Find the chair in this image</a:t>
            </a:r>
            <a:endParaRPr lang="id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21931-216F-4D93-87C8-80D4929C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40" y="1963807"/>
            <a:ext cx="4013638" cy="40293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6E04FF-EEA7-4B51-8C60-77D337F554EE}"/>
              </a:ext>
            </a:extLst>
          </p:cNvPr>
          <p:cNvGrpSpPr/>
          <p:nvPr/>
        </p:nvGrpSpPr>
        <p:grpSpPr>
          <a:xfrm>
            <a:off x="629263" y="2474475"/>
            <a:ext cx="1229032" cy="2912429"/>
            <a:chOff x="629263" y="2474475"/>
            <a:chExt cx="1229032" cy="291242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0DB2C3-FAFF-4512-A762-B13D7BE9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450" t="15740" r="43238" b="44973"/>
            <a:stretch/>
          </p:blipFill>
          <p:spPr>
            <a:xfrm>
              <a:off x="629263" y="2474475"/>
              <a:ext cx="1229032" cy="227441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3D916D-7A4F-4BA6-A82B-424F013125F6}"/>
                </a:ext>
              </a:extLst>
            </p:cNvPr>
            <p:cNvSpPr txBox="1"/>
            <p:nvPr/>
          </p:nvSpPr>
          <p:spPr>
            <a:xfrm>
              <a:off x="629263" y="4802129"/>
              <a:ext cx="12290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Image patch</a:t>
              </a:r>
              <a:endParaRPr lang="id-ID" sz="1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F9F7A-373C-4042-B24B-0E64F891109F}"/>
              </a:ext>
            </a:extLst>
          </p:cNvPr>
          <p:cNvGrpSpPr/>
          <p:nvPr/>
        </p:nvGrpSpPr>
        <p:grpSpPr>
          <a:xfrm>
            <a:off x="7054002" y="1963807"/>
            <a:ext cx="4079374" cy="4327454"/>
            <a:chOff x="7054002" y="1963807"/>
            <a:chExt cx="4079374" cy="432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AE9CAA-890A-4463-ACC3-B3D1C8E6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4002" y="1963807"/>
              <a:ext cx="4079374" cy="40057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BF8925-3B4D-47E2-A006-458309693EA8}"/>
                </a:ext>
              </a:extLst>
            </p:cNvPr>
            <p:cNvSpPr txBox="1"/>
            <p:nvPr/>
          </p:nvSpPr>
          <p:spPr>
            <a:xfrm>
              <a:off x="7086870" y="5952707"/>
              <a:ext cx="4013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Output of normalized correlation</a:t>
              </a:r>
              <a:endParaRPr lang="id-ID" sz="16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F189B5-9212-4EB6-8457-024F98CF884A}"/>
              </a:ext>
            </a:extLst>
          </p:cNvPr>
          <p:cNvSpPr/>
          <p:nvPr/>
        </p:nvSpPr>
        <p:spPr>
          <a:xfrm>
            <a:off x="8516505" y="2605046"/>
            <a:ext cx="864164" cy="1504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19EE5-5E87-4C89-8287-1984D8B5A8AC}"/>
              </a:ext>
            </a:extLst>
          </p:cNvPr>
          <p:cNvSpPr/>
          <p:nvPr/>
        </p:nvSpPr>
        <p:spPr>
          <a:xfrm>
            <a:off x="4064633" y="2605046"/>
            <a:ext cx="864164" cy="1504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56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08E16-EF9B-4AEE-83E1-627C3297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via Template Matching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84969-6C7F-4298-944C-35078CB69B45}"/>
              </a:ext>
            </a:extLst>
          </p:cNvPr>
          <p:cNvSpPr txBox="1"/>
          <p:nvPr/>
        </p:nvSpPr>
        <p:spPr>
          <a:xfrm>
            <a:off x="2155516" y="5687714"/>
            <a:ext cx="401363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Find the chair in this image</a:t>
            </a:r>
            <a:endParaRPr lang="id-ID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DA6327-929F-4F9B-A862-F71E9AD198FF}"/>
              </a:ext>
            </a:extLst>
          </p:cNvPr>
          <p:cNvGrpSpPr/>
          <p:nvPr/>
        </p:nvGrpSpPr>
        <p:grpSpPr>
          <a:xfrm>
            <a:off x="265469" y="2378099"/>
            <a:ext cx="1229032" cy="2912429"/>
            <a:chOff x="265469" y="2378099"/>
            <a:chExt cx="1229032" cy="291242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0DB2C3-FAFF-4512-A762-B13D7BE9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450" t="15740" r="43238" b="44973"/>
            <a:stretch/>
          </p:blipFill>
          <p:spPr>
            <a:xfrm>
              <a:off x="265469" y="2378099"/>
              <a:ext cx="1229032" cy="227441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3D916D-7A4F-4BA6-A82B-424F013125F6}"/>
                </a:ext>
              </a:extLst>
            </p:cNvPr>
            <p:cNvSpPr txBox="1"/>
            <p:nvPr/>
          </p:nvSpPr>
          <p:spPr>
            <a:xfrm>
              <a:off x="265469" y="4705753"/>
              <a:ext cx="12290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Image patch</a:t>
              </a:r>
              <a:endParaRPr lang="id-ID" sz="16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455C70-20C7-43EB-BC71-35645BC89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893" y="1989280"/>
            <a:ext cx="5002884" cy="37033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49FDFE-AC8D-41C6-A9DC-01229479EE4D}"/>
              </a:ext>
            </a:extLst>
          </p:cNvPr>
          <p:cNvGrpSpPr/>
          <p:nvPr/>
        </p:nvGrpSpPr>
        <p:grpSpPr>
          <a:xfrm>
            <a:off x="6830169" y="1990053"/>
            <a:ext cx="5080344" cy="4036215"/>
            <a:chOff x="6830169" y="1990053"/>
            <a:chExt cx="5080344" cy="40362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BF8925-3B4D-47E2-A006-458309693EA8}"/>
                </a:ext>
              </a:extLst>
            </p:cNvPr>
            <p:cNvSpPr txBox="1"/>
            <p:nvPr/>
          </p:nvSpPr>
          <p:spPr>
            <a:xfrm>
              <a:off x="7363522" y="5687714"/>
              <a:ext cx="4013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Output of normalized correlation</a:t>
              </a:r>
              <a:endParaRPr lang="id-ID" sz="1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A9F8E1-07FD-4E1B-B402-43A77A575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0169" y="1990053"/>
              <a:ext cx="5080344" cy="370538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D0AC3-B0AC-4974-A228-42FB6972E5C6}"/>
              </a:ext>
            </a:extLst>
          </p:cNvPr>
          <p:cNvSpPr/>
          <p:nvPr/>
        </p:nvSpPr>
        <p:spPr>
          <a:xfrm>
            <a:off x="9776907" y="3020372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17760-4AC4-41E4-8144-8FFBB6CE95F4}"/>
              </a:ext>
            </a:extLst>
          </p:cNvPr>
          <p:cNvSpPr/>
          <p:nvPr/>
        </p:nvSpPr>
        <p:spPr>
          <a:xfrm>
            <a:off x="4539727" y="3044414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F691B-199D-4D6A-BD15-731363CDD2C0}"/>
              </a:ext>
            </a:extLst>
          </p:cNvPr>
          <p:cNvSpPr/>
          <p:nvPr/>
        </p:nvSpPr>
        <p:spPr>
          <a:xfrm>
            <a:off x="10660825" y="3375357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B9E8A2-1041-431D-B6DF-A758134811CF}"/>
              </a:ext>
            </a:extLst>
          </p:cNvPr>
          <p:cNvSpPr/>
          <p:nvPr/>
        </p:nvSpPr>
        <p:spPr>
          <a:xfrm>
            <a:off x="5488193" y="3399399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924BF7-EC32-4A50-92F5-96C3F1C63F99}"/>
              </a:ext>
            </a:extLst>
          </p:cNvPr>
          <p:cNvSpPr/>
          <p:nvPr/>
        </p:nvSpPr>
        <p:spPr>
          <a:xfrm>
            <a:off x="8026994" y="4122907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8EC4D-1FA9-4720-A012-12529106972B}"/>
              </a:ext>
            </a:extLst>
          </p:cNvPr>
          <p:cNvSpPr/>
          <p:nvPr/>
        </p:nvSpPr>
        <p:spPr>
          <a:xfrm>
            <a:off x="2822088" y="4146949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EE44D-59BD-4F44-8A28-35F73150A146}"/>
              </a:ext>
            </a:extLst>
          </p:cNvPr>
          <p:cNvSpPr/>
          <p:nvPr/>
        </p:nvSpPr>
        <p:spPr>
          <a:xfrm>
            <a:off x="8864304" y="4433402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04950-9571-4502-8DFC-33A412DDB025}"/>
              </a:ext>
            </a:extLst>
          </p:cNvPr>
          <p:cNvSpPr/>
          <p:nvPr/>
        </p:nvSpPr>
        <p:spPr>
          <a:xfrm>
            <a:off x="3659398" y="4457444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E78B95-C7F5-47EA-8A4D-E6273BE288F9}"/>
              </a:ext>
            </a:extLst>
          </p:cNvPr>
          <p:cNvSpPr/>
          <p:nvPr/>
        </p:nvSpPr>
        <p:spPr>
          <a:xfrm>
            <a:off x="9163732" y="4324983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23E172-9EB1-42BC-839E-2C82187E3469}"/>
              </a:ext>
            </a:extLst>
          </p:cNvPr>
          <p:cNvSpPr/>
          <p:nvPr/>
        </p:nvSpPr>
        <p:spPr>
          <a:xfrm>
            <a:off x="3958826" y="4349025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B13595-7FB1-4253-8DF6-F77A9E1BC50D}"/>
              </a:ext>
            </a:extLst>
          </p:cNvPr>
          <p:cNvSpPr/>
          <p:nvPr/>
        </p:nvSpPr>
        <p:spPr>
          <a:xfrm>
            <a:off x="8770484" y="3247521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05893-1090-4129-AD54-3EE2CA960A43}"/>
              </a:ext>
            </a:extLst>
          </p:cNvPr>
          <p:cNvSpPr/>
          <p:nvPr/>
        </p:nvSpPr>
        <p:spPr>
          <a:xfrm>
            <a:off x="3587094" y="3271563"/>
            <a:ext cx="537882" cy="81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3952-9669-4778-811F-2B2433245FE1}"/>
              </a:ext>
            </a:extLst>
          </p:cNvPr>
          <p:cNvSpPr txBox="1"/>
          <p:nvPr/>
        </p:nvSpPr>
        <p:spPr>
          <a:xfrm>
            <a:off x="7425854" y="5976794"/>
            <a:ext cx="401363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Not so Great</a:t>
            </a:r>
            <a:endParaRPr lang="id-ID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Part 1: Object Localization</a:t>
            </a:r>
          </a:p>
          <a:p>
            <a:r>
              <a:rPr lang="en-US" dirty="0"/>
              <a:t>Part 2: Classical Object Detection </a:t>
            </a:r>
          </a:p>
          <a:p>
            <a:r>
              <a:rPr lang="en-US" dirty="0"/>
              <a:t>Part 3: Two-Stage Object Detection</a:t>
            </a:r>
          </a:p>
          <a:p>
            <a:r>
              <a:rPr lang="en-US"/>
              <a:t>Part 4: One-Stage Object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4603" y="1592703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5899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Use pretrained model for classification that receive small sized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as a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F7906-F903-4CCC-8AF2-0EA6DB92921A}"/>
              </a:ext>
            </a:extLst>
          </p:cNvPr>
          <p:cNvGrpSpPr/>
          <p:nvPr/>
        </p:nvGrpSpPr>
        <p:grpSpPr>
          <a:xfrm>
            <a:off x="3753293" y="3429001"/>
            <a:ext cx="1240593" cy="1345018"/>
            <a:chOff x="136525" y="4039811"/>
            <a:chExt cx="1719591" cy="1776403"/>
          </a:xfrm>
        </p:grpSpPr>
        <p:pic>
          <p:nvPicPr>
            <p:cNvPr id="19" name="Content Placeholder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36525" y="4039811"/>
              <a:ext cx="1697723" cy="148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51803" y="5392169"/>
                  <a:ext cx="1704313" cy="4240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×50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03" y="5392169"/>
                  <a:ext cx="1704313" cy="4240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8EE0E7-5C85-4339-ABC4-0948CDE96CEE}"/>
              </a:ext>
            </a:extLst>
          </p:cNvPr>
          <p:cNvGrpSpPr/>
          <p:nvPr/>
        </p:nvGrpSpPr>
        <p:grpSpPr>
          <a:xfrm>
            <a:off x="4950571" y="3256165"/>
            <a:ext cx="2290857" cy="1532259"/>
            <a:chOff x="1328048" y="3442364"/>
            <a:chExt cx="1707381" cy="1235414"/>
          </a:xfrm>
        </p:grpSpPr>
        <p:sp>
          <p:nvSpPr>
            <p:cNvPr id="7" name="Trapezoid 6"/>
            <p:cNvSpPr/>
            <p:nvPr/>
          </p:nvSpPr>
          <p:spPr>
            <a:xfrm rot="5400000" flipH="1">
              <a:off x="1176552" y="3783442"/>
              <a:ext cx="1235414" cy="553257"/>
            </a:xfrm>
            <a:prstGeom prst="trapezoid">
              <a:avLst>
                <a:gd name="adj" fmla="val 6382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61555" y="3648682"/>
              <a:ext cx="98202" cy="822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0335" y="3648682"/>
              <a:ext cx="98202" cy="822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8888" y="3781745"/>
              <a:ext cx="98202" cy="556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37227" y="3719895"/>
              <a:ext cx="98202" cy="680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328048" y="4060070"/>
              <a:ext cx="1895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70887" y="4060070"/>
              <a:ext cx="1841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747091" y="4060070"/>
              <a:ext cx="196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500565" y="3914344"/>
              <a:ext cx="5873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30905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at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36AB5F69-7795-47A5-8F2E-A3175A5B2F1C}"/>
              </a:ext>
            </a:extLst>
          </p:cNvPr>
          <p:cNvPicPr>
            <a:picLocks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320483" y="3312785"/>
            <a:ext cx="2286000" cy="22860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147B9B9-9BFD-4B8A-B098-2B728FA93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24981"/>
              </p:ext>
            </p:extLst>
          </p:nvPr>
        </p:nvGraphicFramePr>
        <p:xfrm>
          <a:off x="7320483" y="3312785"/>
          <a:ext cx="228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58749753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32208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297336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114595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94983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704426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479764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088496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2669557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365488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7570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665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3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149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35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247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811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4723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12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542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Test on bigger image</a:t>
            </a:r>
          </a:p>
          <a:p>
            <a:r>
              <a:rPr lang="en-US" dirty="0"/>
              <a:t>Sliding window classification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as a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045083" y="5602261"/>
                <a:ext cx="10392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×200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3" y="5602261"/>
                <a:ext cx="103922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at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F412F40C-640D-485B-BA86-897358D6E8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44" y="3315133"/>
            <a:ext cx="2281305" cy="2281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D942D-D4BC-4C33-93C0-AEE2E451EEC7}"/>
              </a:ext>
            </a:extLst>
          </p:cNvPr>
          <p:cNvSpPr/>
          <p:nvPr/>
        </p:nvSpPr>
        <p:spPr>
          <a:xfrm>
            <a:off x="2429823" y="3311646"/>
            <a:ext cx="502920" cy="5029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904B5-6EB8-470E-B03D-7A151E5AD7C7}"/>
              </a:ext>
            </a:extLst>
          </p:cNvPr>
          <p:cNvSpPr/>
          <p:nvPr/>
        </p:nvSpPr>
        <p:spPr>
          <a:xfrm>
            <a:off x="2429823" y="3452908"/>
            <a:ext cx="502920" cy="5029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2D021-D60C-40F5-8B01-3A2945F6608B}"/>
              </a:ext>
            </a:extLst>
          </p:cNvPr>
          <p:cNvSpPr/>
          <p:nvPr/>
        </p:nvSpPr>
        <p:spPr>
          <a:xfrm>
            <a:off x="2429823" y="3613219"/>
            <a:ext cx="502920" cy="5029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917786-5B25-4E5E-8316-4FA2D3D1E3E1}"/>
              </a:ext>
            </a:extLst>
          </p:cNvPr>
          <p:cNvSpPr/>
          <p:nvPr/>
        </p:nvSpPr>
        <p:spPr>
          <a:xfrm>
            <a:off x="2429823" y="5100537"/>
            <a:ext cx="502920" cy="5029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5BCD2-51CF-41A8-A370-483A9C96ED5F}"/>
              </a:ext>
            </a:extLst>
          </p:cNvPr>
          <p:cNvSpPr/>
          <p:nvPr/>
        </p:nvSpPr>
        <p:spPr>
          <a:xfrm>
            <a:off x="8004759" y="4000490"/>
            <a:ext cx="914400" cy="914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AC576-32DD-4CFA-8F83-D0AA3319AD37}"/>
              </a:ext>
            </a:extLst>
          </p:cNvPr>
          <p:cNvSpPr/>
          <p:nvPr/>
        </p:nvSpPr>
        <p:spPr>
          <a:xfrm>
            <a:off x="7757279" y="5673328"/>
            <a:ext cx="14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87CC68-B5DC-4653-A645-8F3667333461}"/>
              </a:ext>
            </a:extLst>
          </p:cNvPr>
          <p:cNvGrpSpPr/>
          <p:nvPr/>
        </p:nvGrpSpPr>
        <p:grpSpPr>
          <a:xfrm>
            <a:off x="4705349" y="3766399"/>
            <a:ext cx="2290857" cy="1532259"/>
            <a:chOff x="1328048" y="3442364"/>
            <a:chExt cx="1707381" cy="1235414"/>
          </a:xfrm>
        </p:grpSpPr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0A426EAD-A5AC-472B-9609-6906A252E233}"/>
                </a:ext>
              </a:extLst>
            </p:cNvPr>
            <p:cNvSpPr/>
            <p:nvPr/>
          </p:nvSpPr>
          <p:spPr>
            <a:xfrm rot="5400000" flipH="1">
              <a:off x="1176552" y="3783442"/>
              <a:ext cx="1235414" cy="553257"/>
            </a:xfrm>
            <a:prstGeom prst="trapezoid">
              <a:avLst>
                <a:gd name="adj" fmla="val 6382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35142D-BF6C-47A7-B1B5-D41ACD5E08CD}"/>
                </a:ext>
              </a:extLst>
            </p:cNvPr>
            <p:cNvSpPr/>
            <p:nvPr/>
          </p:nvSpPr>
          <p:spPr>
            <a:xfrm>
              <a:off x="2261555" y="3648682"/>
              <a:ext cx="98202" cy="822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DBA045-6823-41B9-9428-BBB8491473E2}"/>
                </a:ext>
              </a:extLst>
            </p:cNvPr>
            <p:cNvSpPr/>
            <p:nvPr/>
          </p:nvSpPr>
          <p:spPr>
            <a:xfrm>
              <a:off x="2460335" y="3648682"/>
              <a:ext cx="98202" cy="822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82907E-F321-4835-B108-5B346265AF95}"/>
                </a:ext>
              </a:extLst>
            </p:cNvPr>
            <p:cNvSpPr/>
            <p:nvPr/>
          </p:nvSpPr>
          <p:spPr>
            <a:xfrm>
              <a:off x="2648888" y="3781745"/>
              <a:ext cx="98202" cy="556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094631-7705-43F3-B844-CCD3DE775739}"/>
                </a:ext>
              </a:extLst>
            </p:cNvPr>
            <p:cNvSpPr/>
            <p:nvPr/>
          </p:nvSpPr>
          <p:spPr>
            <a:xfrm>
              <a:off x="2937227" y="3719895"/>
              <a:ext cx="98202" cy="680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F4D9C5-2668-46A7-A6F8-BA5F2A29AF53}"/>
                </a:ext>
              </a:extLst>
            </p:cNvPr>
            <p:cNvCxnSpPr/>
            <p:nvPr/>
          </p:nvCxnSpPr>
          <p:spPr>
            <a:xfrm>
              <a:off x="1328048" y="4060070"/>
              <a:ext cx="1895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9E32E3-357A-40A6-B060-E090F3F90489}"/>
                </a:ext>
              </a:extLst>
            </p:cNvPr>
            <p:cNvCxnSpPr/>
            <p:nvPr/>
          </p:nvCxnSpPr>
          <p:spPr>
            <a:xfrm>
              <a:off x="2070887" y="4060070"/>
              <a:ext cx="1841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AD0129-2A9E-4087-A5F3-5A5668D35675}"/>
                </a:ext>
              </a:extLst>
            </p:cNvPr>
            <p:cNvCxnSpPr/>
            <p:nvPr/>
          </p:nvCxnSpPr>
          <p:spPr>
            <a:xfrm>
              <a:off x="2747091" y="4060070"/>
              <a:ext cx="196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E0C3CFC-CE74-48F6-B09C-6C078B3394D4}"/>
                </a:ext>
              </a:extLst>
            </p:cNvPr>
            <p:cNvSpPr/>
            <p:nvPr/>
          </p:nvSpPr>
          <p:spPr>
            <a:xfrm>
              <a:off x="1500565" y="3914344"/>
              <a:ext cx="5873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53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14505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14531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14584 -0.002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1449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Size dependent</a:t>
            </a:r>
          </a:p>
          <a:p>
            <a:r>
              <a:rPr lang="en-US" dirty="0">
                <a:solidFill>
                  <a:srgbClr val="FF0000"/>
                </a:solidFill>
              </a:rPr>
              <a:t>Stride dependent</a:t>
            </a:r>
          </a:p>
          <a:p>
            <a:r>
              <a:rPr lang="en-US" dirty="0">
                <a:solidFill>
                  <a:srgbClr val="FF0000"/>
                </a:solidFill>
              </a:rPr>
              <a:t>Slow Test time</a:t>
            </a:r>
          </a:p>
          <a:p>
            <a:r>
              <a:rPr lang="en-US" dirty="0">
                <a:solidFill>
                  <a:srgbClr val="FF0000"/>
                </a:solidFill>
              </a:rPr>
              <a:t>Bounding box not accurate</a:t>
            </a:r>
          </a:p>
          <a:p>
            <a:r>
              <a:rPr lang="en-US" dirty="0">
                <a:solidFill>
                  <a:srgbClr val="FF0000"/>
                </a:solidFill>
              </a:rPr>
              <a:t>Multiclass decision</a:t>
            </a:r>
          </a:p>
          <a:p>
            <a:pPr lvl="1"/>
            <a:endParaRPr lang="en-US" dirty="0"/>
          </a:p>
          <a:p>
            <a:r>
              <a:rPr lang="en-US" dirty="0"/>
              <a:t>Perhaps don’t do this?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as a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953382"/>
          </a:xfrm>
        </p:spPr>
        <p:txBody>
          <a:bodyPr/>
          <a:lstStyle/>
          <a:p>
            <a:pPr algn="ctr"/>
            <a:r>
              <a:rPr lang="en-US" dirty="0"/>
              <a:t>Localization as a Regression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89340234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56D624B-E08D-4890-AD18-777514887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0" y="2138248"/>
            <a:ext cx="11101917" cy="3896792"/>
          </a:xfrm>
        </p:spPr>
        <p:txBody>
          <a:bodyPr/>
          <a:lstStyle/>
          <a:p>
            <a:r>
              <a:rPr lang="en-US" sz="2000" dirty="0">
                <a:latin typeface="ArialMT"/>
              </a:rPr>
              <a:t>Treat localization as a regression problem!</a:t>
            </a:r>
            <a:endParaRPr lang="en-US" sz="2000" dirty="0"/>
          </a:p>
          <a:p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fld id="{1F2884EB-C6E3-684C-A39B-0E652C4E0E6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Classification + Localization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32" name="Picture 31" descr="A picture containing game, table, white&#10;&#10;Description automatically generated">
            <a:extLst>
              <a:ext uri="{FF2B5EF4-FFF2-40B4-BE49-F238E27FC236}">
                <a16:creationId xmlns:a16="http://schemas.microsoft.com/office/drawing/2014/main" id="{9A4DC89B-1BA3-4A60-A319-D6EAB970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"/>
          <a:stretch/>
        </p:blipFill>
        <p:spPr>
          <a:xfrm>
            <a:off x="2790500" y="2961635"/>
            <a:ext cx="4054873" cy="1810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7727" y="3274648"/>
            <a:ext cx="1387916" cy="12186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E62BFE-D11B-4A6F-A41D-1A5A69F18C4E}"/>
              </a:ext>
            </a:extLst>
          </p:cNvPr>
          <p:cNvSpPr/>
          <p:nvPr/>
        </p:nvSpPr>
        <p:spPr>
          <a:xfrm>
            <a:off x="5694863" y="3142146"/>
            <a:ext cx="1413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Vector: 4096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AEA15-1AA5-49DF-BCE4-4856DB58F9CA}"/>
              </a:ext>
            </a:extLst>
          </p:cNvPr>
          <p:cNvSpPr/>
          <p:nvPr/>
        </p:nvSpPr>
        <p:spPr>
          <a:xfrm>
            <a:off x="9358862" y="2443902"/>
            <a:ext cx="994865" cy="58010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Softmax</a:t>
            </a:r>
            <a:r>
              <a:rPr lang="en-US" sz="1400" dirty="0"/>
              <a:t> Loss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68052C-D2DB-42E8-BA2C-D896559E9CF2}"/>
              </a:ext>
            </a:extLst>
          </p:cNvPr>
          <p:cNvSpPr/>
          <p:nvPr/>
        </p:nvSpPr>
        <p:spPr>
          <a:xfrm>
            <a:off x="9358862" y="4735794"/>
            <a:ext cx="994865" cy="58010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L2 Loss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2A507D-45FE-4503-BA92-686A0918B478}"/>
              </a:ext>
            </a:extLst>
          </p:cNvPr>
          <p:cNvCxnSpPr>
            <a:cxnSpLocks/>
            <a:stCxn id="19" idx="3"/>
            <a:endCxn id="44" idx="1"/>
          </p:cNvCxnSpPr>
          <p:nvPr/>
        </p:nvCxnSpPr>
        <p:spPr>
          <a:xfrm flipV="1">
            <a:off x="9105175" y="2733954"/>
            <a:ext cx="253687" cy="1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0">
            <a:extLst>
              <a:ext uri="{FF2B5EF4-FFF2-40B4-BE49-F238E27FC236}">
                <a16:creationId xmlns:a16="http://schemas.microsoft.com/office/drawing/2014/main" id="{951C4B1A-EC92-45A5-83D3-ABF4B90513F0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 flipV="1">
            <a:off x="9105177" y="5025846"/>
            <a:ext cx="253684" cy="1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F0030-9D61-4217-8121-2DF6B690DFAD}"/>
              </a:ext>
            </a:extLst>
          </p:cNvPr>
          <p:cNvGrpSpPr/>
          <p:nvPr/>
        </p:nvGrpSpPr>
        <p:grpSpPr>
          <a:xfrm>
            <a:off x="9080024" y="1584250"/>
            <a:ext cx="1552538" cy="849019"/>
            <a:chOff x="8622821" y="1796905"/>
            <a:chExt cx="1552538" cy="84901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0C1EE1-3205-445D-BF1A-45CEF5045FAE}"/>
                </a:ext>
              </a:extLst>
            </p:cNvPr>
            <p:cNvSpPr/>
            <p:nvPr/>
          </p:nvSpPr>
          <p:spPr>
            <a:xfrm>
              <a:off x="8622821" y="1796905"/>
              <a:ext cx="155253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MT"/>
                </a:rPr>
                <a:t>correct label</a:t>
              </a:r>
            </a:p>
            <a:p>
              <a:pPr algn="ctr"/>
              <a:r>
                <a:rPr lang="en-US" sz="1600" dirty="0">
                  <a:latin typeface="ArialMT"/>
                </a:rPr>
                <a:t>CAT</a:t>
              </a:r>
              <a:endParaRPr lang="en-US" sz="16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E02476C-B59F-46BF-8366-2BFF5593D1F7}"/>
                </a:ext>
              </a:extLst>
            </p:cNvPr>
            <p:cNvCxnSpPr>
              <a:cxnSpLocks/>
              <a:stCxn id="52" idx="2"/>
              <a:endCxn id="44" idx="0"/>
            </p:cNvCxnSpPr>
            <p:nvPr/>
          </p:nvCxnSpPr>
          <p:spPr>
            <a:xfrm>
              <a:off x="9399090" y="2350903"/>
              <a:ext cx="2" cy="2950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51FAB4-E488-420A-9F5E-AAB6EA20FD78}"/>
              </a:ext>
            </a:extLst>
          </p:cNvPr>
          <p:cNvGrpSpPr/>
          <p:nvPr/>
        </p:nvGrpSpPr>
        <p:grpSpPr>
          <a:xfrm>
            <a:off x="9194681" y="5315898"/>
            <a:ext cx="1323226" cy="779788"/>
            <a:chOff x="9194681" y="5315898"/>
            <a:chExt cx="1323226" cy="77978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F99079-53F0-4CAE-956B-F6F7268C0574}"/>
                </a:ext>
              </a:extLst>
            </p:cNvPr>
            <p:cNvSpPr/>
            <p:nvPr/>
          </p:nvSpPr>
          <p:spPr>
            <a:xfrm>
              <a:off x="9194681" y="5572466"/>
              <a:ext cx="1323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MT"/>
                </a:rPr>
                <a:t>correct box</a:t>
              </a:r>
            </a:p>
            <a:p>
              <a:pPr algn="ctr"/>
              <a:r>
                <a:rPr lang="en-US" sz="1400" dirty="0">
                  <a:latin typeface="ArialMT"/>
                </a:rPr>
                <a:t>(</a:t>
              </a:r>
              <a:r>
                <a:rPr lang="en-US" sz="1400" dirty="0" err="1">
                  <a:latin typeface="ArialMT"/>
                </a:rPr>
                <a:t>x’,y’,w’,h</a:t>
              </a:r>
              <a:r>
                <a:rPr lang="en-US" sz="1400" dirty="0">
                  <a:latin typeface="ArialMT"/>
                </a:rPr>
                <a:t>’)</a:t>
              </a:r>
              <a:endParaRPr lang="en-US" sz="16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6C3B0F-7D71-46AF-B62B-E010ABCA5209}"/>
                </a:ext>
              </a:extLst>
            </p:cNvPr>
            <p:cNvCxnSpPr>
              <a:cxnSpLocks/>
              <a:stCxn id="53" idx="0"/>
              <a:endCxn id="45" idx="2"/>
            </p:cNvCxnSpPr>
            <p:nvPr/>
          </p:nvCxnSpPr>
          <p:spPr>
            <a:xfrm flipV="1">
              <a:off x="9856294" y="5315898"/>
              <a:ext cx="1" cy="25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95981E3-4F33-4601-8442-964D9FF9C778}"/>
              </a:ext>
            </a:extLst>
          </p:cNvPr>
          <p:cNvSpPr/>
          <p:nvPr/>
        </p:nvSpPr>
        <p:spPr>
          <a:xfrm>
            <a:off x="7602436" y="3615835"/>
            <a:ext cx="1846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MT"/>
              </a:rPr>
              <a:t>Multitask Loss</a:t>
            </a:r>
            <a:endParaRPr lang="en-US" sz="2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832511-96A4-4392-8888-DA2E7B286EF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9856294" y="4151922"/>
            <a:ext cx="0" cy="583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ross 72">
            <a:extLst>
              <a:ext uri="{FF2B5EF4-FFF2-40B4-BE49-F238E27FC236}">
                <a16:creationId xmlns:a16="http://schemas.microsoft.com/office/drawing/2014/main" id="{D86E1B5F-5EC2-489C-A976-796F8275D02E}"/>
              </a:ext>
            </a:extLst>
          </p:cNvPr>
          <p:cNvSpPr/>
          <p:nvPr/>
        </p:nvSpPr>
        <p:spPr>
          <a:xfrm>
            <a:off x="9719257" y="3716502"/>
            <a:ext cx="274072" cy="255395"/>
          </a:xfrm>
          <a:prstGeom prst="plus">
            <a:avLst>
              <a:gd name="adj" fmla="val 408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7C729D-DB7A-4CE6-8D60-602FDEE71B5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856294" y="3024006"/>
            <a:ext cx="0" cy="5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FE1DD8-CD89-490A-B953-6C99DB676AD4}"/>
              </a:ext>
            </a:extLst>
          </p:cNvPr>
          <p:cNvCxnSpPr>
            <a:cxnSpLocks/>
          </p:cNvCxnSpPr>
          <p:nvPr/>
        </p:nvCxnSpPr>
        <p:spPr>
          <a:xfrm>
            <a:off x="10105011" y="3863036"/>
            <a:ext cx="385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3B833FF-12B3-4051-AEAD-CC297CF4C4F3}"/>
              </a:ext>
            </a:extLst>
          </p:cNvPr>
          <p:cNvSpPr/>
          <p:nvPr/>
        </p:nvSpPr>
        <p:spPr>
          <a:xfrm>
            <a:off x="10499874" y="3637151"/>
            <a:ext cx="776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Loss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B8988F-58FC-49E6-9229-1953A56262F0}"/>
              </a:ext>
            </a:extLst>
          </p:cNvPr>
          <p:cNvSpPr/>
          <p:nvPr/>
        </p:nvSpPr>
        <p:spPr>
          <a:xfrm>
            <a:off x="4074270" y="4299983"/>
            <a:ext cx="2460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MT"/>
              </a:rPr>
              <a:t>ImageNet pretrained model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4A2C8-054E-4469-A8D3-18AF04382316}"/>
              </a:ext>
            </a:extLst>
          </p:cNvPr>
          <p:cNvSpPr/>
          <p:nvPr/>
        </p:nvSpPr>
        <p:spPr>
          <a:xfrm>
            <a:off x="7866078" y="2445268"/>
            <a:ext cx="1239097" cy="580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c-class scores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BD5074-DED6-46AB-B83D-4B991C1F48CB}"/>
              </a:ext>
            </a:extLst>
          </p:cNvPr>
          <p:cNvGrpSpPr/>
          <p:nvPr/>
        </p:nvGrpSpPr>
        <p:grpSpPr>
          <a:xfrm>
            <a:off x="6027210" y="2516650"/>
            <a:ext cx="1838868" cy="1199853"/>
            <a:chOff x="6027210" y="2516650"/>
            <a:chExt cx="1838868" cy="11998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9F6B8B-DE58-470E-87EA-AE29F11FF5BB}"/>
                </a:ext>
              </a:extLst>
            </p:cNvPr>
            <p:cNvSpPr/>
            <p:nvPr/>
          </p:nvSpPr>
          <p:spPr>
            <a:xfrm>
              <a:off x="6027210" y="2516650"/>
              <a:ext cx="1739205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FC 4096 to 1000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FA06D6-185A-44E4-AC56-9D75894061C1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6898820" y="2735320"/>
              <a:ext cx="967258" cy="98118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411B0-95D8-4554-AD45-E7A49E095CC8}"/>
                </a:ext>
              </a:extLst>
            </p:cNvPr>
            <p:cNvSpPr/>
            <p:nvPr/>
          </p:nvSpPr>
          <p:spPr>
            <a:xfrm>
              <a:off x="7358825" y="2892763"/>
              <a:ext cx="79480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AA5FE-543B-4702-B3D2-9B6E9D7DC354}"/>
              </a:ext>
            </a:extLst>
          </p:cNvPr>
          <p:cNvGrpSpPr/>
          <p:nvPr/>
        </p:nvGrpSpPr>
        <p:grpSpPr>
          <a:xfrm>
            <a:off x="7833029" y="4737160"/>
            <a:ext cx="1305196" cy="909078"/>
            <a:chOff x="7833029" y="4737160"/>
            <a:chExt cx="1305196" cy="909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833029" y="5276906"/>
                  <a:ext cx="130519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3029" y="5276906"/>
                  <a:ext cx="13051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D22853-E215-4BD5-9ACE-3B3BE2BEE0AC}"/>
                </a:ext>
              </a:extLst>
            </p:cNvPr>
            <p:cNvSpPr/>
            <p:nvPr/>
          </p:nvSpPr>
          <p:spPr>
            <a:xfrm>
              <a:off x="7866077" y="4737160"/>
              <a:ext cx="1239100" cy="580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Box coordinates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3AE32A-BF43-47F4-A0BC-BD35190C7CCE}"/>
              </a:ext>
            </a:extLst>
          </p:cNvPr>
          <p:cNvGrpSpPr/>
          <p:nvPr/>
        </p:nvGrpSpPr>
        <p:grpSpPr>
          <a:xfrm>
            <a:off x="5979793" y="4029933"/>
            <a:ext cx="1886284" cy="1284534"/>
            <a:chOff x="5979793" y="4029933"/>
            <a:chExt cx="1886284" cy="1284534"/>
          </a:xfrm>
        </p:grpSpPr>
        <p:cxnSp>
          <p:nvCxnSpPr>
            <p:cNvPr id="27" name="Straight Arrow Connector 20">
              <a:extLst>
                <a:ext uri="{FF2B5EF4-FFF2-40B4-BE49-F238E27FC236}">
                  <a16:creationId xmlns:a16="http://schemas.microsoft.com/office/drawing/2014/main" id="{6CCFF776-7B1B-43EC-A676-F498B255ED6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6910512" y="4029933"/>
              <a:ext cx="955565" cy="9972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2AD0BD-A7D3-4971-871F-85340359C412}"/>
                </a:ext>
              </a:extLst>
            </p:cNvPr>
            <p:cNvSpPr/>
            <p:nvPr/>
          </p:nvSpPr>
          <p:spPr>
            <a:xfrm>
              <a:off x="5979793" y="5006691"/>
              <a:ext cx="1873281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FC 4096 to 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9186F7-EB67-4141-803A-CE6E8261DBD1}"/>
                </a:ext>
              </a:extLst>
            </p:cNvPr>
            <p:cNvSpPr/>
            <p:nvPr/>
          </p:nvSpPr>
          <p:spPr>
            <a:xfrm>
              <a:off x="7382449" y="4315372"/>
              <a:ext cx="79480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998275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9" grpId="0"/>
      <p:bldP spid="73" grpId="0" animBg="1"/>
      <p:bldP spid="84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Step 1</a:t>
            </a:r>
            <a:r>
              <a:rPr lang="en-US" sz="2200" dirty="0"/>
              <a:t>: Train (</a:t>
            </a:r>
            <a:r>
              <a:rPr lang="en-US" sz="2200" dirty="0">
                <a:solidFill>
                  <a:srgbClr val="0000FF"/>
                </a:solidFill>
              </a:rPr>
              <a:t>or download</a:t>
            </a:r>
            <a:r>
              <a:rPr lang="en-US" sz="2200" dirty="0"/>
              <a:t>) a classification model</a:t>
            </a:r>
          </a:p>
          <a:p>
            <a:pPr lvl="1"/>
            <a:r>
              <a:rPr lang="en-US" sz="2200" b="1" dirty="0"/>
              <a:t>AlexNet</a:t>
            </a:r>
            <a:r>
              <a:rPr lang="en-US" sz="2200" dirty="0"/>
              <a:t> or </a:t>
            </a:r>
            <a:r>
              <a:rPr lang="en-US" sz="2200" b="1" dirty="0"/>
              <a:t>VGG</a:t>
            </a:r>
            <a:r>
              <a:rPr lang="en-US" sz="2200" dirty="0"/>
              <a:t> or </a:t>
            </a:r>
            <a:r>
              <a:rPr lang="en-US" sz="2200" b="1" dirty="0"/>
              <a:t>GoogLeNet</a:t>
            </a:r>
            <a:r>
              <a:rPr lang="en-US" sz="2200" dirty="0"/>
              <a:t> or any other </a:t>
            </a:r>
            <a:r>
              <a:rPr lang="en-US" sz="2200" b="1" dirty="0"/>
              <a:t>“popular-Net”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+ Pretrained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3E8358-2A0E-4449-AE48-B8A579425301}"/>
              </a:ext>
            </a:extLst>
          </p:cNvPr>
          <p:cNvGrpSpPr/>
          <p:nvPr/>
        </p:nvGrpSpPr>
        <p:grpSpPr>
          <a:xfrm>
            <a:off x="3358249" y="3612335"/>
            <a:ext cx="5749193" cy="2084861"/>
            <a:chOff x="1834248" y="3612334"/>
            <a:chExt cx="5749193" cy="2084861"/>
          </a:xfrm>
        </p:grpSpPr>
        <p:grpSp>
          <p:nvGrpSpPr>
            <p:cNvPr id="8" name="Group 7"/>
            <p:cNvGrpSpPr/>
            <p:nvPr/>
          </p:nvGrpSpPr>
          <p:grpSpPr>
            <a:xfrm>
              <a:off x="1834248" y="3612334"/>
              <a:ext cx="5749193" cy="2084861"/>
              <a:chOff x="1834248" y="3612334"/>
              <a:chExt cx="5749193" cy="2084861"/>
            </a:xfrm>
          </p:grpSpPr>
          <p:sp>
            <p:nvSpPr>
              <p:cNvPr id="7" name="Trapezoid 6"/>
              <p:cNvSpPr/>
              <p:nvPr/>
            </p:nvSpPr>
            <p:spPr>
              <a:xfrm rot="5400000" flipH="1">
                <a:off x="1572180" y="4397599"/>
                <a:ext cx="1826455" cy="772737"/>
              </a:xfrm>
              <a:prstGeom prst="trapezoid">
                <a:avLst>
                  <a:gd name="adj" fmla="val 6382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3128957" y="4491073"/>
                <a:ext cx="957262" cy="585788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42187" y="4175765"/>
                <a:ext cx="137160" cy="12164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19825" y="4175765"/>
                <a:ext cx="137160" cy="12164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883178" y="4372487"/>
                <a:ext cx="137160" cy="822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85903" y="4281047"/>
                <a:ext cx="137160" cy="10058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834248" y="4783967"/>
                <a:ext cx="2647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71776" y="4783967"/>
                <a:ext cx="2571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086219" y="4783967"/>
                <a:ext cx="255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020338" y="4783967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440843" y="4783967"/>
                <a:ext cx="36576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5879128" y="4599301"/>
                <a:ext cx="17043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loss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75204" y="4523275"/>
                <a:ext cx="8204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Conv</a:t>
                </a:r>
              </a:p>
              <a:p>
                <a:pPr algn="ctr"/>
                <a:r>
                  <a:rPr lang="en-US" sz="1400" dirty="0"/>
                  <a:t>Net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48542" y="5147894"/>
                <a:ext cx="1316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Final conv feature map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123736" y="3612334"/>
                <a:ext cx="16560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Fully-connected layer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05055" y="5379089"/>
                <a:ext cx="17043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Class scores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D8C182-DB3B-462C-B3D0-7EFF0B32472E}"/>
                </a:ext>
              </a:extLst>
            </p:cNvPr>
            <p:cNvSpPr/>
            <p:nvPr/>
          </p:nvSpPr>
          <p:spPr>
            <a:xfrm>
              <a:off x="3206083" y="4689832"/>
              <a:ext cx="6399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315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Step 2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0000FF"/>
                </a:solidFill>
              </a:rPr>
              <a:t>Detach</a:t>
            </a:r>
            <a:r>
              <a:rPr lang="en-US" sz="2200" dirty="0"/>
              <a:t> the classification layer</a:t>
            </a:r>
          </a:p>
          <a:p>
            <a:pPr lvl="1"/>
            <a:r>
              <a:rPr lang="en-US" sz="2200" dirty="0"/>
              <a:t>Classification 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+ Pretrained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0219" y="4783967"/>
            <a:ext cx="255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99204" y="4523275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D1419-57FD-4147-8592-002A331CA893}"/>
              </a:ext>
            </a:extLst>
          </p:cNvPr>
          <p:cNvGrpSpPr/>
          <p:nvPr/>
        </p:nvGrpSpPr>
        <p:grpSpPr>
          <a:xfrm>
            <a:off x="5647737" y="3612334"/>
            <a:ext cx="3459705" cy="2074532"/>
            <a:chOff x="4123736" y="3612334"/>
            <a:chExt cx="3459705" cy="2074532"/>
          </a:xfrm>
        </p:grpSpPr>
        <p:sp>
          <p:nvSpPr>
            <p:cNvPr id="21" name="Rectangle 20"/>
            <p:cNvSpPr/>
            <p:nvPr/>
          </p:nvSpPr>
          <p:spPr>
            <a:xfrm>
              <a:off x="4342187" y="4175765"/>
              <a:ext cx="137160" cy="1216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19825" y="4175765"/>
              <a:ext cx="137160" cy="1216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83178" y="4372487"/>
              <a:ext cx="137160" cy="822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903" y="4281047"/>
              <a:ext cx="137160" cy="10058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020338" y="4783967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440843" y="4783967"/>
              <a:ext cx="3657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879128" y="4599301"/>
              <a:ext cx="17043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Softmax</a:t>
              </a:r>
              <a:r>
                <a:rPr lang="en-US" dirty="0"/>
                <a:t> loss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23736" y="3612334"/>
              <a:ext cx="16560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Fully-connected layer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5055" y="5379089"/>
              <a:ext cx="17043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Class scores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D8C182-DB3B-462C-B3D0-7EFF0B32472E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2358140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5886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Step 3</a:t>
            </a:r>
            <a:r>
              <a:rPr lang="en-US" sz="2200" dirty="0"/>
              <a:t>: attach new </a:t>
            </a:r>
            <a:r>
              <a:rPr lang="en-US" sz="2200" dirty="0">
                <a:solidFill>
                  <a:srgbClr val="0000FF"/>
                </a:solidFill>
              </a:rPr>
              <a:t>fully-connected</a:t>
            </a:r>
            <a:r>
              <a:rPr lang="en-US" sz="2200" dirty="0"/>
              <a:t> “regression head”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+ Pretrained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99204" y="4523271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285830" y="4595001"/>
            <a:ext cx="1854450" cy="1671247"/>
            <a:chOff x="4605055" y="2586037"/>
            <a:chExt cx="1854450" cy="1671247"/>
          </a:xfrm>
        </p:grpSpPr>
        <p:sp>
          <p:nvSpPr>
            <p:cNvPr id="52" name="Rectangle: Rounded Corners 51"/>
            <p:cNvSpPr/>
            <p:nvPr/>
          </p:nvSpPr>
          <p:spPr>
            <a:xfrm>
              <a:off x="4605055" y="2586037"/>
              <a:ext cx="1852894" cy="16459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17098" y="3017557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94736" y="3017557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26376" y="3200437"/>
              <a:ext cx="9144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29101" y="3108997"/>
              <a:ext cx="91440" cy="8229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5563536" y="3520477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802798" y="2614483"/>
              <a:ext cx="13979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Fully-connected layer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61528" y="3995674"/>
              <a:ext cx="13979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Box coordinates</a:t>
              </a:r>
            </a:p>
          </p:txBody>
        </p:sp>
      </p:grpSp>
      <p:cxnSp>
        <p:nvCxnSpPr>
          <p:cNvPr id="60" name="Straight Arrow Connector 30"/>
          <p:cNvCxnSpPr>
            <a:stCxn id="20" idx="5"/>
            <a:endCxn id="52" idx="1"/>
          </p:cNvCxnSpPr>
          <p:nvPr/>
        </p:nvCxnSpPr>
        <p:spPr>
          <a:xfrm>
            <a:off x="5610220" y="4710744"/>
            <a:ext cx="675611" cy="707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A859-9EE6-4378-97A2-7AA2ABF31ED5}"/>
              </a:ext>
            </a:extLst>
          </p:cNvPr>
          <p:cNvGrpSpPr/>
          <p:nvPr/>
        </p:nvGrpSpPr>
        <p:grpSpPr>
          <a:xfrm>
            <a:off x="5610220" y="2586038"/>
            <a:ext cx="4829277" cy="2124707"/>
            <a:chOff x="4086219" y="2586037"/>
            <a:chExt cx="4829277" cy="2124707"/>
          </a:xfrm>
        </p:grpSpPr>
        <p:cxnSp>
          <p:nvCxnSpPr>
            <p:cNvPr id="31" name="Straight Arrow Connector 30"/>
            <p:cNvCxnSpPr>
              <a:stCxn id="20" idx="5"/>
              <a:endCxn id="10" idx="1"/>
            </p:cNvCxnSpPr>
            <p:nvPr/>
          </p:nvCxnSpPr>
          <p:spPr>
            <a:xfrm flipV="1">
              <a:off x="4086219" y="3407923"/>
              <a:ext cx="675611" cy="130282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761830" y="2586037"/>
              <a:ext cx="1968754" cy="1643772"/>
              <a:chOff x="4605055" y="2586037"/>
              <a:chExt cx="1968754" cy="1643772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4605055" y="2586037"/>
                <a:ext cx="1852894" cy="164377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17098" y="3003269"/>
                <a:ext cx="91440" cy="10058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194736" y="3003269"/>
                <a:ext cx="91440" cy="10058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426376" y="3186149"/>
                <a:ext cx="9144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29101" y="3094709"/>
                <a:ext cx="91440" cy="8229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563536" y="3506189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802798" y="2614483"/>
                <a:ext cx="1397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Fully-connected layer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175832" y="3952810"/>
                <a:ext cx="139797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Class score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6633628" y="3322427"/>
              <a:ext cx="22818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“classification head”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8138724" y="5332560"/>
            <a:ext cx="2281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“regression head”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C93EED-E044-4812-A824-69D9FE3069F3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3162897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1E06CD-18BA-4FA4-B005-91C45F023FE4}"/>
              </a:ext>
            </a:extLst>
          </p:cNvPr>
          <p:cNvSpPr/>
          <p:nvPr/>
        </p:nvSpPr>
        <p:spPr>
          <a:xfrm>
            <a:off x="2200276" y="4537586"/>
            <a:ext cx="7248525" cy="203627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  <a:alpha val="0"/>
                  <a:lumMod val="69000"/>
                  <a:lumOff val="3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Step 4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FF0000"/>
                </a:solidFill>
              </a:rPr>
              <a:t>(re) train </a:t>
            </a:r>
            <a:r>
              <a:rPr lang="en-US" sz="2200" dirty="0"/>
              <a:t>the regression head only</a:t>
            </a:r>
          </a:p>
          <a:p>
            <a:pPr lvl="1"/>
            <a:r>
              <a:rPr lang="en-US" sz="2200" dirty="0"/>
              <a:t>Using SGD and L2 loss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+ Pretrained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99204" y="4523274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85830" y="2586037"/>
            <a:ext cx="1968754" cy="1643772"/>
            <a:chOff x="4605055" y="2586037"/>
            <a:chExt cx="1968754" cy="1643772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605055" y="2586037"/>
              <a:ext cx="1852894" cy="1643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17098" y="3003269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94736" y="3003269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26376" y="3186149"/>
              <a:ext cx="9144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29101" y="3094709"/>
              <a:ext cx="91440" cy="8229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563536" y="3506189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802798" y="2614483"/>
              <a:ext cx="13979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Fully-connected layer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75832" y="3952810"/>
              <a:ext cx="13979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Class score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597873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75511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07151" y="5209400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09876" y="5117960"/>
            <a:ext cx="9144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244311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83574" y="4623447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42304" y="6004637"/>
            <a:ext cx="13979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Box coordinates</a:t>
            </a:r>
          </a:p>
        </p:txBody>
      </p:sp>
      <p:cxnSp>
        <p:nvCxnSpPr>
          <p:cNvPr id="60" name="Straight Arrow Connector 30"/>
          <p:cNvCxnSpPr>
            <a:stCxn id="20" idx="5"/>
            <a:endCxn id="53" idx="1"/>
          </p:cNvCxnSpPr>
          <p:nvPr/>
        </p:nvCxnSpPr>
        <p:spPr>
          <a:xfrm>
            <a:off x="5610219" y="4710744"/>
            <a:ext cx="987654" cy="818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157628" y="3322427"/>
            <a:ext cx="2281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“classification head”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20529" y="5344774"/>
            <a:ext cx="114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L2 loss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782479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9A26A49-8EDB-442F-832D-45C6A145DF26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5212B-975C-4FC6-8FA2-9E6FFD376522}"/>
              </a:ext>
            </a:extLst>
          </p:cNvPr>
          <p:cNvSpPr/>
          <p:nvPr/>
        </p:nvSpPr>
        <p:spPr>
          <a:xfrm>
            <a:off x="8239402" y="3014651"/>
            <a:ext cx="809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FIXED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738F92-B54E-4C50-845A-2B6CBC56ED72}"/>
              </a:ext>
            </a:extLst>
          </p:cNvPr>
          <p:cNvSpPr/>
          <p:nvPr/>
        </p:nvSpPr>
        <p:spPr>
          <a:xfrm>
            <a:off x="9469597" y="5392170"/>
            <a:ext cx="837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93116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Test Time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0000FF"/>
                </a:solidFill>
              </a:rPr>
              <a:t>reattach</a:t>
            </a:r>
            <a:r>
              <a:rPr lang="en-US" sz="2200" dirty="0"/>
              <a:t> classification head, use </a:t>
            </a:r>
            <a:r>
              <a:rPr lang="en-US" sz="2200" dirty="0">
                <a:solidFill>
                  <a:srgbClr val="FF0000"/>
                </a:solidFill>
              </a:rPr>
              <a:t>both</a:t>
            </a:r>
            <a:r>
              <a:rPr lang="en-US" sz="2200" dirty="0"/>
              <a:t> heads at test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+ Pretrained 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99204" y="4532330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97873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75511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07151" y="3186149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9876" y="3094709"/>
            <a:ext cx="9144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244311" y="350618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83574" y="2614484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97873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75511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07151" y="5209400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09876" y="5117960"/>
            <a:ext cx="9144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244311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83574" y="4623447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cxnSp>
        <p:nvCxnSpPr>
          <p:cNvPr id="60" name="Straight Arrow Connector 30"/>
          <p:cNvCxnSpPr>
            <a:stCxn id="20" idx="5"/>
            <a:endCxn id="53" idx="1"/>
          </p:cNvCxnSpPr>
          <p:nvPr/>
        </p:nvCxnSpPr>
        <p:spPr>
          <a:xfrm>
            <a:off x="5610219" y="4710744"/>
            <a:ext cx="987654" cy="818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120528" y="3336912"/>
            <a:ext cx="2281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Class scores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20529" y="5344774"/>
            <a:ext cx="2095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Box coordinates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782479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>
            <a:stCxn id="20" idx="5"/>
            <a:endCxn id="44" idx="1"/>
          </p:cNvCxnSpPr>
          <p:nvPr/>
        </p:nvCxnSpPr>
        <p:spPr>
          <a:xfrm flipV="1">
            <a:off x="5610219" y="3506190"/>
            <a:ext cx="987654" cy="1204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44390" y="350618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5DD9360-A114-4A76-B2F0-3F6048C4BFBD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088232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ame, table, white&#10;&#10;Description automatically generated">
            <a:extLst>
              <a:ext uri="{FF2B5EF4-FFF2-40B4-BE49-F238E27FC236}">
                <a16:creationId xmlns:a16="http://schemas.microsoft.com/office/drawing/2014/main" id="{DFC571A0-6DE5-4958-A4DE-07CDB297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"/>
          <a:stretch/>
        </p:blipFill>
        <p:spPr>
          <a:xfrm>
            <a:off x="3444488" y="2467412"/>
            <a:ext cx="4113423" cy="1836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4985" y="2794713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47018" y="3127056"/>
            <a:ext cx="959286" cy="5173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c-class scores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1914" y="4000516"/>
            <a:ext cx="1356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[224x224x3]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27DEB-1010-421B-9593-F0AC1EFC405C}"/>
              </a:ext>
            </a:extLst>
          </p:cNvPr>
          <p:cNvSpPr/>
          <p:nvPr/>
        </p:nvSpPr>
        <p:spPr>
          <a:xfrm>
            <a:off x="6811443" y="4207008"/>
            <a:ext cx="1356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Vector:4096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E7C511-8A36-4F12-B153-927EAC9ECB5B}"/>
              </a:ext>
            </a:extLst>
          </p:cNvPr>
          <p:cNvSpPr/>
          <p:nvPr/>
        </p:nvSpPr>
        <p:spPr>
          <a:xfrm>
            <a:off x="7647093" y="2813049"/>
            <a:ext cx="1338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Fully-Connected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56BAE8-9157-4995-A0AF-6795A3C44C5C}"/>
              </a:ext>
            </a:extLst>
          </p:cNvPr>
          <p:cNvCxnSpPr>
            <a:cxnSpLocks/>
          </p:cNvCxnSpPr>
          <p:nvPr/>
        </p:nvCxnSpPr>
        <p:spPr>
          <a:xfrm>
            <a:off x="7680357" y="3385751"/>
            <a:ext cx="1439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3C727-AF45-4322-A2E3-34BB4EC76D63}"/>
              </a:ext>
            </a:extLst>
          </p:cNvPr>
          <p:cNvSpPr/>
          <p:nvPr/>
        </p:nvSpPr>
        <p:spPr>
          <a:xfrm>
            <a:off x="7426299" y="2880492"/>
            <a:ext cx="126748" cy="10105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47213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540A86F-275A-45EC-AC00-34E4B00C4C5C}"/>
              </a:ext>
            </a:extLst>
          </p:cNvPr>
          <p:cNvSpPr/>
          <p:nvPr/>
        </p:nvSpPr>
        <p:spPr>
          <a:xfrm>
            <a:off x="6031141" y="4604681"/>
            <a:ext cx="1666214" cy="1643772"/>
          </a:xfrm>
          <a:prstGeom prst="roundRect">
            <a:avLst>
              <a:gd name="adj" fmla="val 1060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4F594B-DADD-4546-BB09-4F092C082B5F}"/>
              </a:ext>
            </a:extLst>
          </p:cNvPr>
          <p:cNvSpPr/>
          <p:nvPr/>
        </p:nvSpPr>
        <p:spPr>
          <a:xfrm>
            <a:off x="6026371" y="2586037"/>
            <a:ext cx="1666214" cy="1643772"/>
          </a:xfrm>
          <a:prstGeom prst="roundRect">
            <a:avLst>
              <a:gd name="adj" fmla="val 1060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Assume classification over </a:t>
            </a:r>
            <a:r>
              <a:rPr lang="en-US" dirty="0">
                <a:solidFill>
                  <a:srgbClr val="0000FF"/>
                </a:solidFill>
              </a:rPr>
              <a:t>C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Agnostic vs Specific Regression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99204" y="4532327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40671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46873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64221" y="3186149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66946" y="3094709"/>
            <a:ext cx="9144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701381" y="350618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026372" y="2614484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40671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46873" y="5026520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564221" y="5209400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66946" y="5117960"/>
            <a:ext cx="9144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01381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26372" y="4623447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cxnSp>
        <p:nvCxnSpPr>
          <p:cNvPr id="60" name="Straight Arrow Connector 30"/>
          <p:cNvCxnSpPr>
            <a:cxnSpLocks/>
            <a:stCxn id="20" idx="5"/>
            <a:endCxn id="36" idx="1"/>
          </p:cNvCxnSpPr>
          <p:nvPr/>
        </p:nvCxnSpPr>
        <p:spPr>
          <a:xfrm>
            <a:off x="5610219" y="4710745"/>
            <a:ext cx="420922" cy="715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5199" y="3906614"/>
            <a:ext cx="1463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scores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35199" y="5914476"/>
            <a:ext cx="1463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Box </a:t>
            </a:r>
            <a:r>
              <a:rPr lang="en-US" sz="1200" dirty="0" err="1"/>
              <a:t>coord</a:t>
            </a:r>
            <a:endParaRPr lang="en-US" sz="1200" dirty="0"/>
          </a:p>
        </p:txBody>
      </p:sp>
      <p:cxnSp>
        <p:nvCxnSpPr>
          <p:cNvPr id="35" name="Straight Arrow Connector 30"/>
          <p:cNvCxnSpPr>
            <a:cxnSpLocks/>
            <a:stCxn id="20" idx="5"/>
            <a:endCxn id="33" idx="1"/>
          </p:cNvCxnSpPr>
          <p:nvPr/>
        </p:nvCxnSpPr>
        <p:spPr>
          <a:xfrm flipV="1">
            <a:off x="5610219" y="3407924"/>
            <a:ext cx="416152" cy="1302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/>
              <p:cNvSpPr txBox="1">
                <a:spLocks/>
              </p:cNvSpPr>
              <p:nvPr/>
            </p:nvSpPr>
            <p:spPr bwMode="auto">
              <a:xfrm>
                <a:off x="7818493" y="2614483"/>
                <a:ext cx="2758066" cy="3669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6075" indent="-346075" algn="l" defTabSz="457200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SzPct val="135000"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593725" indent="-182563" algn="l" defTabSz="457200" rtl="0" eaLnBrk="1" fontAlgn="base" hangingPunct="1">
                  <a:spcBef>
                    <a:spcPts val="800"/>
                  </a:spcBef>
                  <a:spcAft>
                    <a:spcPct val="0"/>
                  </a:spcAft>
                  <a:buClr>
                    <a:srgbClr val="595959"/>
                  </a:buClr>
                  <a:buFont typeface="Lucida Grande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22325" indent="-182563" algn="l" defTabSz="457200" rtl="0" eaLnBrk="1" fontAlgn="base" hangingPunct="1">
                  <a:spcBef>
                    <a:spcPts val="700"/>
                  </a:spcBef>
                  <a:spcAft>
                    <a:spcPct val="0"/>
                  </a:spcAft>
                  <a:buClr>
                    <a:srgbClr val="595959"/>
                  </a:buClr>
                  <a:buFont typeface="Wingdings" charset="0"/>
                  <a:buChar char="§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50925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33488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7F7F7F"/>
                  </a:buClr>
                  <a:buFont typeface="Wingdings" charset="0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Classification head:</a:t>
                </a:r>
              </a:p>
              <a:p>
                <a:pPr marL="344488"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numbers</a:t>
                </a:r>
              </a:p>
              <a:p>
                <a:pPr lvl="1">
                  <a:spcBef>
                    <a:spcPts val="300"/>
                  </a:spcBef>
                </a:pPr>
                <a:endParaRPr lang="en-US" sz="1400" dirty="0"/>
              </a:p>
              <a:p>
                <a:pPr lvl="1">
                  <a:spcBef>
                    <a:spcPts val="300"/>
                  </a:spcBef>
                </a:pPr>
                <a:endParaRPr lang="en-US" sz="1400" dirty="0"/>
              </a:p>
              <a:p>
                <a:pPr lvl="1">
                  <a:spcBef>
                    <a:spcPts val="300"/>
                  </a:spcBef>
                </a:pPr>
                <a:endParaRPr lang="en-US" sz="1400" dirty="0"/>
              </a:p>
              <a:p>
                <a:pPr lvl="1">
                  <a:spcBef>
                    <a:spcPts val="300"/>
                  </a:spcBef>
                </a:pPr>
                <a:endParaRPr lang="en-US" sz="14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Class agnostic:</a:t>
                </a:r>
              </a:p>
              <a:p>
                <a:pPr marL="344488"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/>
                  <a:t> numbers</a:t>
                </a:r>
              </a:p>
              <a:p>
                <a:pPr marL="344488" lvl="1">
                  <a:spcBef>
                    <a:spcPts val="300"/>
                  </a:spcBef>
                </a:pPr>
                <a:r>
                  <a:rPr lang="en-US" sz="1600" dirty="0"/>
                  <a:t>One box for any class</a:t>
                </a:r>
              </a:p>
              <a:p>
                <a:pPr lvl="1">
                  <a:spcBef>
                    <a:spcPts val="300"/>
                  </a:spcBef>
                </a:pPr>
                <a:endParaRPr lang="en-US" sz="16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600" b="1" dirty="0"/>
                  <a:t>Class specific:</a:t>
                </a:r>
              </a:p>
              <a:p>
                <a:pPr marL="344488"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1600" dirty="0"/>
                  <a:t>numbers</a:t>
                </a:r>
              </a:p>
              <a:p>
                <a:pPr marL="344488" lvl="1">
                  <a:spcBef>
                    <a:spcPts val="300"/>
                  </a:spcBef>
                </a:pPr>
                <a:r>
                  <a:rPr lang="en-US" sz="1600" dirty="0"/>
                  <a:t>One box per class</a:t>
                </a:r>
              </a:p>
            </p:txBody>
          </p:sp>
        </mc:Choice>
        <mc:Fallback xmlns="">
          <p:sp>
            <p:nvSpPr>
              <p:cNvPr id="3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493" y="2614483"/>
                <a:ext cx="2758066" cy="3669979"/>
              </a:xfrm>
              <a:prstGeom prst="rect">
                <a:avLst/>
              </a:prstGeom>
              <a:blipFill>
                <a:blip r:embed="rId4"/>
                <a:stretch>
                  <a:fillRect l="-1327" t="-498" r="-442" b="-6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02248A8-3D92-4380-A45E-8BD6457F32E5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33619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Head Location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94814" y="4175765"/>
            <a:ext cx="137160" cy="1216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72452" y="4175765"/>
            <a:ext cx="137160" cy="1216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805" y="4372487"/>
            <a:ext cx="137160" cy="822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23" y="4281047"/>
            <a:ext cx="137160" cy="1005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0219" y="4783967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72965" y="4783967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64963" y="4783968"/>
            <a:ext cx="3657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303249" y="4599301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loss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7580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99204" y="4532328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7254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744430" y="3642127"/>
            <a:ext cx="1656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Fully-connected layer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3490" y="5379090"/>
            <a:ext cx="1704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Class scores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13848" y="2573152"/>
            <a:ext cx="2327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After conv layers</a:t>
            </a:r>
          </a:p>
          <a:p>
            <a:r>
              <a:rPr lang="en-US" sz="1600" dirty="0"/>
              <a:t>OverFeat, VGG</a:t>
            </a:r>
          </a:p>
        </p:txBody>
      </p:sp>
      <p:cxnSp>
        <p:nvCxnSpPr>
          <p:cNvPr id="29" name="Straight Arrow Connector 28"/>
          <p:cNvCxnSpPr>
            <a:stCxn id="20" idx="5"/>
            <a:endCxn id="27" idx="1"/>
          </p:cNvCxnSpPr>
          <p:nvPr/>
        </p:nvCxnSpPr>
        <p:spPr>
          <a:xfrm flipH="1" flipV="1">
            <a:off x="4313847" y="2865540"/>
            <a:ext cx="1296372" cy="1845205"/>
          </a:xfrm>
          <a:prstGeom prst="curvedConnector5">
            <a:avLst>
              <a:gd name="adj1" fmla="val -17634"/>
              <a:gd name="adj2" fmla="val 48030"/>
              <a:gd name="adj3" fmla="val 1176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46407" y="2573152"/>
            <a:ext cx="2417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After last FC layer</a:t>
            </a:r>
          </a:p>
          <a:p>
            <a:r>
              <a:rPr lang="en-US" sz="1600" dirty="0" err="1"/>
              <a:t>DeepPose</a:t>
            </a:r>
            <a:r>
              <a:rPr lang="en-US" sz="1600" dirty="0"/>
              <a:t>, R-CNN</a:t>
            </a:r>
          </a:p>
        </p:txBody>
      </p:sp>
      <p:cxnSp>
        <p:nvCxnSpPr>
          <p:cNvPr id="33" name="Straight Arrow Connector 28"/>
          <p:cNvCxnSpPr>
            <a:stCxn id="23" idx="3"/>
            <a:endCxn id="32" idx="1"/>
          </p:cNvCxnSpPr>
          <p:nvPr/>
        </p:nvCxnSpPr>
        <p:spPr>
          <a:xfrm flipV="1">
            <a:off x="6972965" y="2865539"/>
            <a:ext cx="973442" cy="19184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D2C858-E881-426B-8374-3DDBE899BECF}"/>
              </a:ext>
            </a:extLst>
          </p:cNvPr>
          <p:cNvSpPr/>
          <p:nvPr/>
        </p:nvSpPr>
        <p:spPr>
          <a:xfrm>
            <a:off x="473008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3582967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Efficient Sliding Window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9694" y="3490992"/>
            <a:ext cx="1812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/>
              </a:rPr>
              <a:t>OverFeat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0224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749" y="3043509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51027" y="4395868"/>
                <a:ext cx="17043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21×221×3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27" y="4395868"/>
                <a:ext cx="1704313" cy="584775"/>
              </a:xfrm>
              <a:prstGeom prst="rect">
                <a:avLst/>
              </a:prstGeom>
              <a:blipFill>
                <a:blip r:embed="rId3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50093" y="6095595"/>
            <a:ext cx="85531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1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1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FC layer into Conv Layer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B6AF1F-E0F2-44E7-89BC-F5E7370618C3}"/>
              </a:ext>
            </a:extLst>
          </p:cNvPr>
          <p:cNvGrpSpPr/>
          <p:nvPr/>
        </p:nvGrpSpPr>
        <p:grpSpPr>
          <a:xfrm>
            <a:off x="6566317" y="2596221"/>
            <a:ext cx="3696494" cy="2307802"/>
            <a:chOff x="5894708" y="2596220"/>
            <a:chExt cx="2856268" cy="1783230"/>
          </a:xfrm>
        </p:grpSpPr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6803894" y="3576925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30"/>
            <p:cNvCxnSpPr>
              <a:cxnSpLocks/>
              <a:endCxn id="39" idx="1"/>
            </p:cNvCxnSpPr>
            <p:nvPr/>
          </p:nvCxnSpPr>
          <p:spPr>
            <a:xfrm>
              <a:off x="5894708" y="3576925"/>
              <a:ext cx="615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510226" y="2891125"/>
              <a:ext cx="137160" cy="1371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66697" y="2891125"/>
              <a:ext cx="137160" cy="1371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94735" y="3211165"/>
              <a:ext cx="137160" cy="731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7613165" y="3576925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46940" y="3272899"/>
              <a:ext cx="445955" cy="285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FC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93856" y="3262002"/>
              <a:ext cx="445955" cy="285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FC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527349" y="3265003"/>
              <a:ext cx="445955" cy="285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04975" y="2596220"/>
              <a:ext cx="575799" cy="237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4096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47379" y="2596220"/>
              <a:ext cx="575799" cy="237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4096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75654" y="3975160"/>
              <a:ext cx="1175322" cy="404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class scores:</a:t>
              </a:r>
            </a:p>
            <a:p>
              <a:pPr algn="ctr"/>
              <a:r>
                <a:rPr lang="en-US" sz="1400" dirty="0"/>
                <a:t>1000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3FDF71-EF48-4617-8887-2AD64A7901D3}"/>
                  </a:ext>
                </a:extLst>
              </p:cNvPr>
              <p:cNvSpPr/>
              <p:nvPr/>
            </p:nvSpPr>
            <p:spPr>
              <a:xfrm>
                <a:off x="6198781" y="4988547"/>
                <a:ext cx="1704263" cy="518283"/>
              </a:xfrm>
              <a:custGeom>
                <a:avLst/>
                <a:gdLst>
                  <a:gd name="connsiteX0" fmla="*/ 0 w 1704263"/>
                  <a:gd name="connsiteY0" fmla="*/ 0 h 518283"/>
                  <a:gd name="connsiteX1" fmla="*/ 585130 w 1704263"/>
                  <a:gd name="connsiteY1" fmla="*/ 0 h 518283"/>
                  <a:gd name="connsiteX2" fmla="*/ 1119133 w 1704263"/>
                  <a:gd name="connsiteY2" fmla="*/ 0 h 518283"/>
                  <a:gd name="connsiteX3" fmla="*/ 1704263 w 1704263"/>
                  <a:gd name="connsiteY3" fmla="*/ 0 h 518283"/>
                  <a:gd name="connsiteX4" fmla="*/ 1704263 w 1704263"/>
                  <a:gd name="connsiteY4" fmla="*/ 518283 h 518283"/>
                  <a:gd name="connsiteX5" fmla="*/ 1170261 w 1704263"/>
                  <a:gd name="connsiteY5" fmla="*/ 518283 h 518283"/>
                  <a:gd name="connsiteX6" fmla="*/ 653301 w 1704263"/>
                  <a:gd name="connsiteY6" fmla="*/ 518283 h 518283"/>
                  <a:gd name="connsiteX7" fmla="*/ 0 w 1704263"/>
                  <a:gd name="connsiteY7" fmla="*/ 518283 h 518283"/>
                  <a:gd name="connsiteX8" fmla="*/ 0 w 1704263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4263" h="518283" fill="none" extrusionOk="0">
                    <a:moveTo>
                      <a:pt x="0" y="0"/>
                    </a:moveTo>
                    <a:cubicBezTo>
                      <a:pt x="144438" y="-29022"/>
                      <a:pt x="433777" y="29132"/>
                      <a:pt x="585130" y="0"/>
                    </a:cubicBezTo>
                    <a:cubicBezTo>
                      <a:pt x="736483" y="-29132"/>
                      <a:pt x="891774" y="905"/>
                      <a:pt x="1119133" y="0"/>
                    </a:cubicBezTo>
                    <a:cubicBezTo>
                      <a:pt x="1346492" y="-905"/>
                      <a:pt x="1490755" y="68886"/>
                      <a:pt x="1704263" y="0"/>
                    </a:cubicBezTo>
                    <a:cubicBezTo>
                      <a:pt x="1759699" y="184455"/>
                      <a:pt x="1701660" y="325109"/>
                      <a:pt x="1704263" y="518283"/>
                    </a:cubicBezTo>
                    <a:cubicBezTo>
                      <a:pt x="1487845" y="579858"/>
                      <a:pt x="1305499" y="480181"/>
                      <a:pt x="1170261" y="518283"/>
                    </a:cubicBezTo>
                    <a:cubicBezTo>
                      <a:pt x="1035023" y="556385"/>
                      <a:pt x="872255" y="484985"/>
                      <a:pt x="653301" y="518283"/>
                    </a:cubicBezTo>
                    <a:cubicBezTo>
                      <a:pt x="434347" y="551581"/>
                      <a:pt x="182254" y="493239"/>
                      <a:pt x="0" y="518283"/>
                    </a:cubicBezTo>
                    <a:cubicBezTo>
                      <a:pt x="-24427" y="366955"/>
                      <a:pt x="40598" y="163858"/>
                      <a:pt x="0" y="0"/>
                    </a:cubicBezTo>
                    <a:close/>
                  </a:path>
                  <a:path w="1704263" h="518283" stroke="0" extrusionOk="0">
                    <a:moveTo>
                      <a:pt x="0" y="0"/>
                    </a:moveTo>
                    <a:cubicBezTo>
                      <a:pt x="244637" y="-34096"/>
                      <a:pt x="351082" y="70159"/>
                      <a:pt x="602173" y="0"/>
                    </a:cubicBezTo>
                    <a:cubicBezTo>
                      <a:pt x="853264" y="-70159"/>
                      <a:pt x="984908" y="25115"/>
                      <a:pt x="1170261" y="0"/>
                    </a:cubicBezTo>
                    <a:cubicBezTo>
                      <a:pt x="1355614" y="-25115"/>
                      <a:pt x="1580787" y="59764"/>
                      <a:pt x="1704263" y="0"/>
                    </a:cubicBezTo>
                    <a:cubicBezTo>
                      <a:pt x="1726461" y="187756"/>
                      <a:pt x="1646008" y="350562"/>
                      <a:pt x="1704263" y="518283"/>
                    </a:cubicBezTo>
                    <a:cubicBezTo>
                      <a:pt x="1575469" y="580370"/>
                      <a:pt x="1408424" y="461338"/>
                      <a:pt x="1170261" y="518283"/>
                    </a:cubicBezTo>
                    <a:cubicBezTo>
                      <a:pt x="932098" y="575228"/>
                      <a:pt x="860494" y="494746"/>
                      <a:pt x="602173" y="518283"/>
                    </a:cubicBezTo>
                    <a:cubicBezTo>
                      <a:pt x="343852" y="541820"/>
                      <a:pt x="281706" y="454410"/>
                      <a:pt x="0" y="518283"/>
                    </a:cubicBezTo>
                    <a:cubicBezTo>
                      <a:pt x="-39752" y="314928"/>
                      <a:pt x="53404" y="208435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644835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25600×4096</m:t>
                          </m:r>
                        </m:e>
                      </m:d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=104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3FDF71-EF48-4617-8887-2AD64A790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81" y="4988547"/>
                <a:ext cx="1704263" cy="518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6448359">
                      <a:custGeom>
                        <a:avLst/>
                        <a:gdLst>
                          <a:gd name="connsiteX0" fmla="*/ 0 w 1704263"/>
                          <a:gd name="connsiteY0" fmla="*/ 0 h 518283"/>
                          <a:gd name="connsiteX1" fmla="*/ 585130 w 1704263"/>
                          <a:gd name="connsiteY1" fmla="*/ 0 h 518283"/>
                          <a:gd name="connsiteX2" fmla="*/ 1119133 w 1704263"/>
                          <a:gd name="connsiteY2" fmla="*/ 0 h 518283"/>
                          <a:gd name="connsiteX3" fmla="*/ 1704263 w 1704263"/>
                          <a:gd name="connsiteY3" fmla="*/ 0 h 518283"/>
                          <a:gd name="connsiteX4" fmla="*/ 1704263 w 1704263"/>
                          <a:gd name="connsiteY4" fmla="*/ 518283 h 518283"/>
                          <a:gd name="connsiteX5" fmla="*/ 1170261 w 1704263"/>
                          <a:gd name="connsiteY5" fmla="*/ 518283 h 518283"/>
                          <a:gd name="connsiteX6" fmla="*/ 653301 w 1704263"/>
                          <a:gd name="connsiteY6" fmla="*/ 518283 h 518283"/>
                          <a:gd name="connsiteX7" fmla="*/ 0 w 1704263"/>
                          <a:gd name="connsiteY7" fmla="*/ 518283 h 518283"/>
                          <a:gd name="connsiteX8" fmla="*/ 0 w 1704263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4263" h="518283" fill="none" extrusionOk="0">
                            <a:moveTo>
                              <a:pt x="0" y="0"/>
                            </a:moveTo>
                            <a:cubicBezTo>
                              <a:pt x="144438" y="-29022"/>
                              <a:pt x="433777" y="29132"/>
                              <a:pt x="585130" y="0"/>
                            </a:cubicBezTo>
                            <a:cubicBezTo>
                              <a:pt x="736483" y="-29132"/>
                              <a:pt x="891774" y="905"/>
                              <a:pt x="1119133" y="0"/>
                            </a:cubicBezTo>
                            <a:cubicBezTo>
                              <a:pt x="1346492" y="-905"/>
                              <a:pt x="1490755" y="68886"/>
                              <a:pt x="1704263" y="0"/>
                            </a:cubicBezTo>
                            <a:cubicBezTo>
                              <a:pt x="1759699" y="184455"/>
                              <a:pt x="1701660" y="325109"/>
                              <a:pt x="1704263" y="518283"/>
                            </a:cubicBezTo>
                            <a:cubicBezTo>
                              <a:pt x="1487845" y="579858"/>
                              <a:pt x="1305499" y="480181"/>
                              <a:pt x="1170261" y="518283"/>
                            </a:cubicBezTo>
                            <a:cubicBezTo>
                              <a:pt x="1035023" y="556385"/>
                              <a:pt x="872255" y="484985"/>
                              <a:pt x="653301" y="518283"/>
                            </a:cubicBezTo>
                            <a:cubicBezTo>
                              <a:pt x="434347" y="551581"/>
                              <a:pt x="182254" y="493239"/>
                              <a:pt x="0" y="518283"/>
                            </a:cubicBezTo>
                            <a:cubicBezTo>
                              <a:pt x="-24427" y="366955"/>
                              <a:pt x="40598" y="163858"/>
                              <a:pt x="0" y="0"/>
                            </a:cubicBezTo>
                            <a:close/>
                          </a:path>
                          <a:path w="1704263" h="518283" stroke="0" extrusionOk="0">
                            <a:moveTo>
                              <a:pt x="0" y="0"/>
                            </a:moveTo>
                            <a:cubicBezTo>
                              <a:pt x="244637" y="-34096"/>
                              <a:pt x="351082" y="70159"/>
                              <a:pt x="602173" y="0"/>
                            </a:cubicBezTo>
                            <a:cubicBezTo>
                              <a:pt x="853264" y="-70159"/>
                              <a:pt x="984908" y="25115"/>
                              <a:pt x="1170261" y="0"/>
                            </a:cubicBezTo>
                            <a:cubicBezTo>
                              <a:pt x="1355614" y="-25115"/>
                              <a:pt x="1580787" y="59764"/>
                              <a:pt x="1704263" y="0"/>
                            </a:cubicBezTo>
                            <a:cubicBezTo>
                              <a:pt x="1726461" y="187756"/>
                              <a:pt x="1646008" y="350562"/>
                              <a:pt x="1704263" y="518283"/>
                            </a:cubicBezTo>
                            <a:cubicBezTo>
                              <a:pt x="1575469" y="580370"/>
                              <a:pt x="1408424" y="461338"/>
                              <a:pt x="1170261" y="518283"/>
                            </a:cubicBezTo>
                            <a:cubicBezTo>
                              <a:pt x="932098" y="575228"/>
                              <a:pt x="860494" y="494746"/>
                              <a:pt x="602173" y="518283"/>
                            </a:cubicBezTo>
                            <a:cubicBezTo>
                              <a:pt x="343852" y="541820"/>
                              <a:pt x="281706" y="454410"/>
                              <a:pt x="0" y="518283"/>
                            </a:cubicBezTo>
                            <a:cubicBezTo>
                              <a:pt x="-39752" y="314928"/>
                              <a:pt x="53404" y="2084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419D18-8DE0-44C1-9007-0812461F5E23}"/>
                  </a:ext>
                </a:extLst>
              </p:cNvPr>
              <p:cNvSpPr/>
              <p:nvPr/>
            </p:nvSpPr>
            <p:spPr>
              <a:xfrm>
                <a:off x="7111191" y="1996839"/>
                <a:ext cx="1618550" cy="518283"/>
              </a:xfrm>
              <a:custGeom>
                <a:avLst/>
                <a:gdLst>
                  <a:gd name="connsiteX0" fmla="*/ 0 w 1618550"/>
                  <a:gd name="connsiteY0" fmla="*/ 0 h 518283"/>
                  <a:gd name="connsiteX1" fmla="*/ 555702 w 1618550"/>
                  <a:gd name="connsiteY1" fmla="*/ 0 h 518283"/>
                  <a:gd name="connsiteX2" fmla="*/ 1111404 w 1618550"/>
                  <a:gd name="connsiteY2" fmla="*/ 0 h 518283"/>
                  <a:gd name="connsiteX3" fmla="*/ 1618550 w 1618550"/>
                  <a:gd name="connsiteY3" fmla="*/ 0 h 518283"/>
                  <a:gd name="connsiteX4" fmla="*/ 1618550 w 1618550"/>
                  <a:gd name="connsiteY4" fmla="*/ 518283 h 518283"/>
                  <a:gd name="connsiteX5" fmla="*/ 1062848 w 1618550"/>
                  <a:gd name="connsiteY5" fmla="*/ 518283 h 518283"/>
                  <a:gd name="connsiteX6" fmla="*/ 490960 w 1618550"/>
                  <a:gd name="connsiteY6" fmla="*/ 518283 h 518283"/>
                  <a:gd name="connsiteX7" fmla="*/ 0 w 1618550"/>
                  <a:gd name="connsiteY7" fmla="*/ 518283 h 518283"/>
                  <a:gd name="connsiteX8" fmla="*/ 0 w 1618550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8550" h="518283" fill="none" extrusionOk="0">
                    <a:moveTo>
                      <a:pt x="0" y="0"/>
                    </a:moveTo>
                    <a:cubicBezTo>
                      <a:pt x="149893" y="-40251"/>
                      <a:pt x="410652" y="33753"/>
                      <a:pt x="555702" y="0"/>
                    </a:cubicBezTo>
                    <a:cubicBezTo>
                      <a:pt x="700752" y="-33753"/>
                      <a:pt x="933417" y="36107"/>
                      <a:pt x="1111404" y="0"/>
                    </a:cubicBezTo>
                    <a:cubicBezTo>
                      <a:pt x="1289391" y="-36107"/>
                      <a:pt x="1474353" y="1375"/>
                      <a:pt x="1618550" y="0"/>
                    </a:cubicBezTo>
                    <a:cubicBezTo>
                      <a:pt x="1679566" y="148136"/>
                      <a:pt x="1566456" y="343093"/>
                      <a:pt x="1618550" y="518283"/>
                    </a:cubicBezTo>
                    <a:cubicBezTo>
                      <a:pt x="1407891" y="551877"/>
                      <a:pt x="1254027" y="503002"/>
                      <a:pt x="1062848" y="518283"/>
                    </a:cubicBezTo>
                    <a:cubicBezTo>
                      <a:pt x="871669" y="533564"/>
                      <a:pt x="618223" y="490128"/>
                      <a:pt x="490960" y="518283"/>
                    </a:cubicBezTo>
                    <a:cubicBezTo>
                      <a:pt x="363697" y="546438"/>
                      <a:pt x="114217" y="489013"/>
                      <a:pt x="0" y="518283"/>
                    </a:cubicBezTo>
                    <a:cubicBezTo>
                      <a:pt x="-50790" y="397300"/>
                      <a:pt x="11244" y="213677"/>
                      <a:pt x="0" y="0"/>
                    </a:cubicBezTo>
                    <a:close/>
                  </a:path>
                  <a:path w="1618550" h="518283" stroke="0" extrusionOk="0">
                    <a:moveTo>
                      <a:pt x="0" y="0"/>
                    </a:moveTo>
                    <a:cubicBezTo>
                      <a:pt x="198446" y="-29072"/>
                      <a:pt x="324650" y="7495"/>
                      <a:pt x="507146" y="0"/>
                    </a:cubicBezTo>
                    <a:cubicBezTo>
                      <a:pt x="689642" y="-7495"/>
                      <a:pt x="867652" y="42538"/>
                      <a:pt x="998106" y="0"/>
                    </a:cubicBezTo>
                    <a:cubicBezTo>
                      <a:pt x="1128560" y="-42538"/>
                      <a:pt x="1483454" y="21637"/>
                      <a:pt x="1618550" y="0"/>
                    </a:cubicBezTo>
                    <a:cubicBezTo>
                      <a:pt x="1678811" y="111385"/>
                      <a:pt x="1556603" y="287683"/>
                      <a:pt x="1618550" y="518283"/>
                    </a:cubicBezTo>
                    <a:cubicBezTo>
                      <a:pt x="1334053" y="555169"/>
                      <a:pt x="1168938" y="501132"/>
                      <a:pt x="1046662" y="518283"/>
                    </a:cubicBezTo>
                    <a:cubicBezTo>
                      <a:pt x="924386" y="535434"/>
                      <a:pt x="696433" y="485823"/>
                      <a:pt x="539517" y="518283"/>
                    </a:cubicBezTo>
                    <a:cubicBezTo>
                      <a:pt x="382601" y="550743"/>
                      <a:pt x="185991" y="467803"/>
                      <a:pt x="0" y="518283"/>
                    </a:cubicBezTo>
                    <a:cubicBezTo>
                      <a:pt x="-61285" y="286285"/>
                      <a:pt x="23950" y="230070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4096×4096</m:t>
                          </m:r>
                        </m:e>
                      </m:d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419D18-8DE0-44C1-9007-0812461F5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91" y="1996839"/>
                <a:ext cx="1618550" cy="518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custGeom>
                        <a:avLst/>
                        <a:gdLst>
                          <a:gd name="connsiteX0" fmla="*/ 0 w 1618550"/>
                          <a:gd name="connsiteY0" fmla="*/ 0 h 518283"/>
                          <a:gd name="connsiteX1" fmla="*/ 555702 w 1618550"/>
                          <a:gd name="connsiteY1" fmla="*/ 0 h 518283"/>
                          <a:gd name="connsiteX2" fmla="*/ 1111404 w 1618550"/>
                          <a:gd name="connsiteY2" fmla="*/ 0 h 518283"/>
                          <a:gd name="connsiteX3" fmla="*/ 1618550 w 1618550"/>
                          <a:gd name="connsiteY3" fmla="*/ 0 h 518283"/>
                          <a:gd name="connsiteX4" fmla="*/ 1618550 w 1618550"/>
                          <a:gd name="connsiteY4" fmla="*/ 518283 h 518283"/>
                          <a:gd name="connsiteX5" fmla="*/ 1062848 w 1618550"/>
                          <a:gd name="connsiteY5" fmla="*/ 518283 h 518283"/>
                          <a:gd name="connsiteX6" fmla="*/ 490960 w 1618550"/>
                          <a:gd name="connsiteY6" fmla="*/ 518283 h 518283"/>
                          <a:gd name="connsiteX7" fmla="*/ 0 w 1618550"/>
                          <a:gd name="connsiteY7" fmla="*/ 518283 h 518283"/>
                          <a:gd name="connsiteX8" fmla="*/ 0 w 1618550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18550" h="518283" fill="none" extrusionOk="0">
                            <a:moveTo>
                              <a:pt x="0" y="0"/>
                            </a:moveTo>
                            <a:cubicBezTo>
                              <a:pt x="149893" y="-40251"/>
                              <a:pt x="410652" y="33753"/>
                              <a:pt x="555702" y="0"/>
                            </a:cubicBezTo>
                            <a:cubicBezTo>
                              <a:pt x="700752" y="-33753"/>
                              <a:pt x="933417" y="36107"/>
                              <a:pt x="1111404" y="0"/>
                            </a:cubicBezTo>
                            <a:cubicBezTo>
                              <a:pt x="1289391" y="-36107"/>
                              <a:pt x="1474353" y="1375"/>
                              <a:pt x="1618550" y="0"/>
                            </a:cubicBezTo>
                            <a:cubicBezTo>
                              <a:pt x="1679566" y="148136"/>
                              <a:pt x="1566456" y="343093"/>
                              <a:pt x="1618550" y="518283"/>
                            </a:cubicBezTo>
                            <a:cubicBezTo>
                              <a:pt x="1407891" y="551877"/>
                              <a:pt x="1254027" y="503002"/>
                              <a:pt x="1062848" y="518283"/>
                            </a:cubicBezTo>
                            <a:cubicBezTo>
                              <a:pt x="871669" y="533564"/>
                              <a:pt x="618223" y="490128"/>
                              <a:pt x="490960" y="518283"/>
                            </a:cubicBezTo>
                            <a:cubicBezTo>
                              <a:pt x="363697" y="546438"/>
                              <a:pt x="114217" y="489013"/>
                              <a:pt x="0" y="518283"/>
                            </a:cubicBezTo>
                            <a:cubicBezTo>
                              <a:pt x="-50790" y="397300"/>
                              <a:pt x="11244" y="213677"/>
                              <a:pt x="0" y="0"/>
                            </a:cubicBezTo>
                            <a:close/>
                          </a:path>
                          <a:path w="1618550" h="518283" stroke="0" extrusionOk="0">
                            <a:moveTo>
                              <a:pt x="0" y="0"/>
                            </a:moveTo>
                            <a:cubicBezTo>
                              <a:pt x="198446" y="-29072"/>
                              <a:pt x="324650" y="7495"/>
                              <a:pt x="507146" y="0"/>
                            </a:cubicBezTo>
                            <a:cubicBezTo>
                              <a:pt x="689642" y="-7495"/>
                              <a:pt x="867652" y="42538"/>
                              <a:pt x="998106" y="0"/>
                            </a:cubicBezTo>
                            <a:cubicBezTo>
                              <a:pt x="1128560" y="-42538"/>
                              <a:pt x="1483454" y="21637"/>
                              <a:pt x="1618550" y="0"/>
                            </a:cubicBezTo>
                            <a:cubicBezTo>
                              <a:pt x="1678811" y="111385"/>
                              <a:pt x="1556603" y="287683"/>
                              <a:pt x="1618550" y="518283"/>
                            </a:cubicBezTo>
                            <a:cubicBezTo>
                              <a:pt x="1334053" y="555169"/>
                              <a:pt x="1168938" y="501132"/>
                              <a:pt x="1046662" y="518283"/>
                            </a:cubicBezTo>
                            <a:cubicBezTo>
                              <a:pt x="924386" y="535434"/>
                              <a:pt x="696433" y="485823"/>
                              <a:pt x="539517" y="518283"/>
                            </a:cubicBezTo>
                            <a:cubicBezTo>
                              <a:pt x="382601" y="550743"/>
                              <a:pt x="185991" y="467803"/>
                              <a:pt x="0" y="518283"/>
                            </a:cubicBezTo>
                            <a:cubicBezTo>
                              <a:pt x="-61285" y="286285"/>
                              <a:pt x="23950" y="2300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2B1B9D3-C3AC-43B4-9A53-1CBAF0DD607A}"/>
                  </a:ext>
                </a:extLst>
              </p:cNvPr>
              <p:cNvSpPr/>
              <p:nvPr/>
            </p:nvSpPr>
            <p:spPr>
              <a:xfrm>
                <a:off x="8384944" y="4997700"/>
                <a:ext cx="1521066" cy="518283"/>
              </a:xfrm>
              <a:custGeom>
                <a:avLst/>
                <a:gdLst>
                  <a:gd name="connsiteX0" fmla="*/ 0 w 1521066"/>
                  <a:gd name="connsiteY0" fmla="*/ 0 h 518283"/>
                  <a:gd name="connsiteX1" fmla="*/ 522233 w 1521066"/>
                  <a:gd name="connsiteY1" fmla="*/ 0 h 518283"/>
                  <a:gd name="connsiteX2" fmla="*/ 1044465 w 1521066"/>
                  <a:gd name="connsiteY2" fmla="*/ 0 h 518283"/>
                  <a:gd name="connsiteX3" fmla="*/ 1521066 w 1521066"/>
                  <a:gd name="connsiteY3" fmla="*/ 0 h 518283"/>
                  <a:gd name="connsiteX4" fmla="*/ 1521066 w 1521066"/>
                  <a:gd name="connsiteY4" fmla="*/ 518283 h 518283"/>
                  <a:gd name="connsiteX5" fmla="*/ 998833 w 1521066"/>
                  <a:gd name="connsiteY5" fmla="*/ 518283 h 518283"/>
                  <a:gd name="connsiteX6" fmla="*/ 461390 w 1521066"/>
                  <a:gd name="connsiteY6" fmla="*/ 518283 h 518283"/>
                  <a:gd name="connsiteX7" fmla="*/ 0 w 1521066"/>
                  <a:gd name="connsiteY7" fmla="*/ 518283 h 518283"/>
                  <a:gd name="connsiteX8" fmla="*/ 0 w 1521066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066" h="518283" fill="none" extrusionOk="0">
                    <a:moveTo>
                      <a:pt x="0" y="0"/>
                    </a:moveTo>
                    <a:cubicBezTo>
                      <a:pt x="149114" y="-13194"/>
                      <a:pt x="327512" y="52663"/>
                      <a:pt x="522233" y="0"/>
                    </a:cubicBezTo>
                    <a:cubicBezTo>
                      <a:pt x="716954" y="-52663"/>
                      <a:pt x="907675" y="27995"/>
                      <a:pt x="1044465" y="0"/>
                    </a:cubicBezTo>
                    <a:cubicBezTo>
                      <a:pt x="1181255" y="-27995"/>
                      <a:pt x="1287361" y="1537"/>
                      <a:pt x="1521066" y="0"/>
                    </a:cubicBezTo>
                    <a:cubicBezTo>
                      <a:pt x="1582082" y="148136"/>
                      <a:pt x="1468972" y="343093"/>
                      <a:pt x="1521066" y="518283"/>
                    </a:cubicBezTo>
                    <a:cubicBezTo>
                      <a:pt x="1346042" y="563400"/>
                      <a:pt x="1191436" y="461705"/>
                      <a:pt x="998833" y="518283"/>
                    </a:cubicBezTo>
                    <a:cubicBezTo>
                      <a:pt x="806230" y="574861"/>
                      <a:pt x="683681" y="468714"/>
                      <a:pt x="461390" y="518283"/>
                    </a:cubicBezTo>
                    <a:cubicBezTo>
                      <a:pt x="239099" y="567852"/>
                      <a:pt x="96674" y="474759"/>
                      <a:pt x="0" y="518283"/>
                    </a:cubicBezTo>
                    <a:cubicBezTo>
                      <a:pt x="-50790" y="397300"/>
                      <a:pt x="11244" y="213677"/>
                      <a:pt x="0" y="0"/>
                    </a:cubicBezTo>
                    <a:close/>
                  </a:path>
                  <a:path w="1521066" h="518283" stroke="0" extrusionOk="0">
                    <a:moveTo>
                      <a:pt x="0" y="0"/>
                    </a:moveTo>
                    <a:cubicBezTo>
                      <a:pt x="190408" y="-13933"/>
                      <a:pt x="244902" y="45289"/>
                      <a:pt x="476601" y="0"/>
                    </a:cubicBezTo>
                    <a:cubicBezTo>
                      <a:pt x="708300" y="-45289"/>
                      <a:pt x="778522" y="9442"/>
                      <a:pt x="937991" y="0"/>
                    </a:cubicBezTo>
                    <a:cubicBezTo>
                      <a:pt x="1097460" y="-9442"/>
                      <a:pt x="1300927" y="56375"/>
                      <a:pt x="1521066" y="0"/>
                    </a:cubicBezTo>
                    <a:cubicBezTo>
                      <a:pt x="1581327" y="111385"/>
                      <a:pt x="1459119" y="287683"/>
                      <a:pt x="1521066" y="518283"/>
                    </a:cubicBezTo>
                    <a:cubicBezTo>
                      <a:pt x="1321706" y="537782"/>
                      <a:pt x="1248185" y="473837"/>
                      <a:pt x="983623" y="518283"/>
                    </a:cubicBezTo>
                    <a:cubicBezTo>
                      <a:pt x="719061" y="562729"/>
                      <a:pt x="616352" y="513606"/>
                      <a:pt x="507022" y="518283"/>
                    </a:cubicBezTo>
                    <a:cubicBezTo>
                      <a:pt x="397692" y="522960"/>
                      <a:pt x="186015" y="490194"/>
                      <a:pt x="0" y="518283"/>
                    </a:cubicBezTo>
                    <a:cubicBezTo>
                      <a:pt x="-61285" y="286285"/>
                      <a:pt x="23950" y="230070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4096×1000</m:t>
                          </m:r>
                        </m:e>
                      </m:d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2B1B9D3-C3AC-43B4-9A53-1CBAF0DD6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44" y="4997700"/>
                <a:ext cx="1521066" cy="518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custGeom>
                        <a:avLst/>
                        <a:gdLst>
                          <a:gd name="connsiteX0" fmla="*/ 0 w 1521066"/>
                          <a:gd name="connsiteY0" fmla="*/ 0 h 518283"/>
                          <a:gd name="connsiteX1" fmla="*/ 522233 w 1521066"/>
                          <a:gd name="connsiteY1" fmla="*/ 0 h 518283"/>
                          <a:gd name="connsiteX2" fmla="*/ 1044465 w 1521066"/>
                          <a:gd name="connsiteY2" fmla="*/ 0 h 518283"/>
                          <a:gd name="connsiteX3" fmla="*/ 1521066 w 1521066"/>
                          <a:gd name="connsiteY3" fmla="*/ 0 h 518283"/>
                          <a:gd name="connsiteX4" fmla="*/ 1521066 w 1521066"/>
                          <a:gd name="connsiteY4" fmla="*/ 518283 h 518283"/>
                          <a:gd name="connsiteX5" fmla="*/ 998833 w 1521066"/>
                          <a:gd name="connsiteY5" fmla="*/ 518283 h 518283"/>
                          <a:gd name="connsiteX6" fmla="*/ 461390 w 1521066"/>
                          <a:gd name="connsiteY6" fmla="*/ 518283 h 518283"/>
                          <a:gd name="connsiteX7" fmla="*/ 0 w 1521066"/>
                          <a:gd name="connsiteY7" fmla="*/ 518283 h 518283"/>
                          <a:gd name="connsiteX8" fmla="*/ 0 w 1521066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521066" h="518283" fill="none" extrusionOk="0">
                            <a:moveTo>
                              <a:pt x="0" y="0"/>
                            </a:moveTo>
                            <a:cubicBezTo>
                              <a:pt x="149114" y="-13194"/>
                              <a:pt x="327512" y="52663"/>
                              <a:pt x="522233" y="0"/>
                            </a:cubicBezTo>
                            <a:cubicBezTo>
                              <a:pt x="716954" y="-52663"/>
                              <a:pt x="907675" y="27995"/>
                              <a:pt x="1044465" y="0"/>
                            </a:cubicBezTo>
                            <a:cubicBezTo>
                              <a:pt x="1181255" y="-27995"/>
                              <a:pt x="1287361" y="1537"/>
                              <a:pt x="1521066" y="0"/>
                            </a:cubicBezTo>
                            <a:cubicBezTo>
                              <a:pt x="1582082" y="148136"/>
                              <a:pt x="1468972" y="343093"/>
                              <a:pt x="1521066" y="518283"/>
                            </a:cubicBezTo>
                            <a:cubicBezTo>
                              <a:pt x="1346042" y="563400"/>
                              <a:pt x="1191436" y="461705"/>
                              <a:pt x="998833" y="518283"/>
                            </a:cubicBezTo>
                            <a:cubicBezTo>
                              <a:pt x="806230" y="574861"/>
                              <a:pt x="683681" y="468714"/>
                              <a:pt x="461390" y="518283"/>
                            </a:cubicBezTo>
                            <a:cubicBezTo>
                              <a:pt x="239099" y="567852"/>
                              <a:pt x="96674" y="474759"/>
                              <a:pt x="0" y="518283"/>
                            </a:cubicBezTo>
                            <a:cubicBezTo>
                              <a:pt x="-50790" y="397300"/>
                              <a:pt x="11244" y="213677"/>
                              <a:pt x="0" y="0"/>
                            </a:cubicBezTo>
                            <a:close/>
                          </a:path>
                          <a:path w="1521066" h="518283" stroke="0" extrusionOk="0">
                            <a:moveTo>
                              <a:pt x="0" y="0"/>
                            </a:moveTo>
                            <a:cubicBezTo>
                              <a:pt x="190408" y="-13933"/>
                              <a:pt x="244902" y="45289"/>
                              <a:pt x="476601" y="0"/>
                            </a:cubicBezTo>
                            <a:cubicBezTo>
                              <a:pt x="708300" y="-45289"/>
                              <a:pt x="778522" y="9442"/>
                              <a:pt x="937991" y="0"/>
                            </a:cubicBezTo>
                            <a:cubicBezTo>
                              <a:pt x="1097460" y="-9442"/>
                              <a:pt x="1300927" y="56375"/>
                              <a:pt x="1521066" y="0"/>
                            </a:cubicBezTo>
                            <a:cubicBezTo>
                              <a:pt x="1581327" y="111385"/>
                              <a:pt x="1459119" y="287683"/>
                              <a:pt x="1521066" y="518283"/>
                            </a:cubicBezTo>
                            <a:cubicBezTo>
                              <a:pt x="1321706" y="537782"/>
                              <a:pt x="1248185" y="473837"/>
                              <a:pt x="983623" y="518283"/>
                            </a:cubicBezTo>
                            <a:cubicBezTo>
                              <a:pt x="719061" y="562729"/>
                              <a:pt x="616352" y="513606"/>
                              <a:pt x="507022" y="518283"/>
                            </a:cubicBezTo>
                            <a:cubicBezTo>
                              <a:pt x="397692" y="522960"/>
                              <a:pt x="186015" y="490194"/>
                              <a:pt x="0" y="518283"/>
                            </a:cubicBezTo>
                            <a:cubicBezTo>
                              <a:pt x="-61285" y="286285"/>
                              <a:pt x="23950" y="2300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D2054AA-8595-4021-965A-A51E025F87A9}"/>
              </a:ext>
            </a:extLst>
          </p:cNvPr>
          <p:cNvGrpSpPr/>
          <p:nvPr/>
        </p:nvGrpSpPr>
        <p:grpSpPr>
          <a:xfrm>
            <a:off x="3611628" y="2667552"/>
            <a:ext cx="3146347" cy="2363742"/>
            <a:chOff x="3611632" y="2651338"/>
            <a:chExt cx="2431171" cy="1826455"/>
          </a:xfrm>
        </p:grpSpPr>
        <p:sp>
          <p:nvSpPr>
            <p:cNvPr id="55" name="Trapezoid 54">
              <a:extLst>
                <a:ext uri="{FF2B5EF4-FFF2-40B4-BE49-F238E27FC236}">
                  <a16:creationId xmlns:a16="http://schemas.microsoft.com/office/drawing/2014/main" id="{FB422DEA-12F5-42FB-BF99-1AE8723F41AD}"/>
                </a:ext>
              </a:extLst>
            </p:cNvPr>
            <p:cNvSpPr/>
            <p:nvPr/>
          </p:nvSpPr>
          <p:spPr>
            <a:xfrm rot="5400000" flipH="1">
              <a:off x="3349564" y="3178197"/>
              <a:ext cx="1826455" cy="772737"/>
            </a:xfrm>
            <a:prstGeom prst="trapezoid">
              <a:avLst>
                <a:gd name="adj" fmla="val 6382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9A22B6FA-7581-49DA-9C1C-D5B291A6FF57}"/>
                </a:ext>
              </a:extLst>
            </p:cNvPr>
            <p:cNvSpPr/>
            <p:nvPr/>
          </p:nvSpPr>
          <p:spPr>
            <a:xfrm>
              <a:off x="4906340" y="3271670"/>
              <a:ext cx="957262" cy="5857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039BD5A-7C07-466E-95C7-4C5EF23E93D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632" y="3564564"/>
              <a:ext cx="26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3F2E252-0B62-4C61-85F6-CE9BD83033B1}"/>
                </a:ext>
              </a:extLst>
            </p:cNvPr>
            <p:cNvCxnSpPr>
              <a:cxnSpLocks/>
            </p:cNvCxnSpPr>
            <p:nvPr/>
          </p:nvCxnSpPr>
          <p:spPr>
            <a:xfrm>
              <a:off x="4649160" y="3564564"/>
              <a:ext cx="257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103EBB-A6E5-4321-9049-C548710E4FDC}"/>
                </a:ext>
              </a:extLst>
            </p:cNvPr>
            <p:cNvSpPr/>
            <p:nvPr/>
          </p:nvSpPr>
          <p:spPr>
            <a:xfrm>
              <a:off x="3852587" y="3312922"/>
              <a:ext cx="820408" cy="451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Conv</a:t>
              </a:r>
            </a:p>
            <a:p>
              <a:pPr algn="ctr"/>
              <a:r>
                <a:rPr lang="en-US" sz="1600" dirty="0"/>
                <a:t>Net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17334A4-F87E-4487-BCC1-59EE91D6D784}"/>
                    </a:ext>
                  </a:extLst>
                </p:cNvPr>
                <p:cNvSpPr/>
                <p:nvPr/>
              </p:nvSpPr>
              <p:spPr>
                <a:xfrm>
                  <a:off x="4725925" y="3928491"/>
                  <a:ext cx="1316878" cy="4518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feature map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5×5×1024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17334A4-F87E-4487-BCC1-59EE91D6D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925" y="3928491"/>
                  <a:ext cx="1316878" cy="451854"/>
                </a:xfrm>
                <a:prstGeom prst="rect">
                  <a:avLst/>
                </a:prstGeom>
                <a:blipFill>
                  <a:blip r:embed="rId7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2244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13D664E-EE03-4E94-B24E-FCA629F289FA}"/>
              </a:ext>
            </a:extLst>
          </p:cNvPr>
          <p:cNvGrpSpPr/>
          <p:nvPr/>
        </p:nvGrpSpPr>
        <p:grpSpPr>
          <a:xfrm>
            <a:off x="2899247" y="2667552"/>
            <a:ext cx="3146347" cy="2363742"/>
            <a:chOff x="3611632" y="2651338"/>
            <a:chExt cx="2431171" cy="1826455"/>
          </a:xfrm>
        </p:grpSpPr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D50E64CD-3A03-45E2-9E6B-EC15849D3A79}"/>
                </a:ext>
              </a:extLst>
            </p:cNvPr>
            <p:cNvSpPr/>
            <p:nvPr/>
          </p:nvSpPr>
          <p:spPr>
            <a:xfrm rot="5400000" flipH="1">
              <a:off x="3349564" y="3178197"/>
              <a:ext cx="1826455" cy="772737"/>
            </a:xfrm>
            <a:prstGeom prst="trapezoid">
              <a:avLst>
                <a:gd name="adj" fmla="val 6382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D68906CB-74B8-4DC1-86D1-DB45A6B77620}"/>
                </a:ext>
              </a:extLst>
            </p:cNvPr>
            <p:cNvSpPr/>
            <p:nvPr/>
          </p:nvSpPr>
          <p:spPr>
            <a:xfrm>
              <a:off x="4906340" y="3271670"/>
              <a:ext cx="957262" cy="5857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04B622-753B-4EAE-B548-ACE9DD816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11632" y="3564564"/>
              <a:ext cx="26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142C323-103C-4CE3-A6CE-76A41C047540}"/>
                </a:ext>
              </a:extLst>
            </p:cNvPr>
            <p:cNvCxnSpPr>
              <a:cxnSpLocks/>
            </p:cNvCxnSpPr>
            <p:nvPr/>
          </p:nvCxnSpPr>
          <p:spPr>
            <a:xfrm>
              <a:off x="4649160" y="3564564"/>
              <a:ext cx="257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8ADF3E-689C-41B8-9955-CB90609F6879}"/>
                </a:ext>
              </a:extLst>
            </p:cNvPr>
            <p:cNvSpPr/>
            <p:nvPr/>
          </p:nvSpPr>
          <p:spPr>
            <a:xfrm>
              <a:off x="3852587" y="3312922"/>
              <a:ext cx="820408" cy="451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Conv</a:t>
              </a:r>
            </a:p>
            <a:p>
              <a:pPr algn="ctr"/>
              <a:r>
                <a:rPr lang="en-US" sz="1600" dirty="0"/>
                <a:t>Net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4CED120-1901-42D5-B65F-9BEF9A1739A5}"/>
                    </a:ext>
                  </a:extLst>
                </p:cNvPr>
                <p:cNvSpPr/>
                <p:nvPr/>
              </p:nvSpPr>
              <p:spPr>
                <a:xfrm>
                  <a:off x="4725925" y="3928491"/>
                  <a:ext cx="1316878" cy="4518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feature map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5×5×1024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4CED120-1901-42D5-B65F-9BEF9A173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925" y="3928491"/>
                  <a:ext cx="1316878" cy="451854"/>
                </a:xfrm>
                <a:prstGeom prst="rect">
                  <a:avLst/>
                </a:prstGeom>
                <a:blipFill>
                  <a:blip r:embed="rId2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Content Placeholder 7">
            <a:extLst>
              <a:ext uri="{FF2B5EF4-FFF2-40B4-BE49-F238E27FC236}">
                <a16:creationId xmlns:a16="http://schemas.microsoft.com/office/drawing/2014/main" id="{26CB11B0-DDDA-4E24-89CF-01231BF4A5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5264" y="3043509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59F27E-9D99-4F22-9C42-36D720F28B41}"/>
                  </a:ext>
                </a:extLst>
              </p:cNvPr>
              <p:cNvSpPr/>
              <p:nvPr/>
            </p:nvSpPr>
            <p:spPr>
              <a:xfrm>
                <a:off x="1170542" y="4395868"/>
                <a:ext cx="17043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21×221×3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59F27E-9D99-4F22-9C42-36D720F28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2" y="4395868"/>
                <a:ext cx="1704313" cy="584775"/>
              </a:xfrm>
              <a:prstGeom prst="rect">
                <a:avLst/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9395" y="604518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FC layer into Conv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1DEB8B-19E3-4D2F-83E1-E7A09CDDA17C}"/>
                  </a:ext>
                </a:extLst>
              </p:cNvPr>
              <p:cNvSpPr/>
              <p:nvPr/>
            </p:nvSpPr>
            <p:spPr>
              <a:xfrm>
                <a:off x="6037792" y="4818947"/>
                <a:ext cx="1371600" cy="518283"/>
              </a:xfrm>
              <a:custGeom>
                <a:avLst/>
                <a:gdLst>
                  <a:gd name="connsiteX0" fmla="*/ 0 w 1371600"/>
                  <a:gd name="connsiteY0" fmla="*/ 0 h 518283"/>
                  <a:gd name="connsiteX1" fmla="*/ 470916 w 1371600"/>
                  <a:gd name="connsiteY1" fmla="*/ 0 h 518283"/>
                  <a:gd name="connsiteX2" fmla="*/ 900684 w 1371600"/>
                  <a:gd name="connsiteY2" fmla="*/ 0 h 518283"/>
                  <a:gd name="connsiteX3" fmla="*/ 1371600 w 1371600"/>
                  <a:gd name="connsiteY3" fmla="*/ 0 h 518283"/>
                  <a:gd name="connsiteX4" fmla="*/ 1371600 w 1371600"/>
                  <a:gd name="connsiteY4" fmla="*/ 518283 h 518283"/>
                  <a:gd name="connsiteX5" fmla="*/ 941832 w 1371600"/>
                  <a:gd name="connsiteY5" fmla="*/ 518283 h 518283"/>
                  <a:gd name="connsiteX6" fmla="*/ 525780 w 1371600"/>
                  <a:gd name="connsiteY6" fmla="*/ 518283 h 518283"/>
                  <a:gd name="connsiteX7" fmla="*/ 0 w 1371600"/>
                  <a:gd name="connsiteY7" fmla="*/ 518283 h 518283"/>
                  <a:gd name="connsiteX8" fmla="*/ 0 w 1371600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0" h="518283" fill="none" extrusionOk="0">
                    <a:moveTo>
                      <a:pt x="0" y="0"/>
                    </a:moveTo>
                    <a:cubicBezTo>
                      <a:pt x="216231" y="-35698"/>
                      <a:pt x="240646" y="6151"/>
                      <a:pt x="470916" y="0"/>
                    </a:cubicBezTo>
                    <a:cubicBezTo>
                      <a:pt x="701186" y="-6151"/>
                      <a:pt x="768810" y="9168"/>
                      <a:pt x="900684" y="0"/>
                    </a:cubicBezTo>
                    <a:cubicBezTo>
                      <a:pt x="1032558" y="-9168"/>
                      <a:pt x="1183522" y="1875"/>
                      <a:pt x="1371600" y="0"/>
                    </a:cubicBezTo>
                    <a:cubicBezTo>
                      <a:pt x="1427036" y="184455"/>
                      <a:pt x="1368997" y="325109"/>
                      <a:pt x="1371600" y="518283"/>
                    </a:cubicBezTo>
                    <a:cubicBezTo>
                      <a:pt x="1218406" y="567181"/>
                      <a:pt x="1151539" y="469003"/>
                      <a:pt x="941832" y="518283"/>
                    </a:cubicBezTo>
                    <a:cubicBezTo>
                      <a:pt x="732125" y="567563"/>
                      <a:pt x="643602" y="498926"/>
                      <a:pt x="525780" y="518283"/>
                    </a:cubicBezTo>
                    <a:cubicBezTo>
                      <a:pt x="407958" y="537640"/>
                      <a:pt x="124617" y="500190"/>
                      <a:pt x="0" y="518283"/>
                    </a:cubicBezTo>
                    <a:cubicBezTo>
                      <a:pt x="-24427" y="366955"/>
                      <a:pt x="40598" y="163858"/>
                      <a:pt x="0" y="0"/>
                    </a:cubicBezTo>
                    <a:close/>
                  </a:path>
                  <a:path w="1371600" h="518283" stroke="0" extrusionOk="0">
                    <a:moveTo>
                      <a:pt x="0" y="0"/>
                    </a:moveTo>
                    <a:cubicBezTo>
                      <a:pt x="138525" y="-42853"/>
                      <a:pt x="323327" y="15456"/>
                      <a:pt x="484632" y="0"/>
                    </a:cubicBezTo>
                    <a:cubicBezTo>
                      <a:pt x="645937" y="-15456"/>
                      <a:pt x="769704" y="48695"/>
                      <a:pt x="941832" y="0"/>
                    </a:cubicBezTo>
                    <a:cubicBezTo>
                      <a:pt x="1113960" y="-48695"/>
                      <a:pt x="1168169" y="34920"/>
                      <a:pt x="1371600" y="0"/>
                    </a:cubicBezTo>
                    <a:cubicBezTo>
                      <a:pt x="1393798" y="187756"/>
                      <a:pt x="1313345" y="350562"/>
                      <a:pt x="1371600" y="518283"/>
                    </a:cubicBezTo>
                    <a:cubicBezTo>
                      <a:pt x="1198811" y="556278"/>
                      <a:pt x="1108675" y="512381"/>
                      <a:pt x="941832" y="518283"/>
                    </a:cubicBezTo>
                    <a:cubicBezTo>
                      <a:pt x="774989" y="524185"/>
                      <a:pt x="678239" y="499874"/>
                      <a:pt x="484632" y="518283"/>
                    </a:cubicBezTo>
                    <a:cubicBezTo>
                      <a:pt x="291025" y="536692"/>
                      <a:pt x="216461" y="507085"/>
                      <a:pt x="0" y="518283"/>
                    </a:cubicBezTo>
                    <a:cubicBezTo>
                      <a:pt x="-39752" y="314928"/>
                      <a:pt x="53404" y="208435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644835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4096∗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5×5</m:t>
                          </m:r>
                        </m:e>
                      </m:d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=104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1DEB8B-19E3-4D2F-83E1-E7A09CDDA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2" y="4818947"/>
                <a:ext cx="1371600" cy="518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6448359">
                      <a:custGeom>
                        <a:avLst/>
                        <a:gdLst>
                          <a:gd name="connsiteX0" fmla="*/ 0 w 1371600"/>
                          <a:gd name="connsiteY0" fmla="*/ 0 h 518283"/>
                          <a:gd name="connsiteX1" fmla="*/ 470916 w 1371600"/>
                          <a:gd name="connsiteY1" fmla="*/ 0 h 518283"/>
                          <a:gd name="connsiteX2" fmla="*/ 900684 w 1371600"/>
                          <a:gd name="connsiteY2" fmla="*/ 0 h 518283"/>
                          <a:gd name="connsiteX3" fmla="*/ 1371600 w 1371600"/>
                          <a:gd name="connsiteY3" fmla="*/ 0 h 518283"/>
                          <a:gd name="connsiteX4" fmla="*/ 1371600 w 1371600"/>
                          <a:gd name="connsiteY4" fmla="*/ 518283 h 518283"/>
                          <a:gd name="connsiteX5" fmla="*/ 941832 w 1371600"/>
                          <a:gd name="connsiteY5" fmla="*/ 518283 h 518283"/>
                          <a:gd name="connsiteX6" fmla="*/ 525780 w 1371600"/>
                          <a:gd name="connsiteY6" fmla="*/ 518283 h 518283"/>
                          <a:gd name="connsiteX7" fmla="*/ 0 w 1371600"/>
                          <a:gd name="connsiteY7" fmla="*/ 518283 h 518283"/>
                          <a:gd name="connsiteX8" fmla="*/ 0 w 1371600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71600" h="518283" fill="none" extrusionOk="0">
                            <a:moveTo>
                              <a:pt x="0" y="0"/>
                            </a:moveTo>
                            <a:cubicBezTo>
                              <a:pt x="216231" y="-35698"/>
                              <a:pt x="240646" y="6151"/>
                              <a:pt x="470916" y="0"/>
                            </a:cubicBezTo>
                            <a:cubicBezTo>
                              <a:pt x="701186" y="-6151"/>
                              <a:pt x="768810" y="9168"/>
                              <a:pt x="900684" y="0"/>
                            </a:cubicBezTo>
                            <a:cubicBezTo>
                              <a:pt x="1032558" y="-9168"/>
                              <a:pt x="1183522" y="1875"/>
                              <a:pt x="1371600" y="0"/>
                            </a:cubicBezTo>
                            <a:cubicBezTo>
                              <a:pt x="1427036" y="184455"/>
                              <a:pt x="1368997" y="325109"/>
                              <a:pt x="1371600" y="518283"/>
                            </a:cubicBezTo>
                            <a:cubicBezTo>
                              <a:pt x="1218406" y="567181"/>
                              <a:pt x="1151539" y="469003"/>
                              <a:pt x="941832" y="518283"/>
                            </a:cubicBezTo>
                            <a:cubicBezTo>
                              <a:pt x="732125" y="567563"/>
                              <a:pt x="643602" y="498926"/>
                              <a:pt x="525780" y="518283"/>
                            </a:cubicBezTo>
                            <a:cubicBezTo>
                              <a:pt x="407958" y="537640"/>
                              <a:pt x="124617" y="500190"/>
                              <a:pt x="0" y="518283"/>
                            </a:cubicBezTo>
                            <a:cubicBezTo>
                              <a:pt x="-24427" y="366955"/>
                              <a:pt x="40598" y="163858"/>
                              <a:pt x="0" y="0"/>
                            </a:cubicBezTo>
                            <a:close/>
                          </a:path>
                          <a:path w="1371600" h="518283" stroke="0" extrusionOk="0">
                            <a:moveTo>
                              <a:pt x="0" y="0"/>
                            </a:moveTo>
                            <a:cubicBezTo>
                              <a:pt x="138525" y="-42853"/>
                              <a:pt x="323327" y="15456"/>
                              <a:pt x="484632" y="0"/>
                            </a:cubicBezTo>
                            <a:cubicBezTo>
                              <a:pt x="645937" y="-15456"/>
                              <a:pt x="769704" y="48695"/>
                              <a:pt x="941832" y="0"/>
                            </a:cubicBezTo>
                            <a:cubicBezTo>
                              <a:pt x="1113960" y="-48695"/>
                              <a:pt x="1168169" y="34920"/>
                              <a:pt x="1371600" y="0"/>
                            </a:cubicBezTo>
                            <a:cubicBezTo>
                              <a:pt x="1393798" y="187756"/>
                              <a:pt x="1313345" y="350562"/>
                              <a:pt x="1371600" y="518283"/>
                            </a:cubicBezTo>
                            <a:cubicBezTo>
                              <a:pt x="1198811" y="556278"/>
                              <a:pt x="1108675" y="512381"/>
                              <a:pt x="941832" y="518283"/>
                            </a:cubicBezTo>
                            <a:cubicBezTo>
                              <a:pt x="774989" y="524185"/>
                              <a:pt x="678239" y="499874"/>
                              <a:pt x="484632" y="518283"/>
                            </a:cubicBezTo>
                            <a:cubicBezTo>
                              <a:pt x="291025" y="536692"/>
                              <a:pt x="216461" y="507085"/>
                              <a:pt x="0" y="518283"/>
                            </a:cubicBezTo>
                            <a:cubicBezTo>
                              <a:pt x="-39752" y="314928"/>
                              <a:pt x="53404" y="2084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34DDB8-CAB4-4B4E-9A70-610E272AD4D8}"/>
                  </a:ext>
                </a:extLst>
              </p:cNvPr>
              <p:cNvSpPr/>
              <p:nvPr/>
            </p:nvSpPr>
            <p:spPr>
              <a:xfrm>
                <a:off x="7172941" y="2182187"/>
                <a:ext cx="1385321" cy="518283"/>
              </a:xfrm>
              <a:custGeom>
                <a:avLst/>
                <a:gdLst>
                  <a:gd name="connsiteX0" fmla="*/ 0 w 1385321"/>
                  <a:gd name="connsiteY0" fmla="*/ 0 h 518283"/>
                  <a:gd name="connsiteX1" fmla="*/ 475627 w 1385321"/>
                  <a:gd name="connsiteY1" fmla="*/ 0 h 518283"/>
                  <a:gd name="connsiteX2" fmla="*/ 951254 w 1385321"/>
                  <a:gd name="connsiteY2" fmla="*/ 0 h 518283"/>
                  <a:gd name="connsiteX3" fmla="*/ 1385321 w 1385321"/>
                  <a:gd name="connsiteY3" fmla="*/ 0 h 518283"/>
                  <a:gd name="connsiteX4" fmla="*/ 1385321 w 1385321"/>
                  <a:gd name="connsiteY4" fmla="*/ 518283 h 518283"/>
                  <a:gd name="connsiteX5" fmla="*/ 909694 w 1385321"/>
                  <a:gd name="connsiteY5" fmla="*/ 518283 h 518283"/>
                  <a:gd name="connsiteX6" fmla="*/ 420214 w 1385321"/>
                  <a:gd name="connsiteY6" fmla="*/ 518283 h 518283"/>
                  <a:gd name="connsiteX7" fmla="*/ 0 w 1385321"/>
                  <a:gd name="connsiteY7" fmla="*/ 518283 h 518283"/>
                  <a:gd name="connsiteX8" fmla="*/ 0 w 1385321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5321" h="518283" fill="none" extrusionOk="0">
                    <a:moveTo>
                      <a:pt x="0" y="0"/>
                    </a:moveTo>
                    <a:cubicBezTo>
                      <a:pt x="104364" y="-40092"/>
                      <a:pt x="249503" y="24692"/>
                      <a:pt x="475627" y="0"/>
                    </a:cubicBezTo>
                    <a:cubicBezTo>
                      <a:pt x="701751" y="-24692"/>
                      <a:pt x="765448" y="46018"/>
                      <a:pt x="951254" y="0"/>
                    </a:cubicBezTo>
                    <a:cubicBezTo>
                      <a:pt x="1137060" y="-46018"/>
                      <a:pt x="1179303" y="6622"/>
                      <a:pt x="1385321" y="0"/>
                    </a:cubicBezTo>
                    <a:cubicBezTo>
                      <a:pt x="1446337" y="148136"/>
                      <a:pt x="1333227" y="343093"/>
                      <a:pt x="1385321" y="518283"/>
                    </a:cubicBezTo>
                    <a:cubicBezTo>
                      <a:pt x="1219126" y="558061"/>
                      <a:pt x="1036894" y="465470"/>
                      <a:pt x="909694" y="518283"/>
                    </a:cubicBezTo>
                    <a:cubicBezTo>
                      <a:pt x="782494" y="571096"/>
                      <a:pt x="549899" y="473484"/>
                      <a:pt x="420214" y="518283"/>
                    </a:cubicBezTo>
                    <a:cubicBezTo>
                      <a:pt x="290529" y="563082"/>
                      <a:pt x="160480" y="493459"/>
                      <a:pt x="0" y="518283"/>
                    </a:cubicBezTo>
                    <a:cubicBezTo>
                      <a:pt x="-50790" y="397300"/>
                      <a:pt x="11244" y="213677"/>
                      <a:pt x="0" y="0"/>
                    </a:cubicBezTo>
                    <a:close/>
                  </a:path>
                  <a:path w="1385321" h="518283" stroke="0" extrusionOk="0">
                    <a:moveTo>
                      <a:pt x="0" y="0"/>
                    </a:moveTo>
                    <a:cubicBezTo>
                      <a:pt x="208660" y="-50343"/>
                      <a:pt x="281202" y="18835"/>
                      <a:pt x="434067" y="0"/>
                    </a:cubicBezTo>
                    <a:cubicBezTo>
                      <a:pt x="586932" y="-18835"/>
                      <a:pt x="761782" y="6628"/>
                      <a:pt x="854281" y="0"/>
                    </a:cubicBezTo>
                    <a:cubicBezTo>
                      <a:pt x="946780" y="-6628"/>
                      <a:pt x="1142565" y="47089"/>
                      <a:pt x="1385321" y="0"/>
                    </a:cubicBezTo>
                    <a:cubicBezTo>
                      <a:pt x="1445582" y="111385"/>
                      <a:pt x="1323374" y="287683"/>
                      <a:pt x="1385321" y="518283"/>
                    </a:cubicBezTo>
                    <a:cubicBezTo>
                      <a:pt x="1270918" y="550327"/>
                      <a:pt x="1062030" y="470229"/>
                      <a:pt x="895841" y="518283"/>
                    </a:cubicBezTo>
                    <a:cubicBezTo>
                      <a:pt x="729652" y="566337"/>
                      <a:pt x="652445" y="484826"/>
                      <a:pt x="461774" y="518283"/>
                    </a:cubicBezTo>
                    <a:cubicBezTo>
                      <a:pt x="271103" y="551740"/>
                      <a:pt x="99751" y="491719"/>
                      <a:pt x="0" y="518283"/>
                    </a:cubicBezTo>
                    <a:cubicBezTo>
                      <a:pt x="-61285" y="286285"/>
                      <a:pt x="23950" y="230070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4096∗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1×1</m:t>
                          </m:r>
                        </m:e>
                      </m:d>
                      <m:r>
                        <a:rPr lang="en-US" sz="1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=4096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34DDB8-CAB4-4B4E-9A70-610E272AD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41" y="2182187"/>
                <a:ext cx="1385321" cy="518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custGeom>
                        <a:avLst/>
                        <a:gdLst>
                          <a:gd name="connsiteX0" fmla="*/ 0 w 1385321"/>
                          <a:gd name="connsiteY0" fmla="*/ 0 h 518283"/>
                          <a:gd name="connsiteX1" fmla="*/ 475627 w 1385321"/>
                          <a:gd name="connsiteY1" fmla="*/ 0 h 518283"/>
                          <a:gd name="connsiteX2" fmla="*/ 951254 w 1385321"/>
                          <a:gd name="connsiteY2" fmla="*/ 0 h 518283"/>
                          <a:gd name="connsiteX3" fmla="*/ 1385321 w 1385321"/>
                          <a:gd name="connsiteY3" fmla="*/ 0 h 518283"/>
                          <a:gd name="connsiteX4" fmla="*/ 1385321 w 1385321"/>
                          <a:gd name="connsiteY4" fmla="*/ 518283 h 518283"/>
                          <a:gd name="connsiteX5" fmla="*/ 909694 w 1385321"/>
                          <a:gd name="connsiteY5" fmla="*/ 518283 h 518283"/>
                          <a:gd name="connsiteX6" fmla="*/ 420214 w 1385321"/>
                          <a:gd name="connsiteY6" fmla="*/ 518283 h 518283"/>
                          <a:gd name="connsiteX7" fmla="*/ 0 w 1385321"/>
                          <a:gd name="connsiteY7" fmla="*/ 518283 h 518283"/>
                          <a:gd name="connsiteX8" fmla="*/ 0 w 1385321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85321" h="518283" fill="none" extrusionOk="0">
                            <a:moveTo>
                              <a:pt x="0" y="0"/>
                            </a:moveTo>
                            <a:cubicBezTo>
                              <a:pt x="104364" y="-40092"/>
                              <a:pt x="249503" y="24692"/>
                              <a:pt x="475627" y="0"/>
                            </a:cubicBezTo>
                            <a:cubicBezTo>
                              <a:pt x="701751" y="-24692"/>
                              <a:pt x="765448" y="46018"/>
                              <a:pt x="951254" y="0"/>
                            </a:cubicBezTo>
                            <a:cubicBezTo>
                              <a:pt x="1137060" y="-46018"/>
                              <a:pt x="1179303" y="6622"/>
                              <a:pt x="1385321" y="0"/>
                            </a:cubicBezTo>
                            <a:cubicBezTo>
                              <a:pt x="1446337" y="148136"/>
                              <a:pt x="1333227" y="343093"/>
                              <a:pt x="1385321" y="518283"/>
                            </a:cubicBezTo>
                            <a:cubicBezTo>
                              <a:pt x="1219126" y="558061"/>
                              <a:pt x="1036894" y="465470"/>
                              <a:pt x="909694" y="518283"/>
                            </a:cubicBezTo>
                            <a:cubicBezTo>
                              <a:pt x="782494" y="571096"/>
                              <a:pt x="549899" y="473484"/>
                              <a:pt x="420214" y="518283"/>
                            </a:cubicBezTo>
                            <a:cubicBezTo>
                              <a:pt x="290529" y="563082"/>
                              <a:pt x="160480" y="493459"/>
                              <a:pt x="0" y="518283"/>
                            </a:cubicBezTo>
                            <a:cubicBezTo>
                              <a:pt x="-50790" y="397300"/>
                              <a:pt x="11244" y="213677"/>
                              <a:pt x="0" y="0"/>
                            </a:cubicBezTo>
                            <a:close/>
                          </a:path>
                          <a:path w="1385321" h="518283" stroke="0" extrusionOk="0">
                            <a:moveTo>
                              <a:pt x="0" y="0"/>
                            </a:moveTo>
                            <a:cubicBezTo>
                              <a:pt x="208660" y="-50343"/>
                              <a:pt x="281202" y="18835"/>
                              <a:pt x="434067" y="0"/>
                            </a:cubicBezTo>
                            <a:cubicBezTo>
                              <a:pt x="586932" y="-18835"/>
                              <a:pt x="761782" y="6628"/>
                              <a:pt x="854281" y="0"/>
                            </a:cubicBezTo>
                            <a:cubicBezTo>
                              <a:pt x="946780" y="-6628"/>
                              <a:pt x="1142565" y="47089"/>
                              <a:pt x="1385321" y="0"/>
                            </a:cubicBezTo>
                            <a:cubicBezTo>
                              <a:pt x="1445582" y="111385"/>
                              <a:pt x="1323374" y="287683"/>
                              <a:pt x="1385321" y="518283"/>
                            </a:cubicBezTo>
                            <a:cubicBezTo>
                              <a:pt x="1270918" y="550327"/>
                              <a:pt x="1062030" y="470229"/>
                              <a:pt x="895841" y="518283"/>
                            </a:cubicBezTo>
                            <a:cubicBezTo>
                              <a:pt x="729652" y="566337"/>
                              <a:pt x="652445" y="484826"/>
                              <a:pt x="461774" y="518283"/>
                            </a:cubicBezTo>
                            <a:cubicBezTo>
                              <a:pt x="271103" y="551740"/>
                              <a:pt x="99751" y="491719"/>
                              <a:pt x="0" y="518283"/>
                            </a:cubicBezTo>
                            <a:cubicBezTo>
                              <a:pt x="-61285" y="286285"/>
                              <a:pt x="23950" y="2300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554FFA-A15B-4FE8-B101-19310A6E3720}"/>
                  </a:ext>
                </a:extLst>
              </p:cNvPr>
              <p:cNvSpPr/>
              <p:nvPr/>
            </p:nvSpPr>
            <p:spPr>
              <a:xfrm>
                <a:off x="8625896" y="4818947"/>
                <a:ext cx="1371600" cy="518283"/>
              </a:xfrm>
              <a:custGeom>
                <a:avLst/>
                <a:gdLst>
                  <a:gd name="connsiteX0" fmla="*/ 0 w 1371600"/>
                  <a:gd name="connsiteY0" fmla="*/ 0 h 518283"/>
                  <a:gd name="connsiteX1" fmla="*/ 470916 w 1371600"/>
                  <a:gd name="connsiteY1" fmla="*/ 0 h 518283"/>
                  <a:gd name="connsiteX2" fmla="*/ 941832 w 1371600"/>
                  <a:gd name="connsiteY2" fmla="*/ 0 h 518283"/>
                  <a:gd name="connsiteX3" fmla="*/ 1371600 w 1371600"/>
                  <a:gd name="connsiteY3" fmla="*/ 0 h 518283"/>
                  <a:gd name="connsiteX4" fmla="*/ 1371600 w 1371600"/>
                  <a:gd name="connsiteY4" fmla="*/ 518283 h 518283"/>
                  <a:gd name="connsiteX5" fmla="*/ 900684 w 1371600"/>
                  <a:gd name="connsiteY5" fmla="*/ 518283 h 518283"/>
                  <a:gd name="connsiteX6" fmla="*/ 416052 w 1371600"/>
                  <a:gd name="connsiteY6" fmla="*/ 518283 h 518283"/>
                  <a:gd name="connsiteX7" fmla="*/ 0 w 1371600"/>
                  <a:gd name="connsiteY7" fmla="*/ 518283 h 518283"/>
                  <a:gd name="connsiteX8" fmla="*/ 0 w 1371600"/>
                  <a:gd name="connsiteY8" fmla="*/ 0 h 5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1600" h="518283" fill="none" extrusionOk="0">
                    <a:moveTo>
                      <a:pt x="0" y="0"/>
                    </a:moveTo>
                    <a:cubicBezTo>
                      <a:pt x="159312" y="-37788"/>
                      <a:pt x="290773" y="30856"/>
                      <a:pt x="470916" y="0"/>
                    </a:cubicBezTo>
                    <a:cubicBezTo>
                      <a:pt x="651059" y="-30856"/>
                      <a:pt x="818838" y="8171"/>
                      <a:pt x="941832" y="0"/>
                    </a:cubicBezTo>
                    <a:cubicBezTo>
                      <a:pt x="1064826" y="-8171"/>
                      <a:pt x="1233018" y="45440"/>
                      <a:pt x="1371600" y="0"/>
                    </a:cubicBezTo>
                    <a:cubicBezTo>
                      <a:pt x="1432616" y="148136"/>
                      <a:pt x="1319506" y="343093"/>
                      <a:pt x="1371600" y="518283"/>
                    </a:cubicBezTo>
                    <a:cubicBezTo>
                      <a:pt x="1202949" y="558984"/>
                      <a:pt x="1058310" y="501346"/>
                      <a:pt x="900684" y="518283"/>
                    </a:cubicBezTo>
                    <a:cubicBezTo>
                      <a:pt x="743058" y="535220"/>
                      <a:pt x="539235" y="512995"/>
                      <a:pt x="416052" y="518283"/>
                    </a:cubicBezTo>
                    <a:cubicBezTo>
                      <a:pt x="292869" y="523571"/>
                      <a:pt x="189397" y="484553"/>
                      <a:pt x="0" y="518283"/>
                    </a:cubicBezTo>
                    <a:cubicBezTo>
                      <a:pt x="-50790" y="397300"/>
                      <a:pt x="11244" y="213677"/>
                      <a:pt x="0" y="0"/>
                    </a:cubicBezTo>
                    <a:close/>
                  </a:path>
                  <a:path w="1371600" h="518283" stroke="0" extrusionOk="0">
                    <a:moveTo>
                      <a:pt x="0" y="0"/>
                    </a:moveTo>
                    <a:cubicBezTo>
                      <a:pt x="160812" y="-31037"/>
                      <a:pt x="225552" y="21374"/>
                      <a:pt x="429768" y="0"/>
                    </a:cubicBezTo>
                    <a:cubicBezTo>
                      <a:pt x="633984" y="-21374"/>
                      <a:pt x="680776" y="7641"/>
                      <a:pt x="845820" y="0"/>
                    </a:cubicBezTo>
                    <a:cubicBezTo>
                      <a:pt x="1010864" y="-7641"/>
                      <a:pt x="1196660" y="20224"/>
                      <a:pt x="1371600" y="0"/>
                    </a:cubicBezTo>
                    <a:cubicBezTo>
                      <a:pt x="1431861" y="111385"/>
                      <a:pt x="1309653" y="287683"/>
                      <a:pt x="1371600" y="518283"/>
                    </a:cubicBezTo>
                    <a:cubicBezTo>
                      <a:pt x="1191308" y="545431"/>
                      <a:pt x="1027901" y="508544"/>
                      <a:pt x="886968" y="518283"/>
                    </a:cubicBezTo>
                    <a:cubicBezTo>
                      <a:pt x="746035" y="528022"/>
                      <a:pt x="559115" y="504418"/>
                      <a:pt x="457200" y="518283"/>
                    </a:cubicBezTo>
                    <a:cubicBezTo>
                      <a:pt x="355285" y="532148"/>
                      <a:pt x="202225" y="508550"/>
                      <a:pt x="0" y="518283"/>
                    </a:cubicBezTo>
                    <a:cubicBezTo>
                      <a:pt x="-61285" y="286285"/>
                      <a:pt x="23950" y="230070"/>
                      <a:pt x="0" y="0"/>
                    </a:cubicBezTo>
                    <a:close/>
                  </a:path>
                </a:pathLst>
              </a:custGeom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554FFA-A15B-4FE8-B101-19310A6E3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96" y="4818947"/>
                <a:ext cx="1371600" cy="518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extLst>
                  <a:ext uri="{C807C97D-BFC1-408E-A445-0C87EB9F89A2}">
                    <ask:lineSketchStyleProps xmlns:ask="http://schemas.microsoft.com/office/drawing/2018/sketchyshapes" sd="4223103090">
                      <a:custGeom>
                        <a:avLst/>
                        <a:gdLst>
                          <a:gd name="connsiteX0" fmla="*/ 0 w 1371600"/>
                          <a:gd name="connsiteY0" fmla="*/ 0 h 518283"/>
                          <a:gd name="connsiteX1" fmla="*/ 470916 w 1371600"/>
                          <a:gd name="connsiteY1" fmla="*/ 0 h 518283"/>
                          <a:gd name="connsiteX2" fmla="*/ 941832 w 1371600"/>
                          <a:gd name="connsiteY2" fmla="*/ 0 h 518283"/>
                          <a:gd name="connsiteX3" fmla="*/ 1371600 w 1371600"/>
                          <a:gd name="connsiteY3" fmla="*/ 0 h 518283"/>
                          <a:gd name="connsiteX4" fmla="*/ 1371600 w 1371600"/>
                          <a:gd name="connsiteY4" fmla="*/ 518283 h 518283"/>
                          <a:gd name="connsiteX5" fmla="*/ 900684 w 1371600"/>
                          <a:gd name="connsiteY5" fmla="*/ 518283 h 518283"/>
                          <a:gd name="connsiteX6" fmla="*/ 416052 w 1371600"/>
                          <a:gd name="connsiteY6" fmla="*/ 518283 h 518283"/>
                          <a:gd name="connsiteX7" fmla="*/ 0 w 1371600"/>
                          <a:gd name="connsiteY7" fmla="*/ 518283 h 518283"/>
                          <a:gd name="connsiteX8" fmla="*/ 0 w 1371600"/>
                          <a:gd name="connsiteY8" fmla="*/ 0 h 5182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71600" h="518283" fill="none" extrusionOk="0">
                            <a:moveTo>
                              <a:pt x="0" y="0"/>
                            </a:moveTo>
                            <a:cubicBezTo>
                              <a:pt x="159312" y="-37788"/>
                              <a:pt x="290773" y="30856"/>
                              <a:pt x="470916" y="0"/>
                            </a:cubicBezTo>
                            <a:cubicBezTo>
                              <a:pt x="651059" y="-30856"/>
                              <a:pt x="818838" y="8171"/>
                              <a:pt x="941832" y="0"/>
                            </a:cubicBezTo>
                            <a:cubicBezTo>
                              <a:pt x="1064826" y="-8171"/>
                              <a:pt x="1233018" y="45440"/>
                              <a:pt x="1371600" y="0"/>
                            </a:cubicBezTo>
                            <a:cubicBezTo>
                              <a:pt x="1432616" y="148136"/>
                              <a:pt x="1319506" y="343093"/>
                              <a:pt x="1371600" y="518283"/>
                            </a:cubicBezTo>
                            <a:cubicBezTo>
                              <a:pt x="1202949" y="558984"/>
                              <a:pt x="1058310" y="501346"/>
                              <a:pt x="900684" y="518283"/>
                            </a:cubicBezTo>
                            <a:cubicBezTo>
                              <a:pt x="743058" y="535220"/>
                              <a:pt x="539235" y="512995"/>
                              <a:pt x="416052" y="518283"/>
                            </a:cubicBezTo>
                            <a:cubicBezTo>
                              <a:pt x="292869" y="523571"/>
                              <a:pt x="189397" y="484553"/>
                              <a:pt x="0" y="518283"/>
                            </a:cubicBezTo>
                            <a:cubicBezTo>
                              <a:pt x="-50790" y="397300"/>
                              <a:pt x="11244" y="213677"/>
                              <a:pt x="0" y="0"/>
                            </a:cubicBezTo>
                            <a:close/>
                          </a:path>
                          <a:path w="1371600" h="518283" stroke="0" extrusionOk="0">
                            <a:moveTo>
                              <a:pt x="0" y="0"/>
                            </a:moveTo>
                            <a:cubicBezTo>
                              <a:pt x="160812" y="-31037"/>
                              <a:pt x="225552" y="21374"/>
                              <a:pt x="429768" y="0"/>
                            </a:cubicBezTo>
                            <a:cubicBezTo>
                              <a:pt x="633984" y="-21374"/>
                              <a:pt x="680776" y="7641"/>
                              <a:pt x="845820" y="0"/>
                            </a:cubicBezTo>
                            <a:cubicBezTo>
                              <a:pt x="1010864" y="-7641"/>
                              <a:pt x="1196660" y="20224"/>
                              <a:pt x="1371600" y="0"/>
                            </a:cubicBezTo>
                            <a:cubicBezTo>
                              <a:pt x="1431861" y="111385"/>
                              <a:pt x="1309653" y="287683"/>
                              <a:pt x="1371600" y="518283"/>
                            </a:cubicBezTo>
                            <a:cubicBezTo>
                              <a:pt x="1191308" y="545431"/>
                              <a:pt x="1027901" y="508544"/>
                              <a:pt x="886968" y="518283"/>
                            </a:cubicBezTo>
                            <a:cubicBezTo>
                              <a:pt x="746035" y="528022"/>
                              <a:pt x="559115" y="504418"/>
                              <a:pt x="457200" y="518283"/>
                            </a:cubicBezTo>
                            <a:cubicBezTo>
                              <a:pt x="355285" y="532148"/>
                              <a:pt x="202225" y="508550"/>
                              <a:pt x="0" y="518283"/>
                            </a:cubicBezTo>
                            <a:cubicBezTo>
                              <a:pt x="-61285" y="286285"/>
                              <a:pt x="23950" y="2300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365842F6-38CE-4662-88F6-B87AED262E4D}"/>
              </a:ext>
            </a:extLst>
          </p:cNvPr>
          <p:cNvSpPr/>
          <p:nvPr/>
        </p:nvSpPr>
        <p:spPr>
          <a:xfrm>
            <a:off x="7091917" y="5577209"/>
            <a:ext cx="3454794" cy="338554"/>
          </a:xfrm>
          <a:custGeom>
            <a:avLst/>
            <a:gdLst>
              <a:gd name="connsiteX0" fmla="*/ 0 w 3454794"/>
              <a:gd name="connsiteY0" fmla="*/ 0 h 338554"/>
              <a:gd name="connsiteX1" fmla="*/ 541251 w 3454794"/>
              <a:gd name="connsiteY1" fmla="*/ 0 h 338554"/>
              <a:gd name="connsiteX2" fmla="*/ 1082502 w 3454794"/>
              <a:gd name="connsiteY2" fmla="*/ 0 h 338554"/>
              <a:gd name="connsiteX3" fmla="*/ 1692849 w 3454794"/>
              <a:gd name="connsiteY3" fmla="*/ 0 h 338554"/>
              <a:gd name="connsiteX4" fmla="*/ 2303196 w 3454794"/>
              <a:gd name="connsiteY4" fmla="*/ 0 h 338554"/>
              <a:gd name="connsiteX5" fmla="*/ 2844447 w 3454794"/>
              <a:gd name="connsiteY5" fmla="*/ 0 h 338554"/>
              <a:gd name="connsiteX6" fmla="*/ 3454794 w 3454794"/>
              <a:gd name="connsiteY6" fmla="*/ 0 h 338554"/>
              <a:gd name="connsiteX7" fmla="*/ 3454794 w 3454794"/>
              <a:gd name="connsiteY7" fmla="*/ 338554 h 338554"/>
              <a:gd name="connsiteX8" fmla="*/ 2809899 w 3454794"/>
              <a:gd name="connsiteY8" fmla="*/ 338554 h 338554"/>
              <a:gd name="connsiteX9" fmla="*/ 2165004 w 3454794"/>
              <a:gd name="connsiteY9" fmla="*/ 338554 h 338554"/>
              <a:gd name="connsiteX10" fmla="*/ 1623753 w 3454794"/>
              <a:gd name="connsiteY10" fmla="*/ 338554 h 338554"/>
              <a:gd name="connsiteX11" fmla="*/ 1013406 w 3454794"/>
              <a:gd name="connsiteY11" fmla="*/ 338554 h 338554"/>
              <a:gd name="connsiteX12" fmla="*/ 506703 w 3454794"/>
              <a:gd name="connsiteY12" fmla="*/ 338554 h 338554"/>
              <a:gd name="connsiteX13" fmla="*/ 0 w 3454794"/>
              <a:gd name="connsiteY13" fmla="*/ 338554 h 338554"/>
              <a:gd name="connsiteX14" fmla="*/ 0 w 3454794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4794" h="338554" fill="none" extrusionOk="0">
                <a:moveTo>
                  <a:pt x="0" y="0"/>
                </a:moveTo>
                <a:cubicBezTo>
                  <a:pt x="127796" y="-44382"/>
                  <a:pt x="319768" y="7454"/>
                  <a:pt x="541251" y="0"/>
                </a:cubicBezTo>
                <a:cubicBezTo>
                  <a:pt x="762734" y="-7454"/>
                  <a:pt x="933117" y="43300"/>
                  <a:pt x="1082502" y="0"/>
                </a:cubicBezTo>
                <a:cubicBezTo>
                  <a:pt x="1231887" y="-43300"/>
                  <a:pt x="1505539" y="41432"/>
                  <a:pt x="1692849" y="0"/>
                </a:cubicBezTo>
                <a:cubicBezTo>
                  <a:pt x="1880159" y="-41432"/>
                  <a:pt x="2016037" y="6794"/>
                  <a:pt x="2303196" y="0"/>
                </a:cubicBezTo>
                <a:cubicBezTo>
                  <a:pt x="2590355" y="-6794"/>
                  <a:pt x="2671992" y="40047"/>
                  <a:pt x="2844447" y="0"/>
                </a:cubicBezTo>
                <a:cubicBezTo>
                  <a:pt x="3016902" y="-40047"/>
                  <a:pt x="3306263" y="19733"/>
                  <a:pt x="3454794" y="0"/>
                </a:cubicBezTo>
                <a:cubicBezTo>
                  <a:pt x="3475873" y="141114"/>
                  <a:pt x="3424470" y="213445"/>
                  <a:pt x="3454794" y="338554"/>
                </a:cubicBezTo>
                <a:cubicBezTo>
                  <a:pt x="3313566" y="406263"/>
                  <a:pt x="3092430" y="265523"/>
                  <a:pt x="2809899" y="338554"/>
                </a:cubicBezTo>
                <a:cubicBezTo>
                  <a:pt x="2527368" y="411585"/>
                  <a:pt x="2434394" y="287403"/>
                  <a:pt x="2165004" y="338554"/>
                </a:cubicBezTo>
                <a:cubicBezTo>
                  <a:pt x="1895614" y="389705"/>
                  <a:pt x="1853881" y="274593"/>
                  <a:pt x="1623753" y="338554"/>
                </a:cubicBezTo>
                <a:cubicBezTo>
                  <a:pt x="1393625" y="402515"/>
                  <a:pt x="1137875" y="309088"/>
                  <a:pt x="1013406" y="338554"/>
                </a:cubicBezTo>
                <a:cubicBezTo>
                  <a:pt x="888937" y="368020"/>
                  <a:pt x="713792" y="297061"/>
                  <a:pt x="506703" y="338554"/>
                </a:cubicBezTo>
                <a:cubicBezTo>
                  <a:pt x="299614" y="380047"/>
                  <a:pt x="195005" y="334884"/>
                  <a:pt x="0" y="338554"/>
                </a:cubicBezTo>
                <a:cubicBezTo>
                  <a:pt x="-7911" y="255845"/>
                  <a:pt x="32505" y="119271"/>
                  <a:pt x="0" y="0"/>
                </a:cubicBezTo>
                <a:close/>
              </a:path>
              <a:path w="3454794" h="338554" stroke="0" extrusionOk="0">
                <a:moveTo>
                  <a:pt x="0" y="0"/>
                </a:moveTo>
                <a:cubicBezTo>
                  <a:pt x="156735" y="-63762"/>
                  <a:pt x="331964" y="62538"/>
                  <a:pt x="644895" y="0"/>
                </a:cubicBezTo>
                <a:cubicBezTo>
                  <a:pt x="957827" y="-62538"/>
                  <a:pt x="962549" y="15544"/>
                  <a:pt x="1220694" y="0"/>
                </a:cubicBezTo>
                <a:cubicBezTo>
                  <a:pt x="1478839" y="-15544"/>
                  <a:pt x="1697880" y="45983"/>
                  <a:pt x="1831041" y="0"/>
                </a:cubicBezTo>
                <a:cubicBezTo>
                  <a:pt x="1964202" y="-45983"/>
                  <a:pt x="2191709" y="29688"/>
                  <a:pt x="2441388" y="0"/>
                </a:cubicBezTo>
                <a:cubicBezTo>
                  <a:pt x="2691067" y="-29688"/>
                  <a:pt x="3045327" y="46000"/>
                  <a:pt x="3454794" y="0"/>
                </a:cubicBezTo>
                <a:cubicBezTo>
                  <a:pt x="3481437" y="141557"/>
                  <a:pt x="3418736" y="197739"/>
                  <a:pt x="3454794" y="338554"/>
                </a:cubicBezTo>
                <a:cubicBezTo>
                  <a:pt x="3184012" y="405507"/>
                  <a:pt x="3117997" y="288697"/>
                  <a:pt x="2809899" y="338554"/>
                </a:cubicBezTo>
                <a:cubicBezTo>
                  <a:pt x="2501802" y="388411"/>
                  <a:pt x="2414216" y="290728"/>
                  <a:pt x="2199552" y="338554"/>
                </a:cubicBezTo>
                <a:cubicBezTo>
                  <a:pt x="1984888" y="386380"/>
                  <a:pt x="1821747" y="307860"/>
                  <a:pt x="1623753" y="338554"/>
                </a:cubicBezTo>
                <a:cubicBezTo>
                  <a:pt x="1425759" y="369248"/>
                  <a:pt x="1200244" y="318550"/>
                  <a:pt x="1082502" y="338554"/>
                </a:cubicBezTo>
                <a:cubicBezTo>
                  <a:pt x="964760" y="358558"/>
                  <a:pt x="726336" y="332681"/>
                  <a:pt x="610347" y="338554"/>
                </a:cubicBezTo>
                <a:cubicBezTo>
                  <a:pt x="494359" y="344427"/>
                  <a:pt x="191888" y="300306"/>
                  <a:pt x="0" y="338554"/>
                </a:cubicBezTo>
                <a:cubicBezTo>
                  <a:pt x="-36673" y="209916"/>
                  <a:pt x="39031" y="130896"/>
                  <a:pt x="0" y="0"/>
                </a:cubicBezTo>
                <a:close/>
              </a:path>
            </a:pathLst>
          </a:custGeom>
          <a:ln w="9525">
            <a:noFill/>
            <a:extLst>
              <a:ext uri="{C807C97D-BFC1-408E-A445-0C87EB9F89A2}">
                <ask:lineSketchStyleProps xmlns:ask="http://schemas.microsoft.com/office/drawing/2018/sketchyshapes" sd="426448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Less Parameters = GOOD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B7B2D4-9E3C-44C8-8A85-D7FCE0590E1F}"/>
              </a:ext>
            </a:extLst>
          </p:cNvPr>
          <p:cNvGrpSpPr/>
          <p:nvPr/>
        </p:nvGrpSpPr>
        <p:grpSpPr>
          <a:xfrm>
            <a:off x="5415515" y="2841080"/>
            <a:ext cx="5640935" cy="1774269"/>
            <a:chOff x="4165933" y="2209510"/>
            <a:chExt cx="4626150" cy="145508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8E8D74-88FB-496B-9946-4969471990EB}"/>
                </a:ext>
              </a:extLst>
            </p:cNvPr>
            <p:cNvCxnSpPr>
              <a:cxnSpLocks/>
            </p:cNvCxnSpPr>
            <p:nvPr/>
          </p:nvCxnSpPr>
          <p:spPr>
            <a:xfrm>
              <a:off x="4518803" y="3051434"/>
              <a:ext cx="3313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C583CAE-67C8-4ECB-9B0D-0AEDCB0F420F}"/>
                </a:ext>
              </a:extLst>
            </p:cNvPr>
            <p:cNvCxnSpPr/>
            <p:nvPr/>
          </p:nvCxnSpPr>
          <p:spPr>
            <a:xfrm>
              <a:off x="6038098" y="305143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EC98215-8A24-4455-9D62-1C79A0F8ED13}"/>
                </a:ext>
              </a:extLst>
            </p:cNvPr>
            <p:cNvCxnSpPr/>
            <p:nvPr/>
          </p:nvCxnSpPr>
          <p:spPr>
            <a:xfrm>
              <a:off x="7503892" y="305143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F2C40D5-761C-45C6-9B1F-6E833741B091}"/>
                    </a:ext>
                  </a:extLst>
                </p:cNvPr>
                <p:cNvSpPr/>
                <p:nvPr/>
              </p:nvSpPr>
              <p:spPr>
                <a:xfrm>
                  <a:off x="4165933" y="2209510"/>
                  <a:ext cx="11027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/>
                    <a:t>4096 filters</a:t>
                  </a:r>
                </a:p>
                <a:p>
                  <a:pPr algn="ctr"/>
                  <a:r>
                    <a:rPr lang="en-US" sz="1200" dirty="0"/>
                    <a:t>@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5×5</m:t>
                      </m:r>
                    </m:oMath>
                  </a14:m>
                  <a:r>
                    <a:rPr lang="en-US" sz="1200" dirty="0"/>
                    <a:t> conv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F2C40D5-761C-45C6-9B1F-6E833741B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933" y="2209510"/>
                  <a:ext cx="110273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52" b="-92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755728C-D3D3-4D53-8843-9C90C2C019A1}"/>
                    </a:ext>
                  </a:extLst>
                </p:cNvPr>
                <p:cNvSpPr/>
                <p:nvPr/>
              </p:nvSpPr>
              <p:spPr>
                <a:xfrm>
                  <a:off x="5754830" y="2209510"/>
                  <a:ext cx="11027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/>
                    <a:t>4096 filters</a:t>
                  </a:r>
                </a:p>
                <a:p>
                  <a:pPr algn="ctr"/>
                  <a:r>
                    <a:rPr lang="en-US" sz="1200" dirty="0"/>
                    <a:t>@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200" dirty="0"/>
                    <a:t> conv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755728C-D3D3-4D53-8843-9C90C2C01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830" y="2209510"/>
                  <a:ext cx="110273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56" b="-92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21A3D1C-D984-4AA6-98E8-606035B6C1D6}"/>
                    </a:ext>
                  </a:extLst>
                </p:cNvPr>
                <p:cNvSpPr/>
                <p:nvPr/>
              </p:nvSpPr>
              <p:spPr>
                <a:xfrm>
                  <a:off x="7616761" y="3202929"/>
                  <a:ext cx="11753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/>
                    <a:t>class scores: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21A3D1C-D984-4AA6-98E8-606035B6C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761" y="3202929"/>
                  <a:ext cx="117532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661F137-A6D4-4E25-8847-CCEEE91122D4}"/>
                </a:ext>
              </a:extLst>
            </p:cNvPr>
            <p:cNvSpPr/>
            <p:nvPr/>
          </p:nvSpPr>
          <p:spPr>
            <a:xfrm>
              <a:off x="4888128" y="2951533"/>
              <a:ext cx="1112017" cy="199803"/>
            </a:xfrm>
            <a:prstGeom prst="cube">
              <a:avLst>
                <a:gd name="adj" fmla="val 30591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77FAB81C-4282-4F99-B2E3-01661EA160DD}"/>
                </a:ext>
              </a:extLst>
            </p:cNvPr>
            <p:cNvSpPr/>
            <p:nvPr/>
          </p:nvSpPr>
          <p:spPr>
            <a:xfrm>
              <a:off x="6350371" y="2950850"/>
              <a:ext cx="1115568" cy="201168"/>
            </a:xfrm>
            <a:prstGeom prst="cube">
              <a:avLst>
                <a:gd name="adj" fmla="val 30942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01879ADC-2BDA-419B-8710-66EDBC089DBA}"/>
                </a:ext>
              </a:extLst>
            </p:cNvPr>
            <p:cNvSpPr/>
            <p:nvPr/>
          </p:nvSpPr>
          <p:spPr>
            <a:xfrm>
              <a:off x="7816164" y="2950850"/>
              <a:ext cx="731520" cy="201168"/>
            </a:xfrm>
            <a:prstGeom prst="cube">
              <a:avLst>
                <a:gd name="adj" fmla="val 31364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5C00076-8B99-449B-9EDE-61324304E9AA}"/>
                    </a:ext>
                  </a:extLst>
                </p:cNvPr>
                <p:cNvSpPr/>
                <p:nvPr/>
              </p:nvSpPr>
              <p:spPr>
                <a:xfrm>
                  <a:off x="4961856" y="3254118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4096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5C00076-8B99-449B-9EDE-61324304E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856" y="3254118"/>
                  <a:ext cx="11068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82C24F6-6E6E-4251-813B-AD9D406D123C}"/>
                    </a:ext>
                  </a:extLst>
                </p:cNvPr>
                <p:cNvSpPr/>
                <p:nvPr/>
              </p:nvSpPr>
              <p:spPr>
                <a:xfrm>
                  <a:off x="6398434" y="3254117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1×1×4096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82C24F6-6E6E-4251-813B-AD9D406D1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434" y="3254117"/>
                  <a:ext cx="11068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595C22C-ECAE-443B-B5E9-2CA0AB53A140}"/>
                    </a:ext>
                  </a:extLst>
                </p:cNvPr>
                <p:cNvSpPr/>
                <p:nvPr/>
              </p:nvSpPr>
              <p:spPr>
                <a:xfrm>
                  <a:off x="7366831" y="2224899"/>
                  <a:ext cx="102803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/>
                    <a:t>1000 filters</a:t>
                  </a:r>
                </a:p>
                <a:p>
                  <a:pPr algn="ctr"/>
                  <a:r>
                    <a:rPr lang="en-US" sz="1100" dirty="0"/>
                    <a:t>@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595C22C-ECAE-443B-B5E9-2CA0AB53A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31" y="2224899"/>
                  <a:ext cx="1028038" cy="430887"/>
                </a:xfrm>
                <a:prstGeom prst="rect">
                  <a:avLst/>
                </a:prstGeom>
                <a:blipFill>
                  <a:blip r:embed="rId12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631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207932"/>
          </a:xfrm>
        </p:spPr>
        <p:txBody>
          <a:bodyPr/>
          <a:lstStyle/>
          <a:p>
            <a:pPr algn="ctr"/>
            <a:r>
              <a:rPr lang="en-US" dirty="0"/>
              <a:t>What is another benefit </a:t>
            </a:r>
            <a:br>
              <a:rPr lang="en-US" dirty="0"/>
            </a:br>
            <a:r>
              <a:rPr lang="en-US" dirty="0"/>
              <a:t>of using Conv layer </a:t>
            </a:r>
            <a:br>
              <a:rPr lang="en-US" dirty="0"/>
            </a:br>
            <a:r>
              <a:rPr lang="en-US" dirty="0"/>
              <a:t>from top to bottom?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4676447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4FC3BF-8CA6-4344-8FC8-ABEE2AC60B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happened if we want to feed </a:t>
            </a:r>
            <a:r>
              <a:rPr lang="en-US" dirty="0">
                <a:solidFill>
                  <a:srgbClr val="FF0000"/>
                </a:solidFill>
              </a:rPr>
              <a:t>larger/smaller </a:t>
            </a:r>
            <a:r>
              <a:rPr lang="en-US" dirty="0"/>
              <a:t>input into an </a:t>
            </a:r>
            <a:r>
              <a:rPr lang="en-US" dirty="0">
                <a:solidFill>
                  <a:srgbClr val="0000FF"/>
                </a:solidFill>
              </a:rPr>
              <a:t>already trained </a:t>
            </a:r>
            <a:r>
              <a:rPr lang="en-US" dirty="0">
                <a:solidFill>
                  <a:srgbClr val="FF0000"/>
                </a:solidFill>
              </a:rPr>
              <a:t>FC Layer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F6E5D0-7BAF-4DC6-AD2C-4CB6BC8D4D1E}"/>
              </a:ext>
            </a:extLst>
          </p:cNvPr>
          <p:cNvGrpSpPr/>
          <p:nvPr/>
        </p:nvGrpSpPr>
        <p:grpSpPr>
          <a:xfrm>
            <a:off x="3794224" y="3298685"/>
            <a:ext cx="4516241" cy="2607308"/>
            <a:chOff x="4496972" y="3282627"/>
            <a:chExt cx="4516241" cy="26073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1194-ED93-4BF6-AA98-20FD87849212}"/>
                </a:ext>
              </a:extLst>
            </p:cNvPr>
            <p:cNvSpPr/>
            <p:nvPr/>
          </p:nvSpPr>
          <p:spPr>
            <a:xfrm>
              <a:off x="7064422" y="330159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D3C9B0-BAD5-4C1E-8D2D-962432ABECC0}"/>
                </a:ext>
              </a:extLst>
            </p:cNvPr>
            <p:cNvSpPr/>
            <p:nvPr/>
          </p:nvSpPr>
          <p:spPr>
            <a:xfrm>
              <a:off x="4870130" y="3461586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FCB233-8F6D-4926-9E0F-E666D3E228AF}"/>
                </a:ext>
              </a:extLst>
            </p:cNvPr>
            <p:cNvSpPr/>
            <p:nvPr/>
          </p:nvSpPr>
          <p:spPr>
            <a:xfrm>
              <a:off x="6010590" y="328262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67828C-8EEA-4D14-994F-803691F7DF5E}"/>
                </a:ext>
              </a:extLst>
            </p:cNvPr>
            <p:cNvSpPr/>
            <p:nvPr/>
          </p:nvSpPr>
          <p:spPr>
            <a:xfrm>
              <a:off x="4920313" y="363479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F4F0B-227D-4680-9D31-DCB842AFFF8E}"/>
                </a:ext>
              </a:extLst>
            </p:cNvPr>
            <p:cNvSpPr/>
            <p:nvPr/>
          </p:nvSpPr>
          <p:spPr>
            <a:xfrm>
              <a:off x="4920313" y="415311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DB626F-1208-458A-BC46-88BCEFA13DB7}"/>
                </a:ext>
              </a:extLst>
            </p:cNvPr>
            <p:cNvSpPr/>
            <p:nvPr/>
          </p:nvSpPr>
          <p:spPr>
            <a:xfrm>
              <a:off x="4920313" y="46376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803E08-33F1-4862-AFE8-B707DCA82228}"/>
                </a:ext>
              </a:extLst>
            </p:cNvPr>
            <p:cNvSpPr/>
            <p:nvPr/>
          </p:nvSpPr>
          <p:spPr>
            <a:xfrm>
              <a:off x="6036643" y="340258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35315B-2229-499D-BC1C-FDDAEA15F8ED}"/>
                </a:ext>
              </a:extLst>
            </p:cNvPr>
            <p:cNvSpPr/>
            <p:nvPr/>
          </p:nvSpPr>
          <p:spPr>
            <a:xfrm>
              <a:off x="6036643" y="386329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C25C86-3FE2-4539-9342-7BCC2360D72C}"/>
                </a:ext>
              </a:extLst>
            </p:cNvPr>
            <p:cNvSpPr/>
            <p:nvPr/>
          </p:nvSpPr>
          <p:spPr>
            <a:xfrm>
              <a:off x="6036643" y="432401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10293B-140F-44C1-9125-E15AB551459D}"/>
                </a:ext>
              </a:extLst>
            </p:cNvPr>
            <p:cNvSpPr/>
            <p:nvPr/>
          </p:nvSpPr>
          <p:spPr>
            <a:xfrm>
              <a:off x="6036643" y="479947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4C2115C-9356-4B71-836B-E6457CDE4E5C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 flipV="1">
              <a:off x="5264447" y="3574652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9E70998-54D7-422B-81CC-70CA6F9DDC67}"/>
                </a:ext>
              </a:extLst>
            </p:cNvPr>
            <p:cNvCxnSpPr>
              <a:stCxn id="31" idx="6"/>
              <a:endCxn id="35" idx="2"/>
            </p:cNvCxnSpPr>
            <p:nvPr/>
          </p:nvCxnSpPr>
          <p:spPr>
            <a:xfrm>
              <a:off x="5264447" y="3806866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2D5DDA-6970-4018-B40B-41FD5072AD0F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 flipV="1">
              <a:off x="5264447" y="3574652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009AA5-389B-4290-A4BC-C2A276F4A4C0}"/>
                </a:ext>
              </a:extLst>
            </p:cNvPr>
            <p:cNvCxnSpPr>
              <a:stCxn id="32" idx="6"/>
              <a:endCxn id="35" idx="2"/>
            </p:cNvCxnSpPr>
            <p:nvPr/>
          </p:nvCxnSpPr>
          <p:spPr>
            <a:xfrm flipV="1">
              <a:off x="5264447" y="4035365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7E9BA14-9676-4AD1-9958-F31157696F16}"/>
                </a:ext>
              </a:extLst>
            </p:cNvPr>
            <p:cNvCxnSpPr>
              <a:stCxn id="32" idx="6"/>
              <a:endCxn id="36" idx="2"/>
            </p:cNvCxnSpPr>
            <p:nvPr/>
          </p:nvCxnSpPr>
          <p:spPr>
            <a:xfrm>
              <a:off x="5264447" y="4325186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2997602-5F3F-4F82-9354-178DF372371B}"/>
                </a:ext>
              </a:extLst>
            </p:cNvPr>
            <p:cNvCxnSpPr>
              <a:stCxn id="32" idx="6"/>
              <a:endCxn id="37" idx="2"/>
            </p:cNvCxnSpPr>
            <p:nvPr/>
          </p:nvCxnSpPr>
          <p:spPr>
            <a:xfrm>
              <a:off x="5264447" y="4325186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99ED5A8-679D-434E-897A-391F012B1EC8}"/>
                </a:ext>
              </a:extLst>
            </p:cNvPr>
            <p:cNvCxnSpPr>
              <a:stCxn id="33" idx="6"/>
              <a:endCxn id="36" idx="2"/>
            </p:cNvCxnSpPr>
            <p:nvPr/>
          </p:nvCxnSpPr>
          <p:spPr>
            <a:xfrm flipV="1">
              <a:off x="5264447" y="4496078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77A73DE-EC5A-444A-99BD-AA694CA34DFE}"/>
                </a:ext>
              </a:extLst>
            </p:cNvPr>
            <p:cNvCxnSpPr>
              <a:stCxn id="33" idx="6"/>
              <a:endCxn id="37" idx="2"/>
            </p:cNvCxnSpPr>
            <p:nvPr/>
          </p:nvCxnSpPr>
          <p:spPr>
            <a:xfrm>
              <a:off x="5264447" y="4809708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5A9E194-0A80-47C2-B712-A4CBAA02F390}"/>
                </a:ext>
              </a:extLst>
            </p:cNvPr>
            <p:cNvCxnSpPr>
              <a:stCxn id="31" idx="6"/>
              <a:endCxn id="36" idx="2"/>
            </p:cNvCxnSpPr>
            <p:nvPr/>
          </p:nvCxnSpPr>
          <p:spPr>
            <a:xfrm>
              <a:off x="5264447" y="3806866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BEE8F8E-7C01-452B-A79B-4EA37C278BFB}"/>
                </a:ext>
              </a:extLst>
            </p:cNvPr>
            <p:cNvCxnSpPr>
              <a:stCxn id="31" idx="6"/>
              <a:endCxn id="37" idx="2"/>
            </p:cNvCxnSpPr>
            <p:nvPr/>
          </p:nvCxnSpPr>
          <p:spPr>
            <a:xfrm>
              <a:off x="5264447" y="3806866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7A8778C-6AFE-4C7B-8B1D-80F5DCBA760B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5264447" y="3574652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2073C-68C6-48F3-B355-38650D9AC014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5264447" y="4035365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9B068-472B-4C76-99F9-C41D75C68223}"/>
                </a:ext>
              </a:extLst>
            </p:cNvPr>
            <p:cNvCxnSpPr>
              <a:stCxn id="65" idx="2"/>
              <a:endCxn id="34" idx="6"/>
            </p:cNvCxnSpPr>
            <p:nvPr/>
          </p:nvCxnSpPr>
          <p:spPr>
            <a:xfrm flipH="1" flipV="1">
              <a:off x="6380777" y="3574652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2CAD58-56C6-4971-A8C8-D27F0845155B}"/>
                </a:ext>
              </a:extLst>
            </p:cNvPr>
            <p:cNvCxnSpPr>
              <a:stCxn id="65" idx="2"/>
              <a:endCxn id="35" idx="6"/>
            </p:cNvCxnSpPr>
            <p:nvPr/>
          </p:nvCxnSpPr>
          <p:spPr>
            <a:xfrm flipH="1" flipV="1">
              <a:off x="6380777" y="4035365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7ECC8E3-B6DE-4C19-95BD-0F3E16B3127B}"/>
                </a:ext>
              </a:extLst>
            </p:cNvPr>
            <p:cNvCxnSpPr>
              <a:stCxn id="66" idx="2"/>
              <a:endCxn id="34" idx="6"/>
            </p:cNvCxnSpPr>
            <p:nvPr/>
          </p:nvCxnSpPr>
          <p:spPr>
            <a:xfrm flipH="1" flipV="1">
              <a:off x="6380777" y="3574652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83CF14-7D25-4DF7-ABD6-F0A49C3DCAAF}"/>
                </a:ext>
              </a:extLst>
            </p:cNvPr>
            <p:cNvCxnSpPr>
              <a:stCxn id="66" idx="2"/>
              <a:endCxn id="35" idx="6"/>
            </p:cNvCxnSpPr>
            <p:nvPr/>
          </p:nvCxnSpPr>
          <p:spPr>
            <a:xfrm flipH="1" flipV="1">
              <a:off x="6380777" y="4035365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6FD3C11-A539-4A98-AE50-893A801097DE}"/>
                </a:ext>
              </a:extLst>
            </p:cNvPr>
            <p:cNvCxnSpPr>
              <a:stCxn id="66" idx="2"/>
              <a:endCxn id="36" idx="6"/>
            </p:cNvCxnSpPr>
            <p:nvPr/>
          </p:nvCxnSpPr>
          <p:spPr>
            <a:xfrm flipH="1" flipV="1">
              <a:off x="6380777" y="4496078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40A13DD-1512-4476-871D-757CF9661C4A}"/>
                </a:ext>
              </a:extLst>
            </p:cNvPr>
            <p:cNvCxnSpPr>
              <a:stCxn id="65" idx="2"/>
              <a:endCxn id="36" idx="6"/>
            </p:cNvCxnSpPr>
            <p:nvPr/>
          </p:nvCxnSpPr>
          <p:spPr>
            <a:xfrm flipH="1">
              <a:off x="6380777" y="4054335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7AFD7D6-CBE9-43FE-BC60-78FD0622515C}"/>
                </a:ext>
              </a:extLst>
            </p:cNvPr>
            <p:cNvCxnSpPr>
              <a:stCxn id="66" idx="2"/>
              <a:endCxn id="37" idx="6"/>
            </p:cNvCxnSpPr>
            <p:nvPr/>
          </p:nvCxnSpPr>
          <p:spPr>
            <a:xfrm flipH="1">
              <a:off x="6380777" y="4515048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79F8DDA-55D7-4012-B385-D9DAD79C90C4}"/>
                </a:ext>
              </a:extLst>
            </p:cNvPr>
            <p:cNvCxnSpPr>
              <a:stCxn id="65" idx="2"/>
              <a:endCxn id="37" idx="6"/>
            </p:cNvCxnSpPr>
            <p:nvPr/>
          </p:nvCxnSpPr>
          <p:spPr>
            <a:xfrm flipH="1">
              <a:off x="6380777" y="4054335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4C1356-BD52-4710-B96E-0DB352461267}"/>
                </a:ext>
              </a:extLst>
            </p:cNvPr>
            <p:cNvSpPr/>
            <p:nvPr/>
          </p:nvSpPr>
          <p:spPr>
            <a:xfrm>
              <a:off x="4496972" y="5283994"/>
              <a:ext cx="1177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Input layer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B1B6B4-698B-47B4-9D71-C7991832B5E5}"/>
                </a:ext>
              </a:extLst>
            </p:cNvPr>
            <p:cNvSpPr/>
            <p:nvPr/>
          </p:nvSpPr>
          <p:spPr>
            <a:xfrm>
              <a:off x="5781253" y="5366715"/>
              <a:ext cx="8549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348DC21-76AB-4DFA-82D2-6FE2CEF3CAC9}"/>
                </a:ext>
              </a:extLst>
            </p:cNvPr>
            <p:cNvSpPr/>
            <p:nvPr/>
          </p:nvSpPr>
          <p:spPr>
            <a:xfrm>
              <a:off x="8115999" y="378056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82D45C6-A54E-46C7-9BEB-B7043F20E07B}"/>
                </a:ext>
              </a:extLst>
            </p:cNvPr>
            <p:cNvSpPr/>
            <p:nvPr/>
          </p:nvSpPr>
          <p:spPr>
            <a:xfrm>
              <a:off x="7090475" y="342155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613725-A52A-4E8C-9FDF-6546C0225850}"/>
                </a:ext>
              </a:extLst>
            </p:cNvPr>
            <p:cNvSpPr/>
            <p:nvPr/>
          </p:nvSpPr>
          <p:spPr>
            <a:xfrm>
              <a:off x="7090475" y="388226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B21FCA3-5969-4B25-AAB1-1F15A21DFEA5}"/>
                </a:ext>
              </a:extLst>
            </p:cNvPr>
            <p:cNvSpPr/>
            <p:nvPr/>
          </p:nvSpPr>
          <p:spPr>
            <a:xfrm>
              <a:off x="7090475" y="434298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ACDAEE-07B2-4B51-9D3D-B1CD684F582F}"/>
                </a:ext>
              </a:extLst>
            </p:cNvPr>
            <p:cNvSpPr/>
            <p:nvPr/>
          </p:nvSpPr>
          <p:spPr>
            <a:xfrm>
              <a:off x="7090475" y="481844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01335B9-2FB7-4F1C-A732-157227C438AD}"/>
                </a:ext>
              </a:extLst>
            </p:cNvPr>
            <p:cNvSpPr/>
            <p:nvPr/>
          </p:nvSpPr>
          <p:spPr>
            <a:xfrm>
              <a:off x="8156622" y="391541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94A8F94-4D40-4641-8173-5761387B54A1}"/>
                </a:ext>
              </a:extLst>
            </p:cNvPr>
            <p:cNvSpPr/>
            <p:nvPr/>
          </p:nvSpPr>
          <p:spPr>
            <a:xfrm>
              <a:off x="8144307" y="439439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D1E7567-80BC-4AAD-AE8B-C91517CB939B}"/>
                </a:ext>
              </a:extLst>
            </p:cNvPr>
            <p:cNvCxnSpPr>
              <a:stCxn id="68" idx="2"/>
              <a:endCxn id="64" idx="6"/>
            </p:cNvCxnSpPr>
            <p:nvPr/>
          </p:nvCxnSpPr>
          <p:spPr>
            <a:xfrm flipH="1" flipV="1">
              <a:off x="7434609" y="359362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CA3547-0654-41F7-B585-EA6AC81E47CA}"/>
                </a:ext>
              </a:extLst>
            </p:cNvPr>
            <p:cNvCxnSpPr>
              <a:stCxn id="68" idx="2"/>
              <a:endCxn id="65" idx="6"/>
            </p:cNvCxnSpPr>
            <p:nvPr/>
          </p:nvCxnSpPr>
          <p:spPr>
            <a:xfrm flipH="1" flipV="1">
              <a:off x="7434609" y="405433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CF9BA66-25D3-48EE-A538-12600A2467EB}"/>
                </a:ext>
              </a:extLst>
            </p:cNvPr>
            <p:cNvCxnSpPr>
              <a:stCxn id="69" idx="2"/>
              <a:endCxn id="64" idx="6"/>
            </p:cNvCxnSpPr>
            <p:nvPr/>
          </p:nvCxnSpPr>
          <p:spPr>
            <a:xfrm flipH="1" flipV="1">
              <a:off x="7434609" y="359362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A4B7C07-5408-4905-8A40-EF7CE3456228}"/>
                </a:ext>
              </a:extLst>
            </p:cNvPr>
            <p:cNvCxnSpPr>
              <a:stCxn id="69" idx="2"/>
              <a:endCxn id="65" idx="6"/>
            </p:cNvCxnSpPr>
            <p:nvPr/>
          </p:nvCxnSpPr>
          <p:spPr>
            <a:xfrm flipH="1" flipV="1">
              <a:off x="7434609" y="405433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D80AD4E-A21A-4B38-ABAE-2B74B7851C48}"/>
                </a:ext>
              </a:extLst>
            </p:cNvPr>
            <p:cNvCxnSpPr>
              <a:stCxn id="69" idx="2"/>
              <a:endCxn id="66" idx="6"/>
            </p:cNvCxnSpPr>
            <p:nvPr/>
          </p:nvCxnSpPr>
          <p:spPr>
            <a:xfrm flipH="1" flipV="1">
              <a:off x="7434609" y="451504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F3B9A4D-98C2-45ED-89A1-85C011CE5DB0}"/>
                </a:ext>
              </a:extLst>
            </p:cNvPr>
            <p:cNvCxnSpPr>
              <a:stCxn id="69" idx="2"/>
              <a:endCxn id="67" idx="6"/>
            </p:cNvCxnSpPr>
            <p:nvPr/>
          </p:nvCxnSpPr>
          <p:spPr>
            <a:xfrm flipH="1">
              <a:off x="7434609" y="456645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9E18F2D-F7D1-4159-8059-9E0A61C4CB72}"/>
                </a:ext>
              </a:extLst>
            </p:cNvPr>
            <p:cNvCxnSpPr>
              <a:stCxn id="68" idx="2"/>
              <a:endCxn id="66" idx="6"/>
            </p:cNvCxnSpPr>
            <p:nvPr/>
          </p:nvCxnSpPr>
          <p:spPr>
            <a:xfrm flipH="1">
              <a:off x="7434609" y="408748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E36874-DC2A-4026-90BC-A9175FFE1A80}"/>
                </a:ext>
              </a:extLst>
            </p:cNvPr>
            <p:cNvCxnSpPr>
              <a:stCxn id="68" idx="2"/>
              <a:endCxn id="67" idx="6"/>
            </p:cNvCxnSpPr>
            <p:nvPr/>
          </p:nvCxnSpPr>
          <p:spPr>
            <a:xfrm flipH="1">
              <a:off x="7434609" y="408748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B803BE-FE5D-4DD4-972E-A84C6B9AA6D0}"/>
                </a:ext>
              </a:extLst>
            </p:cNvPr>
            <p:cNvSpPr/>
            <p:nvPr/>
          </p:nvSpPr>
          <p:spPr>
            <a:xfrm>
              <a:off x="7699840" y="4990509"/>
              <a:ext cx="1313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Output layer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357173-A014-4054-BF63-DF5CD1128AA0}"/>
                </a:ext>
              </a:extLst>
            </p:cNvPr>
            <p:cNvSpPr/>
            <p:nvPr/>
          </p:nvSpPr>
          <p:spPr>
            <a:xfrm>
              <a:off x="6855219" y="5352181"/>
              <a:ext cx="814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2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1C84DC5-199D-4218-B703-264D141EEF2E}"/>
                </a:ext>
              </a:extLst>
            </p:cNvPr>
            <p:cNvCxnSpPr>
              <a:stCxn id="64" idx="2"/>
              <a:endCxn id="34" idx="6"/>
            </p:cNvCxnSpPr>
            <p:nvPr/>
          </p:nvCxnSpPr>
          <p:spPr>
            <a:xfrm flipH="1" flipV="1">
              <a:off x="6380777" y="3574652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10DE2E8-0D9A-4217-B88F-6B742E0698AD}"/>
                </a:ext>
              </a:extLst>
            </p:cNvPr>
            <p:cNvCxnSpPr>
              <a:stCxn id="67" idx="2"/>
              <a:endCxn id="34" idx="6"/>
            </p:cNvCxnSpPr>
            <p:nvPr/>
          </p:nvCxnSpPr>
          <p:spPr>
            <a:xfrm flipH="1" flipV="1">
              <a:off x="6380777" y="3574652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5AE81C3-4DE1-46E5-8F95-17B519206587}"/>
                </a:ext>
              </a:extLst>
            </p:cNvPr>
            <p:cNvCxnSpPr>
              <a:stCxn id="64" idx="2"/>
              <a:endCxn id="35" idx="6"/>
            </p:cNvCxnSpPr>
            <p:nvPr/>
          </p:nvCxnSpPr>
          <p:spPr>
            <a:xfrm flipH="1">
              <a:off x="6380777" y="3593622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9BABA42-EA06-4D25-8114-08FE990E0861}"/>
                </a:ext>
              </a:extLst>
            </p:cNvPr>
            <p:cNvCxnSpPr>
              <a:stCxn id="67" idx="2"/>
              <a:endCxn id="35" idx="6"/>
            </p:cNvCxnSpPr>
            <p:nvPr/>
          </p:nvCxnSpPr>
          <p:spPr>
            <a:xfrm flipH="1" flipV="1">
              <a:off x="6380777" y="4035365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1A13ABD-EADE-4F37-885F-4C5B6374AC3A}"/>
                </a:ext>
              </a:extLst>
            </p:cNvPr>
            <p:cNvCxnSpPr>
              <a:stCxn id="67" idx="2"/>
              <a:endCxn id="36" idx="6"/>
            </p:cNvCxnSpPr>
            <p:nvPr/>
          </p:nvCxnSpPr>
          <p:spPr>
            <a:xfrm flipH="1" flipV="1">
              <a:off x="6380777" y="4496078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5498DDF-7717-46D0-896F-615BDD07745C}"/>
                </a:ext>
              </a:extLst>
            </p:cNvPr>
            <p:cNvCxnSpPr>
              <a:stCxn id="64" idx="2"/>
              <a:endCxn id="36" idx="6"/>
            </p:cNvCxnSpPr>
            <p:nvPr/>
          </p:nvCxnSpPr>
          <p:spPr>
            <a:xfrm flipH="1">
              <a:off x="6380777" y="3593622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7575448-B7A3-49F3-A904-BE23FDDB5CD9}"/>
                </a:ext>
              </a:extLst>
            </p:cNvPr>
            <p:cNvCxnSpPr>
              <a:stCxn id="67" idx="2"/>
              <a:endCxn id="37" idx="6"/>
            </p:cNvCxnSpPr>
            <p:nvPr/>
          </p:nvCxnSpPr>
          <p:spPr>
            <a:xfrm flipH="1" flipV="1">
              <a:off x="6380777" y="4971539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1ABEDE-3659-4E00-BE6D-47158E78BB66}"/>
                </a:ext>
              </a:extLst>
            </p:cNvPr>
            <p:cNvCxnSpPr>
              <a:stCxn id="64" idx="2"/>
              <a:endCxn id="37" idx="6"/>
            </p:cNvCxnSpPr>
            <p:nvPr/>
          </p:nvCxnSpPr>
          <p:spPr>
            <a:xfrm flipH="1">
              <a:off x="6380777" y="3593622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44489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C4FC3BF-8CA6-4344-8FC8-ABEE2AC60BF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What happened if we want to feed </a:t>
                </a:r>
                <a:r>
                  <a:rPr lang="en-US" dirty="0">
                    <a:solidFill>
                      <a:srgbClr val="FF0000"/>
                    </a:solidFill>
                  </a:rPr>
                  <a:t>larger/smaller </a:t>
                </a:r>
                <a:r>
                  <a:rPr lang="en-US" dirty="0"/>
                  <a:t>input into an </a:t>
                </a:r>
                <a:r>
                  <a:rPr lang="en-US" dirty="0">
                    <a:solidFill>
                      <a:srgbClr val="0000FF"/>
                    </a:solidFill>
                  </a:rPr>
                  <a:t>already trained </a:t>
                </a:r>
                <a:r>
                  <a:rPr lang="en-US" dirty="0">
                    <a:solidFill>
                      <a:srgbClr val="FF0000"/>
                    </a:solidFill>
                  </a:rPr>
                  <a:t>FC Layer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Can’t</a:t>
                </a:r>
              </a:p>
              <a:p>
                <a:endParaRPr lang="en-US" dirty="0"/>
              </a:p>
              <a:p>
                <a:r>
                  <a:rPr lang="en-US" dirty="0"/>
                  <a:t>Since an FC Layer weight is a matrix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so it only accept matrix input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C4FC3BF-8CA6-4344-8FC8-ABEE2AC60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1873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4FC3BF-8CA6-4344-8FC8-ABEE2AC60B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happened if we want to feed </a:t>
            </a:r>
            <a:r>
              <a:rPr lang="en-US" dirty="0">
                <a:solidFill>
                  <a:srgbClr val="FF0000"/>
                </a:solidFill>
              </a:rPr>
              <a:t>larger/smaller </a:t>
            </a:r>
            <a:r>
              <a:rPr lang="en-US" dirty="0"/>
              <a:t>input into an </a:t>
            </a:r>
            <a:r>
              <a:rPr lang="en-US" dirty="0">
                <a:solidFill>
                  <a:srgbClr val="0000FF"/>
                </a:solidFill>
              </a:rPr>
              <a:t>already trained </a:t>
            </a:r>
            <a:r>
              <a:rPr lang="en-US" dirty="0">
                <a:solidFill>
                  <a:srgbClr val="FF0000"/>
                </a:solidFill>
              </a:rPr>
              <a:t>Convolution Layer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93D558FE-88BA-4259-90EB-9C74D8315C43}"/>
              </a:ext>
            </a:extLst>
          </p:cNvPr>
          <p:cNvSpPr/>
          <p:nvPr/>
        </p:nvSpPr>
        <p:spPr>
          <a:xfrm>
            <a:off x="3977659" y="3313554"/>
            <a:ext cx="1132309" cy="2283751"/>
          </a:xfrm>
          <a:prstGeom prst="cube">
            <a:avLst>
              <a:gd name="adj" fmla="val 61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0E517A03-1DB4-4281-AFBC-7011F180F92A}"/>
              </a:ext>
            </a:extLst>
          </p:cNvPr>
          <p:cNvSpPr/>
          <p:nvPr/>
        </p:nvSpPr>
        <p:spPr>
          <a:xfrm>
            <a:off x="4493014" y="4059767"/>
            <a:ext cx="397407" cy="791325"/>
          </a:xfrm>
          <a:prstGeom prst="cube">
            <a:avLst>
              <a:gd name="adj" fmla="val 49353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50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F3D6A2-744B-47AD-B79A-5EBC8870D24C}"/>
              </a:ext>
            </a:extLst>
          </p:cNvPr>
          <p:cNvGrpSpPr/>
          <p:nvPr/>
        </p:nvGrpSpPr>
        <p:grpSpPr>
          <a:xfrm>
            <a:off x="4676390" y="4066119"/>
            <a:ext cx="1517235" cy="791325"/>
            <a:chOff x="1245591" y="3621321"/>
            <a:chExt cx="1517235" cy="791325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A52D933-FB26-48E6-92BD-BF4202D38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591" y="4010633"/>
              <a:ext cx="1517235" cy="402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917458-52B2-4BF0-A920-633485DDA9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9887" y="3621321"/>
              <a:ext cx="1322939" cy="38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9DF384-2E97-4879-B788-2D7A0EA15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622" y="4010633"/>
              <a:ext cx="1303204" cy="195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327C830-9203-44D4-9C1D-98DD8A00776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591" y="3815617"/>
              <a:ext cx="1517235" cy="195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Cube 88">
            <a:extLst>
              <a:ext uri="{FF2B5EF4-FFF2-40B4-BE49-F238E27FC236}">
                <a16:creationId xmlns:a16="http://schemas.microsoft.com/office/drawing/2014/main" id="{7D191FA8-61C6-441E-A985-C10054A156FC}"/>
              </a:ext>
            </a:extLst>
          </p:cNvPr>
          <p:cNvSpPr/>
          <p:nvPr/>
        </p:nvSpPr>
        <p:spPr>
          <a:xfrm>
            <a:off x="5894817" y="3414319"/>
            <a:ext cx="1387984" cy="2082221"/>
          </a:xfrm>
          <a:prstGeom prst="cube">
            <a:avLst>
              <a:gd name="adj" fmla="val 497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0835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4FC3BF-8CA6-4344-8FC8-ABEE2AC60B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happened if we want to feed </a:t>
            </a:r>
            <a:r>
              <a:rPr lang="en-US" dirty="0">
                <a:solidFill>
                  <a:srgbClr val="FF0000"/>
                </a:solidFill>
              </a:rPr>
              <a:t>larger/smaller </a:t>
            </a:r>
            <a:r>
              <a:rPr lang="en-US" dirty="0"/>
              <a:t>input into an </a:t>
            </a:r>
            <a:r>
              <a:rPr lang="en-US" dirty="0">
                <a:solidFill>
                  <a:srgbClr val="0000FF"/>
                </a:solidFill>
              </a:rPr>
              <a:t>already trained </a:t>
            </a:r>
            <a:r>
              <a:rPr lang="en-US" dirty="0">
                <a:solidFill>
                  <a:srgbClr val="FF0000"/>
                </a:solidFill>
              </a:rPr>
              <a:t>Convolution Layer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Since the weights in Conv Layer are </a:t>
            </a:r>
            <a:r>
              <a:rPr lang="en-US" dirty="0">
                <a:solidFill>
                  <a:srgbClr val="0000FF"/>
                </a:solidFill>
              </a:rPr>
              <a:t>its filters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solidFill>
                  <a:srgbClr val="C00000"/>
                </a:solidFill>
              </a:rPr>
              <a:t>different-sized inputs </a:t>
            </a:r>
            <a:r>
              <a:rPr lang="en-US" dirty="0"/>
              <a:t>only yield to </a:t>
            </a:r>
            <a:r>
              <a:rPr lang="en-US" dirty="0">
                <a:solidFill>
                  <a:srgbClr val="C00000"/>
                </a:solidFill>
              </a:rPr>
              <a:t>different-sized outputs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99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Image Classification</a:t>
            </a:r>
            <a:r>
              <a:rPr lang="en-US" dirty="0"/>
              <a:t> Tasks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37290" y="3404007"/>
            <a:ext cx="1828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Classification</a:t>
            </a:r>
          </a:p>
        </p:txBody>
      </p:sp>
      <p:grpSp>
        <p:nvGrpSpPr>
          <p:cNvPr id="1029" name="Group 1028"/>
          <p:cNvGrpSpPr/>
          <p:nvPr/>
        </p:nvGrpSpPr>
        <p:grpSpPr>
          <a:xfrm>
            <a:off x="8129119" y="3409681"/>
            <a:ext cx="2090948" cy="731520"/>
            <a:chOff x="3624699" y="3978043"/>
            <a:chExt cx="2090948" cy="731520"/>
          </a:xfrm>
        </p:grpSpPr>
        <p:cxnSp>
          <p:nvCxnSpPr>
            <p:cNvPr id="40" name="Straight Arrow Connector 39"/>
            <p:cNvCxnSpPr>
              <a:cxnSpLocks/>
              <a:stCxn id="32" idx="3"/>
              <a:endCxn id="30" idx="1"/>
            </p:cNvCxnSpPr>
            <p:nvPr/>
          </p:nvCxnSpPr>
          <p:spPr>
            <a:xfrm>
              <a:off x="3624699" y="4340100"/>
              <a:ext cx="262148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886847" y="3978043"/>
              <a:ext cx="1828800" cy="7315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Content-based Image Retrieval</a:t>
              </a: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4137290" y="4135527"/>
            <a:ext cx="1828800" cy="1046736"/>
            <a:chOff x="2606683" y="4291238"/>
            <a:chExt cx="1828800" cy="1046736"/>
          </a:xfrm>
        </p:grpSpPr>
        <p:cxnSp>
          <p:nvCxnSpPr>
            <p:cNvPr id="37" name="Straight Arrow Connector 36"/>
            <p:cNvCxnSpPr>
              <a:cxnSpLocks/>
              <a:stCxn id="19" idx="2"/>
              <a:endCxn id="31" idx="0"/>
            </p:cNvCxnSpPr>
            <p:nvPr/>
          </p:nvCxnSpPr>
          <p:spPr>
            <a:xfrm>
              <a:off x="3521083" y="4291238"/>
              <a:ext cx="0" cy="31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06683" y="4606454"/>
              <a:ext cx="1828800" cy="7315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Objects Localization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966091" y="3405978"/>
            <a:ext cx="2163029" cy="731520"/>
            <a:chOff x="4442090" y="3150030"/>
            <a:chExt cx="2163029" cy="731520"/>
          </a:xfrm>
        </p:grpSpPr>
        <p:cxnSp>
          <p:nvCxnSpPr>
            <p:cNvPr id="25" name="Straight Arrow Connector 24"/>
            <p:cNvCxnSpPr>
              <a:cxnSpLocks/>
              <a:stCxn id="19" idx="3"/>
              <a:endCxn id="32" idx="1"/>
            </p:cNvCxnSpPr>
            <p:nvPr/>
          </p:nvCxnSpPr>
          <p:spPr>
            <a:xfrm>
              <a:off x="4442090" y="3513819"/>
              <a:ext cx="334229" cy="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776319" y="3150030"/>
              <a:ext cx="1828800" cy="7315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Object Annotation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6304688" y="4137499"/>
            <a:ext cx="1828800" cy="1052411"/>
            <a:chOff x="6941479" y="3997789"/>
            <a:chExt cx="1828800" cy="1052411"/>
          </a:xfrm>
        </p:grpSpPr>
        <p:cxnSp>
          <p:nvCxnSpPr>
            <p:cNvPr id="47" name="Straight Arrow Connector 46"/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7851510" y="3997789"/>
              <a:ext cx="4369" cy="32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41479" y="4318680"/>
              <a:ext cx="18288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Image Captioning</a:t>
              </a: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5966090" y="2266740"/>
            <a:ext cx="2176780" cy="731520"/>
            <a:chOff x="3534561" y="5283440"/>
            <a:chExt cx="2176780" cy="731520"/>
          </a:xfrm>
        </p:grpSpPr>
        <p:cxnSp>
          <p:nvCxnSpPr>
            <p:cNvPr id="50" name="Straight Arrow Connector 49"/>
            <p:cNvCxnSpPr>
              <a:cxnSpLocks/>
              <a:stCxn id="63" idx="3"/>
              <a:endCxn id="34" idx="1"/>
            </p:cNvCxnSpPr>
            <p:nvPr/>
          </p:nvCxnSpPr>
          <p:spPr>
            <a:xfrm>
              <a:off x="3534561" y="5649200"/>
              <a:ext cx="347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82541" y="5283440"/>
              <a:ext cx="18288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Instance Segmentation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955820" y="3405979"/>
            <a:ext cx="2181471" cy="731520"/>
            <a:chOff x="415830" y="3150031"/>
            <a:chExt cx="2181471" cy="731520"/>
          </a:xfrm>
        </p:grpSpPr>
        <p:cxnSp>
          <p:nvCxnSpPr>
            <p:cNvPr id="54" name="Straight Arrow Connector 53"/>
            <p:cNvCxnSpPr>
              <a:cxnSpLocks/>
              <a:stCxn id="19" idx="1"/>
              <a:endCxn id="53" idx="3"/>
            </p:cNvCxnSpPr>
            <p:nvPr/>
          </p:nvCxnSpPr>
          <p:spPr>
            <a:xfrm flipH="1">
              <a:off x="2244630" y="3513819"/>
              <a:ext cx="352671" cy="1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5830" y="3150031"/>
              <a:ext cx="1828800" cy="7315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Recognition and Identification</a:t>
              </a: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1960510" y="4450743"/>
            <a:ext cx="2176780" cy="731520"/>
            <a:chOff x="2597301" y="5255127"/>
            <a:chExt cx="2176780" cy="731520"/>
          </a:xfrm>
        </p:grpSpPr>
        <p:cxnSp>
          <p:nvCxnSpPr>
            <p:cNvPr id="58" name="Straight Arrow Connector 57"/>
            <p:cNvCxnSpPr>
              <a:cxnSpLocks/>
              <a:stCxn id="31" idx="1"/>
              <a:endCxn id="57" idx="3"/>
            </p:cNvCxnSpPr>
            <p:nvPr/>
          </p:nvCxnSpPr>
          <p:spPr>
            <a:xfrm flipH="1">
              <a:off x="4426101" y="5620887"/>
              <a:ext cx="347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597301" y="5255127"/>
              <a:ext cx="1828800" cy="7315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Objects Detection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4137290" y="2266741"/>
            <a:ext cx="1828800" cy="1137267"/>
            <a:chOff x="2597301" y="2010792"/>
            <a:chExt cx="1828800" cy="1137267"/>
          </a:xfrm>
        </p:grpSpPr>
        <p:sp>
          <p:nvSpPr>
            <p:cNvPr id="63" name="Rectangle 62"/>
            <p:cNvSpPr/>
            <p:nvPr/>
          </p:nvSpPr>
          <p:spPr>
            <a:xfrm>
              <a:off x="2597301" y="2010792"/>
              <a:ext cx="1828800" cy="7315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Image Segmentation</a:t>
              </a:r>
            </a:p>
          </p:txBody>
        </p:sp>
        <p:cxnSp>
          <p:nvCxnSpPr>
            <p:cNvPr id="64" name="Straight Arrow Connector 63"/>
            <p:cNvCxnSpPr>
              <a:cxnSpLocks/>
              <a:stCxn id="19" idx="0"/>
              <a:endCxn id="63" idx="2"/>
            </p:cNvCxnSpPr>
            <p:nvPr/>
          </p:nvCxnSpPr>
          <p:spPr>
            <a:xfrm flipV="1">
              <a:off x="3511701" y="2742312"/>
              <a:ext cx="0" cy="4057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cxnSpLocks/>
            <a:stCxn id="63" idx="1"/>
          </p:cNvCxnSpPr>
          <p:nvPr/>
        </p:nvCxnSpPr>
        <p:spPr>
          <a:xfrm flipH="1">
            <a:off x="3702648" y="2632500"/>
            <a:ext cx="434642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34" idx="0"/>
          </p:cNvCxnSpPr>
          <p:nvPr/>
        </p:nvCxnSpPr>
        <p:spPr>
          <a:xfrm flipV="1">
            <a:off x="7228470" y="1900904"/>
            <a:ext cx="0" cy="3658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3"/>
          </p:cNvCxnSpPr>
          <p:nvPr/>
        </p:nvCxnSpPr>
        <p:spPr>
          <a:xfrm>
            <a:off x="8142870" y="2632500"/>
            <a:ext cx="37846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</p:cNvCxnSpPr>
          <p:nvPr/>
        </p:nvCxnSpPr>
        <p:spPr>
          <a:xfrm>
            <a:off x="2874910" y="5182263"/>
            <a:ext cx="0" cy="32881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30" idx="0"/>
          </p:cNvCxnSpPr>
          <p:nvPr/>
        </p:nvCxnSpPr>
        <p:spPr>
          <a:xfrm flipV="1">
            <a:off x="9305667" y="3010785"/>
            <a:ext cx="0" cy="398896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0" idx="3"/>
          </p:cNvCxnSpPr>
          <p:nvPr/>
        </p:nvCxnSpPr>
        <p:spPr>
          <a:xfrm>
            <a:off x="10220068" y="3775441"/>
            <a:ext cx="339291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3" idx="0"/>
          </p:cNvCxnSpPr>
          <p:nvPr/>
        </p:nvCxnSpPr>
        <p:spPr>
          <a:xfrm flipV="1">
            <a:off x="2870219" y="2998261"/>
            <a:ext cx="0" cy="40771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7" idx="1"/>
          </p:cNvCxnSpPr>
          <p:nvPr/>
        </p:nvCxnSpPr>
        <p:spPr>
          <a:xfrm flipH="1">
            <a:off x="1612530" y="4816503"/>
            <a:ext cx="34798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3" idx="1"/>
          </p:cNvCxnSpPr>
          <p:nvPr/>
        </p:nvCxnSpPr>
        <p:spPr>
          <a:xfrm flipH="1">
            <a:off x="1607839" y="3771739"/>
            <a:ext cx="347980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33" idx="2"/>
          </p:cNvCxnSpPr>
          <p:nvPr/>
        </p:nvCxnSpPr>
        <p:spPr>
          <a:xfrm>
            <a:off x="7219088" y="5189910"/>
            <a:ext cx="0" cy="30136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30" idx="2"/>
          </p:cNvCxnSpPr>
          <p:nvPr/>
        </p:nvCxnSpPr>
        <p:spPr>
          <a:xfrm>
            <a:off x="9305667" y="4141201"/>
            <a:ext cx="0" cy="32881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1ED049E-986B-437B-9471-6B1859CFCD40}"/>
              </a:ext>
            </a:extLst>
          </p:cNvPr>
          <p:cNvGrpSpPr/>
          <p:nvPr/>
        </p:nvGrpSpPr>
        <p:grpSpPr>
          <a:xfrm>
            <a:off x="4137290" y="5182264"/>
            <a:ext cx="1828800" cy="1088991"/>
            <a:chOff x="6950861" y="3914906"/>
            <a:chExt cx="1828800" cy="1088991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2A9EA1D-3096-4C40-977C-C8F2182A27BA}"/>
                </a:ext>
              </a:extLst>
            </p:cNvPr>
            <p:cNvCxnSpPr>
              <a:cxnSpLocks/>
              <a:stCxn id="31" idx="2"/>
              <a:endCxn id="128" idx="0"/>
            </p:cNvCxnSpPr>
            <p:nvPr/>
          </p:nvCxnSpPr>
          <p:spPr>
            <a:xfrm>
              <a:off x="7865261" y="3914906"/>
              <a:ext cx="0" cy="3574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D90663A-13FE-48CA-A45E-F206F5A0104A}"/>
                </a:ext>
              </a:extLst>
            </p:cNvPr>
            <p:cNvSpPr/>
            <p:nvPr/>
          </p:nvSpPr>
          <p:spPr>
            <a:xfrm>
              <a:off x="6950861" y="4272377"/>
              <a:ext cx="18288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Pose Estimation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97A7751-D10E-494C-86AB-3C53CCE8A33F}"/>
              </a:ext>
            </a:extLst>
          </p:cNvPr>
          <p:cNvCxnSpPr>
            <a:cxnSpLocks/>
          </p:cNvCxnSpPr>
          <p:nvPr/>
        </p:nvCxnSpPr>
        <p:spPr>
          <a:xfrm flipV="1">
            <a:off x="5023808" y="1900904"/>
            <a:ext cx="0" cy="3658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973B664-9F41-40CF-9E5D-A9D017F51BBE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3784620" y="5905494"/>
            <a:ext cx="35267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1C22B2-97FA-41F1-8BFF-3D8C1897CA83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66090" y="5905494"/>
            <a:ext cx="31596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BC1D8B-635C-45AB-A975-F11F625770A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133488" y="4824149"/>
            <a:ext cx="35659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4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A4176DD-2B3A-43C3-B83F-02CB5037BF6C}"/>
              </a:ext>
            </a:extLst>
          </p:cNvPr>
          <p:cNvGraphicFramePr>
            <a:graphicFrameLocks noGrp="1"/>
          </p:cNvGraphicFramePr>
          <p:nvPr/>
        </p:nvGraphicFramePr>
        <p:xfrm>
          <a:off x="5607196" y="3369510"/>
          <a:ext cx="82153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4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59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3A25B76-5BAD-4602-862D-233A2B940C38}"/>
              </a:ext>
            </a:extLst>
          </p:cNvPr>
          <p:cNvGraphicFramePr>
            <a:graphicFrameLocks noGrp="1"/>
          </p:cNvGraphicFramePr>
          <p:nvPr/>
        </p:nvGraphicFramePr>
        <p:xfrm>
          <a:off x="3277110" y="2094714"/>
          <a:ext cx="82153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4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59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A9AF0E8-A0AC-45A5-8AA2-9E33C828B5C3}"/>
              </a:ext>
            </a:extLst>
          </p:cNvPr>
          <p:cNvGraphicFramePr>
            <a:graphicFrameLocks noGrp="1"/>
          </p:cNvGraphicFramePr>
          <p:nvPr/>
        </p:nvGraphicFramePr>
        <p:xfrm>
          <a:off x="3079801" y="3171390"/>
          <a:ext cx="121615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2835170414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3154533675"/>
                    </a:ext>
                  </a:extLst>
                </a:gridCol>
              </a:tblGrid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419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5815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6907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6EE5A7F-AE3C-4C5C-8359-86DFDE817943}"/>
              </a:ext>
            </a:extLst>
          </p:cNvPr>
          <p:cNvGraphicFramePr>
            <a:graphicFrameLocks noGrp="1"/>
          </p:cNvGraphicFramePr>
          <p:nvPr/>
        </p:nvGraphicFramePr>
        <p:xfrm>
          <a:off x="2942640" y="4644305"/>
          <a:ext cx="1490475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25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2835170414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2818742352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3154533675"/>
                    </a:ext>
                  </a:extLst>
                </a:gridCol>
                <a:gridCol w="212925">
                  <a:extLst>
                    <a:ext uri="{9D8B030D-6E8A-4147-A177-3AD203B41FA5}">
                      <a16:colId xmlns:a16="http://schemas.microsoft.com/office/drawing/2014/main" val="202577477"/>
                    </a:ext>
                  </a:extLst>
                </a:gridCol>
              </a:tblGrid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59722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4197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5815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69078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76060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1CD63A3C-D7A6-4121-9A52-C80C50A953AE}"/>
              </a:ext>
            </a:extLst>
          </p:cNvPr>
          <p:cNvGraphicFramePr>
            <a:graphicFrameLocks noGrp="1"/>
          </p:cNvGraphicFramePr>
          <p:nvPr/>
        </p:nvGraphicFramePr>
        <p:xfrm>
          <a:off x="8013817" y="2369034"/>
          <a:ext cx="27384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4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4199157-6D72-4D45-9762-B353CB480826}"/>
              </a:ext>
            </a:extLst>
          </p:cNvPr>
          <p:cNvGraphicFramePr>
            <a:graphicFrameLocks noGrp="1"/>
          </p:cNvGraphicFramePr>
          <p:nvPr/>
        </p:nvGraphicFramePr>
        <p:xfrm>
          <a:off x="7739973" y="3369510"/>
          <a:ext cx="82153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4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59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3C401BB-0A4C-422D-9389-B5AA049DDEB0}"/>
              </a:ext>
            </a:extLst>
          </p:cNvPr>
          <p:cNvGraphicFramePr>
            <a:graphicFrameLocks noGrp="1"/>
          </p:cNvGraphicFramePr>
          <p:nvPr/>
        </p:nvGraphicFramePr>
        <p:xfrm>
          <a:off x="7542664" y="4781465"/>
          <a:ext cx="121615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">
                  <a:extLst>
                    <a:ext uri="{9D8B030D-6E8A-4147-A177-3AD203B41FA5}">
                      <a16:colId xmlns:a16="http://schemas.microsoft.com/office/drawing/2014/main" val="3326507661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2627086449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3246734082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2835170414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3154533675"/>
                    </a:ext>
                  </a:extLst>
                </a:gridCol>
              </a:tblGrid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852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0407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419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5815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690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982A2A-59C7-4A6A-A1AB-35D052A913B4}"/>
                  </a:ext>
                </a:extLst>
              </p:cNvPr>
              <p:cNvSpPr/>
              <p:nvPr/>
            </p:nvSpPr>
            <p:spPr>
              <a:xfrm>
                <a:off x="5690982" y="4170440"/>
                <a:ext cx="65396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982A2A-59C7-4A6A-A1AB-35D052A9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82" y="4170440"/>
                <a:ext cx="65396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0936BFD-5686-4F2D-BC0F-60774150641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98642" y="2506194"/>
            <a:ext cx="1508554" cy="12747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1C4A82C-640F-419C-860C-890BC4CDE477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6428729" y="2506194"/>
            <a:ext cx="1585089" cy="1274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ADF6294-CD8E-47C7-98EE-EB082A3509B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295952" y="3780990"/>
            <a:ext cx="1311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nector: Curved 22">
            <a:extLst>
              <a:ext uri="{FF2B5EF4-FFF2-40B4-BE49-F238E27FC236}">
                <a16:creationId xmlns:a16="http://schemas.microsoft.com/office/drawing/2014/main" id="{85747E38-ECA4-4C1C-A45C-49B29BFF895F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6428729" y="3780990"/>
            <a:ext cx="1311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EAE81B0-5688-4860-B6E3-B73797BEE5A6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4433114" y="3780991"/>
            <a:ext cx="1174082" cy="161007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1C2815-2EAB-41D6-957A-080F346DEF20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6428728" y="3780991"/>
            <a:ext cx="1113936" cy="1610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FA6A3F-573A-4C42-A3CF-F85EA9349E7D}"/>
                  </a:ext>
                </a:extLst>
              </p:cNvPr>
              <p:cNvSpPr/>
              <p:nvPr/>
            </p:nvSpPr>
            <p:spPr>
              <a:xfrm>
                <a:off x="2623150" y="2352306"/>
                <a:ext cx="65396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FA6A3F-573A-4C42-A3CF-F85EA9349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50" y="2352306"/>
                <a:ext cx="65396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FD5A69-A318-4841-9027-6561E4033805}"/>
                  </a:ext>
                </a:extLst>
              </p:cNvPr>
              <p:cNvSpPr/>
              <p:nvPr/>
            </p:nvSpPr>
            <p:spPr>
              <a:xfrm>
                <a:off x="2425841" y="3627102"/>
                <a:ext cx="65396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5×5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FD5A69-A318-4841-9027-6561E4033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41" y="3627102"/>
                <a:ext cx="65396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CD04480-F12D-4950-9A4B-11DF1651F1B1}"/>
                  </a:ext>
                </a:extLst>
              </p:cNvPr>
              <p:cNvSpPr/>
              <p:nvPr/>
            </p:nvSpPr>
            <p:spPr>
              <a:xfrm>
                <a:off x="2272683" y="5237177"/>
                <a:ext cx="65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7×7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CD04480-F12D-4950-9A4B-11DF1651F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83" y="5237177"/>
                <a:ext cx="65396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53DE94D-6878-4014-BA67-9E64E28CF7B1}"/>
                  </a:ext>
                </a:extLst>
              </p:cNvPr>
              <p:cNvSpPr/>
              <p:nvPr/>
            </p:nvSpPr>
            <p:spPr>
              <a:xfrm>
                <a:off x="8272837" y="2350817"/>
                <a:ext cx="65396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53DE94D-6878-4014-BA67-9E64E28CF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37" y="2350817"/>
                <a:ext cx="65396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630770-2615-48C8-B1DF-8FA2ACC08889}"/>
                  </a:ext>
                </a:extLst>
              </p:cNvPr>
              <p:cNvSpPr/>
              <p:nvPr/>
            </p:nvSpPr>
            <p:spPr>
              <a:xfrm>
                <a:off x="8508368" y="3625613"/>
                <a:ext cx="65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630770-2615-48C8-B1DF-8FA2ACC08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368" y="3625613"/>
                <a:ext cx="65396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06DA49D-EAC0-4EF6-8508-C07854E198F3}"/>
                  </a:ext>
                </a:extLst>
              </p:cNvPr>
              <p:cNvSpPr/>
              <p:nvPr/>
            </p:nvSpPr>
            <p:spPr>
              <a:xfrm>
                <a:off x="8709323" y="5235688"/>
                <a:ext cx="65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06DA49D-EAC0-4EF6-8508-C07854E1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23" y="5235688"/>
                <a:ext cx="65396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19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734D92B-597F-47D2-AFFA-6B864B6F5206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2720041"/>
          <a:ext cx="20320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5387678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57073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72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577695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251754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8289314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93744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5461507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4316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604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73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41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84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176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335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874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Preserved Spatial Location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0396A42-E94D-4653-8DC2-D0B83079A26A}"/>
              </a:ext>
            </a:extLst>
          </p:cNvPr>
          <p:cNvGraphicFramePr>
            <a:graphicFrameLocks noGrp="1"/>
          </p:cNvGraphicFramePr>
          <p:nvPr/>
        </p:nvGraphicFramePr>
        <p:xfrm>
          <a:off x="6089625" y="3008079"/>
          <a:ext cx="1465650" cy="1465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95707384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6172136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757769542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125175420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398289314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939374477"/>
                    </a:ext>
                  </a:extLst>
                </a:gridCol>
              </a:tblGrid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6044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7382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4110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8481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17698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3351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A062948-E102-4B1B-9BA7-EABE5534D460}"/>
              </a:ext>
            </a:extLst>
          </p:cNvPr>
          <p:cNvGraphicFramePr>
            <a:graphicFrameLocks noGrp="1"/>
          </p:cNvGraphicFramePr>
          <p:nvPr/>
        </p:nvGraphicFramePr>
        <p:xfrm>
          <a:off x="7728400" y="3253406"/>
          <a:ext cx="73282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46172136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757769542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125175420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7382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411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848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83D48-797F-4EE8-B361-A3F8BE21D569}"/>
              </a:ext>
            </a:extLst>
          </p:cNvPr>
          <p:cNvCxnSpPr>
            <a:cxnSpLocks/>
          </p:cNvCxnSpPr>
          <p:nvPr/>
        </p:nvCxnSpPr>
        <p:spPr>
          <a:xfrm>
            <a:off x="5059829" y="2715379"/>
            <a:ext cx="1251911" cy="27119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2DE3D4-1839-4C8D-9304-95B90F1C7321}"/>
              </a:ext>
            </a:extLst>
          </p:cNvPr>
          <p:cNvCxnSpPr>
            <a:cxnSpLocks/>
          </p:cNvCxnSpPr>
          <p:nvPr/>
        </p:nvCxnSpPr>
        <p:spPr>
          <a:xfrm flipV="1">
            <a:off x="5093782" y="3710744"/>
            <a:ext cx="1246533" cy="27413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66B15-B4BB-4636-9D0E-FB5F4F1D3873}"/>
              </a:ext>
            </a:extLst>
          </p:cNvPr>
          <p:cNvCxnSpPr>
            <a:cxnSpLocks/>
          </p:cNvCxnSpPr>
          <p:nvPr/>
        </p:nvCxnSpPr>
        <p:spPr>
          <a:xfrm>
            <a:off x="6804717" y="3014280"/>
            <a:ext cx="1157364" cy="23912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31E452-3D82-488C-A2AD-557DAA6CB994}"/>
              </a:ext>
            </a:extLst>
          </p:cNvPr>
          <p:cNvCxnSpPr>
            <a:cxnSpLocks/>
          </p:cNvCxnSpPr>
          <p:nvPr/>
        </p:nvCxnSpPr>
        <p:spPr>
          <a:xfrm flipV="1">
            <a:off x="6833225" y="3483587"/>
            <a:ext cx="1128857" cy="264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FFA24F-2BF0-4DC8-8331-B87386E080DE}"/>
              </a:ext>
            </a:extLst>
          </p:cNvPr>
          <p:cNvCxnSpPr>
            <a:cxnSpLocks/>
          </p:cNvCxnSpPr>
          <p:nvPr/>
        </p:nvCxnSpPr>
        <p:spPr>
          <a:xfrm>
            <a:off x="2751315" y="2444186"/>
            <a:ext cx="1251911" cy="27119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3B7446-C8FF-4453-AB79-8B0838A5E042}"/>
              </a:ext>
            </a:extLst>
          </p:cNvPr>
          <p:cNvCxnSpPr>
            <a:cxnSpLocks/>
          </p:cNvCxnSpPr>
          <p:nvPr/>
        </p:nvCxnSpPr>
        <p:spPr>
          <a:xfrm flipV="1">
            <a:off x="2790020" y="3995474"/>
            <a:ext cx="1246533" cy="27413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34A9D-AF1F-427C-A5C2-D438F3977A91}"/>
              </a:ext>
            </a:extLst>
          </p:cNvPr>
          <p:cNvSpPr/>
          <p:nvPr/>
        </p:nvSpPr>
        <p:spPr>
          <a:xfrm>
            <a:off x="2010023" y="5310989"/>
            <a:ext cx="508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Remember that Convolution process preserved the spatial location</a:t>
            </a:r>
          </a:p>
        </p:txBody>
      </p:sp>
    </p:spTree>
    <p:extLst>
      <p:ext uri="{BB962C8B-B14F-4D97-AF65-F5344CB8AC3E}">
        <p14:creationId xmlns:p14="http://schemas.microsoft.com/office/powerpoint/2010/main" val="754835221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48DE30E-3E5D-4BDF-9630-8EC074041F4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we have a </a:t>
                </a:r>
                <a:r>
                  <a:rPr lang="en-US" dirty="0" err="1"/>
                  <a:t>ConvNet</a:t>
                </a:r>
                <a:r>
                  <a:rPr lang="en-US" dirty="0"/>
                  <a:t> which performs a classification from an input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[3×3]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With input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[6×6]</m:t>
                    </m:r>
                  </m:oMath>
                </a14:m>
                <a:r>
                  <a:rPr lang="en-US" dirty="0"/>
                  <a:t>, it means we perform classifications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different spatial positions of an input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WITHOUT SLIDING WINDOW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48DE30E-3E5D-4BDF-9630-8EC074041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as Sliding Window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0396A42-E94D-4653-8DC2-D0B83079A26A}"/>
              </a:ext>
            </a:extLst>
          </p:cNvPr>
          <p:cNvGraphicFramePr>
            <a:graphicFrameLocks noGrp="1"/>
          </p:cNvGraphicFramePr>
          <p:nvPr/>
        </p:nvGraphicFramePr>
        <p:xfrm>
          <a:off x="7339004" y="4293671"/>
          <a:ext cx="1465650" cy="1465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95707384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6172136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757769542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125175420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398289314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939374477"/>
                    </a:ext>
                  </a:extLst>
                </a:gridCol>
              </a:tblGrid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6044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7382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4110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8481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17698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3351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A062948-E102-4B1B-9BA7-EABE5534D460}"/>
              </a:ext>
            </a:extLst>
          </p:cNvPr>
          <p:cNvGraphicFramePr>
            <a:graphicFrameLocks noGrp="1"/>
          </p:cNvGraphicFramePr>
          <p:nvPr/>
        </p:nvGraphicFramePr>
        <p:xfrm>
          <a:off x="8977779" y="4538998"/>
          <a:ext cx="73282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461721361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757769542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4125175420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7382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411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8481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66B15-B4BB-4636-9D0E-FB5F4F1D3873}"/>
              </a:ext>
            </a:extLst>
          </p:cNvPr>
          <p:cNvCxnSpPr>
            <a:cxnSpLocks/>
          </p:cNvCxnSpPr>
          <p:nvPr/>
        </p:nvCxnSpPr>
        <p:spPr>
          <a:xfrm>
            <a:off x="8054096" y="4299872"/>
            <a:ext cx="1157364" cy="23912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31E452-3D82-488C-A2AD-557DAA6CB994}"/>
              </a:ext>
            </a:extLst>
          </p:cNvPr>
          <p:cNvCxnSpPr>
            <a:cxnSpLocks/>
          </p:cNvCxnSpPr>
          <p:nvPr/>
        </p:nvCxnSpPr>
        <p:spPr>
          <a:xfrm flipV="1">
            <a:off x="8082604" y="4769179"/>
            <a:ext cx="1128857" cy="264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DE7BE2-5A9B-4CCF-8D7A-9DD66A61D452}"/>
              </a:ext>
            </a:extLst>
          </p:cNvPr>
          <p:cNvGraphicFramePr>
            <a:graphicFrameLocks noGrp="1"/>
          </p:cNvGraphicFramePr>
          <p:nvPr/>
        </p:nvGraphicFramePr>
        <p:xfrm>
          <a:off x="7340726" y="4297536"/>
          <a:ext cx="732825" cy="732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1574231638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286630735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3439245645"/>
                    </a:ext>
                  </a:extLst>
                </a:gridCol>
              </a:tblGrid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04908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42313"/>
                  </a:ext>
                </a:extLst>
              </a:tr>
              <a:tr h="24427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84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98490-374C-4B20-941D-79B9E655C777}"/>
              </a:ext>
            </a:extLst>
          </p:cNvPr>
          <p:cNvGraphicFramePr>
            <a:graphicFrameLocks noGrp="1"/>
          </p:cNvGraphicFramePr>
          <p:nvPr/>
        </p:nvGraphicFramePr>
        <p:xfrm>
          <a:off x="8977779" y="4538998"/>
          <a:ext cx="24427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75">
                  <a:extLst>
                    <a:ext uri="{9D8B030D-6E8A-4147-A177-3AD203B41FA5}">
                      <a16:colId xmlns:a16="http://schemas.microsoft.com/office/drawing/2014/main" val="914843862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39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3308285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3666074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3759547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052441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052441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5"/>
            <a:endCxn id="39" idx="1"/>
          </p:cNvCxnSpPr>
          <p:nvPr/>
        </p:nvCxnSpPr>
        <p:spPr>
          <a:xfrm flipV="1">
            <a:off x="5610219" y="3011370"/>
            <a:ext cx="763956" cy="967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675804" y="4660643"/>
                <a:ext cx="1704313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image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221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221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04" y="4660643"/>
                <a:ext cx="1704313" cy="553998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599204" y="3800799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72542" y="4416368"/>
                <a:ext cx="1316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feature map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5×5×1024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42" y="4416368"/>
                <a:ext cx="1316878" cy="523220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6667843" y="301136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55605" y="4088040"/>
            <a:ext cx="13716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130646" y="4362360"/>
            <a:ext cx="137160" cy="8229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82943" y="4225200"/>
            <a:ext cx="288645" cy="1097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30"/>
          <p:cNvCxnSpPr>
            <a:stCxn id="20" idx="5"/>
            <a:endCxn id="53" idx="1"/>
          </p:cNvCxnSpPr>
          <p:nvPr/>
        </p:nvCxnSpPr>
        <p:spPr>
          <a:xfrm>
            <a:off x="5610219" y="3979218"/>
            <a:ext cx="745386" cy="794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374175" y="2325569"/>
            <a:ext cx="13716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30646" y="2325569"/>
            <a:ext cx="13716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58684" y="2645609"/>
            <a:ext cx="137160" cy="73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77114" y="301136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53145" y="47738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477114" y="47738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10889" y="2707343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0889" y="4770582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67328" y="4415575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391298" y="4418576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557805" y="2696446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391298" y="2699447"/>
            <a:ext cx="445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68924" y="2030664"/>
            <a:ext cx="575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4096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911328" y="2030664"/>
            <a:ext cx="575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4096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140788" y="5474974"/>
            <a:ext cx="575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4096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1328" y="5257286"/>
            <a:ext cx="575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1024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90287" y="5297597"/>
            <a:ext cx="87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Boxes:</a:t>
            </a:r>
          </a:p>
          <a:p>
            <a:pPr algn="ctr"/>
            <a:r>
              <a:rPr lang="en-US" sz="1200" dirty="0"/>
              <a:t>1000 x 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439603" y="3409604"/>
            <a:ext cx="117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class scores:</a:t>
            </a:r>
          </a:p>
          <a:p>
            <a:pPr algn="ctr"/>
            <a:r>
              <a:rPr lang="en-US" sz="1200" dirty="0"/>
              <a:t>1000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-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OverFeat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2036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0526" y="3308285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096181" y="3666074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52957" y="3759547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58249" y="4052441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5777" y="4052441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675804" y="4660643"/>
                <a:ext cx="1704313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Bigger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257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257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04" y="4660643"/>
                <a:ext cx="1704313" cy="553998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72542" y="4416368"/>
                <a:ext cx="1316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feature map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42" y="4416368"/>
                <a:ext cx="1316878" cy="523220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Sliding Window -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OverFeat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10219" y="2488110"/>
            <a:ext cx="4766634" cy="1491108"/>
            <a:chOff x="4086219" y="2488110"/>
            <a:chExt cx="4766634" cy="1491108"/>
          </a:xfrm>
        </p:grpSpPr>
        <p:cxnSp>
          <p:nvCxnSpPr>
            <p:cNvPr id="31" name="Straight Arrow Connector 30"/>
            <p:cNvCxnSpPr>
              <a:stCxn id="20" idx="5"/>
            </p:cNvCxnSpPr>
            <p:nvPr/>
          </p:nvCxnSpPr>
          <p:spPr>
            <a:xfrm flipV="1">
              <a:off x="4086219" y="3011369"/>
              <a:ext cx="763956" cy="9678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19813" y="3031085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35345" y="3031085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630341" y="3157473"/>
                  <a:ext cx="10777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/>
                    <a:t>4096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5×5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341" y="3157473"/>
                  <a:ext cx="1077731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5830321" y="3157473"/>
                  <a:ext cx="10777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/>
                    <a:t>1024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1×1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321" y="3157473"/>
                  <a:ext cx="1077731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7677531" y="2488110"/>
                  <a:ext cx="11753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/>
                    <a:t>class scores: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1×1×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531" y="2488110"/>
                  <a:ext cx="117532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be 32"/>
            <p:cNvSpPr/>
            <p:nvPr/>
          </p:nvSpPr>
          <p:spPr>
            <a:xfrm>
              <a:off x="4953095" y="2934790"/>
              <a:ext cx="1175543" cy="19259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6585308" y="2942282"/>
              <a:ext cx="761802" cy="17760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/>
            <p:cNvSpPr/>
            <p:nvPr/>
          </p:nvSpPr>
          <p:spPr>
            <a:xfrm>
              <a:off x="7821099" y="2942282"/>
              <a:ext cx="863758" cy="17760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99657" y="2670244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1×1×4096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657" y="2670244"/>
                  <a:ext cx="11068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404869" y="2674631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1×1×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869" y="2674631"/>
                  <a:ext cx="1106841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045852" y="3172862"/>
                  <a:ext cx="10777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000</m:t>
                      </m:r>
                    </m:oMath>
                  </a14:m>
                  <a:r>
                    <a:rPr lang="en-US" sz="1100" dirty="0"/>
                    <a:t>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1×1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852" y="3172862"/>
                  <a:ext cx="1077731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10220" y="3979218"/>
            <a:ext cx="5009075" cy="1446794"/>
            <a:chOff x="4086219" y="3979218"/>
            <a:chExt cx="5009075" cy="1446794"/>
          </a:xfrm>
        </p:grpSpPr>
        <p:cxnSp>
          <p:nvCxnSpPr>
            <p:cNvPr id="60" name="Straight Arrow Connector 30"/>
            <p:cNvCxnSpPr>
              <a:stCxn id="20" idx="5"/>
            </p:cNvCxnSpPr>
            <p:nvPr/>
          </p:nvCxnSpPr>
          <p:spPr>
            <a:xfrm>
              <a:off x="4086219" y="3979218"/>
              <a:ext cx="745386" cy="7946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4585076" y="4262255"/>
                  <a:ext cx="10777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/>
                    <a:t>4096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076" y="4262255"/>
                  <a:ext cx="1077731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4987445" y="4876239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1×1×4096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445" y="4876239"/>
                  <a:ext cx="110684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04870" y="4873884"/>
                  <a:ext cx="11068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1×1×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870" y="4873884"/>
                  <a:ext cx="1106841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7582509" y="4964347"/>
                  <a:ext cx="15127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/>
                    <a:t>Box coordinates: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1×1×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509" y="4964347"/>
                  <a:ext cx="151278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6232027" y="4763088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47559" y="4763088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be 38"/>
            <p:cNvSpPr/>
            <p:nvPr/>
          </p:nvSpPr>
          <p:spPr>
            <a:xfrm>
              <a:off x="4965309" y="4666793"/>
              <a:ext cx="1175543" cy="19259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6597522" y="4674285"/>
              <a:ext cx="761802" cy="17760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7756367" y="4518327"/>
              <a:ext cx="1017650" cy="432372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822345" y="4226043"/>
                  <a:ext cx="10777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/>
                    <a:t>1024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1×1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345" y="4226043"/>
                  <a:ext cx="1077731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950847" y="4130973"/>
                  <a:ext cx="119154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4×1000</m:t>
                      </m:r>
                    </m:oMath>
                  </a14:m>
                  <a:r>
                    <a:rPr lang="en-US" sz="1100" dirty="0"/>
                    <a:t> filters</a:t>
                  </a:r>
                </a:p>
                <a:p>
                  <a:pPr algn="ctr"/>
                  <a:r>
                    <a:rPr lang="en-US" sz="1100" dirty="0"/>
                    <a:t>@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100" dirty="0"/>
                    <a:t> conv</a:t>
                  </a: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47" y="4130973"/>
                  <a:ext cx="1191545" cy="430887"/>
                </a:xfrm>
                <a:prstGeom prst="rect">
                  <a:avLst/>
                </a:prstGeom>
                <a:blipFill>
                  <a:blip r:embed="rId15"/>
                  <a:stretch>
                    <a:fillRect t="-1429" b="-1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1917309" y="1960358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Efficient sliding window by converting fully-connected layers into convolutions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B395D5-309E-45F5-9B7D-15640E412DAB}"/>
              </a:ext>
            </a:extLst>
          </p:cNvPr>
          <p:cNvSpPr/>
          <p:nvPr/>
        </p:nvSpPr>
        <p:spPr>
          <a:xfrm>
            <a:off x="3599204" y="3800799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339948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24B0D36-B306-4016-8668-2EDAD22CF43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Training</a:t>
                </a:r>
                <a:r>
                  <a:rPr lang="en-US" b="1" dirty="0"/>
                  <a:t> time: </a:t>
                </a:r>
              </a:p>
              <a:p>
                <a:r>
                  <a:rPr lang="en-US" dirty="0"/>
                  <a:t>Small image, basic classifier</a:t>
                </a:r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[1× 1×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classifier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24B0D36-B306-4016-8668-2EDAD22CF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Sliding Window -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22" y="4119328"/>
            <a:ext cx="7479900" cy="18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1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24B0D36-B306-4016-8668-2EDAD22CF43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Testing</a:t>
            </a:r>
            <a:r>
              <a:rPr lang="en-US" b="1" dirty="0"/>
              <a:t> time: </a:t>
            </a:r>
          </a:p>
          <a:p>
            <a:r>
              <a:rPr lang="en-US" dirty="0"/>
              <a:t>Use the classifier to a bigger image </a:t>
            </a:r>
          </a:p>
          <a:p>
            <a:r>
              <a:rPr lang="en-US" dirty="0"/>
              <a:t>Input image without resizing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Sliding Window -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1EB9E-2A20-44E6-AC48-50314F02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31" y="3920150"/>
            <a:ext cx="7939705" cy="2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0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24B0D36-B306-4016-8668-2EDAD22CF43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Testing</a:t>
                </a:r>
                <a:r>
                  <a:rPr lang="en-US" b="1" dirty="0"/>
                  <a:t> time: </a:t>
                </a:r>
              </a:p>
              <a:p>
                <a:r>
                  <a:rPr lang="en-US" dirty="0"/>
                  <a:t>Conv process will output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only extra compute at yellow regions</a:t>
                </a: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24B0D36-B306-4016-8668-2EDAD22CF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Sliding Window -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1EB9E-2A20-44E6-AC48-50314F02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31" y="3920150"/>
            <a:ext cx="7939705" cy="2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704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Sliding Window -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AB8D2D-0F06-4C44-87EA-55B91DF5801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11841" y="1981220"/>
            <a:ext cx="8149670" cy="3871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7BF88-71EE-43EE-AD7E-8F956FFE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57" y="3790719"/>
            <a:ext cx="1968793" cy="198772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549F2-9161-4150-A7CF-4EBFB9FB019A}"/>
              </a:ext>
            </a:extLst>
          </p:cNvPr>
          <p:cNvCxnSpPr/>
          <p:nvPr/>
        </p:nvCxnSpPr>
        <p:spPr>
          <a:xfrm>
            <a:off x="3809702" y="4236099"/>
            <a:ext cx="0" cy="1129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08B5E7-C960-4F03-8A2A-A5BE79CEADF2}"/>
              </a:ext>
            </a:extLst>
          </p:cNvPr>
          <p:cNvCxnSpPr>
            <a:cxnSpLocks/>
          </p:cNvCxnSpPr>
          <p:nvPr/>
        </p:nvCxnSpPr>
        <p:spPr>
          <a:xfrm flipH="1">
            <a:off x="4214328" y="5753563"/>
            <a:ext cx="1256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E6A05-7D8F-4CDA-8706-A352A2E3AACB}"/>
              </a:ext>
            </a:extLst>
          </p:cNvPr>
          <p:cNvSpPr/>
          <p:nvPr/>
        </p:nvSpPr>
        <p:spPr>
          <a:xfrm>
            <a:off x="3496822" y="4669796"/>
            <a:ext cx="3642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A3A94B-B4CB-4676-9CE3-F636CECDEAB6}"/>
              </a:ext>
            </a:extLst>
          </p:cNvPr>
          <p:cNvSpPr/>
          <p:nvPr/>
        </p:nvSpPr>
        <p:spPr>
          <a:xfrm>
            <a:off x="4630661" y="5775763"/>
            <a:ext cx="3642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59831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Localizing Multiple Parts of an 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8243214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Image Classification</a:t>
            </a:r>
            <a:r>
              <a:rPr lang="en-US" dirty="0"/>
              <a:t> Tasks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37290" y="3404007"/>
            <a:ext cx="1828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Classification</a:t>
            </a:r>
          </a:p>
        </p:txBody>
      </p:sp>
      <p:cxnSp>
        <p:nvCxnSpPr>
          <p:cNvPr id="40" name="Straight Arrow Connector 39"/>
          <p:cNvCxnSpPr>
            <a:cxnSpLocks/>
            <a:stCxn id="32" idx="3"/>
            <a:endCxn id="30" idx="1"/>
          </p:cNvCxnSpPr>
          <p:nvPr/>
        </p:nvCxnSpPr>
        <p:spPr>
          <a:xfrm>
            <a:off x="8129119" y="3771739"/>
            <a:ext cx="262148" cy="3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91267" y="340968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Content-based Image Retrieval</a:t>
            </a:r>
          </a:p>
        </p:txBody>
      </p:sp>
      <p:cxnSp>
        <p:nvCxnSpPr>
          <p:cNvPr id="37" name="Straight Arrow Connector 36"/>
          <p:cNvCxnSpPr>
            <a:cxnSpLocks/>
            <a:stCxn id="19" idx="2"/>
            <a:endCxn id="31" idx="0"/>
          </p:cNvCxnSpPr>
          <p:nvPr/>
        </p:nvCxnSpPr>
        <p:spPr>
          <a:xfrm>
            <a:off x="5051690" y="4135527"/>
            <a:ext cx="0" cy="31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37290" y="4450743"/>
            <a:ext cx="18288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Objects Localization</a:t>
            </a:r>
          </a:p>
        </p:txBody>
      </p:sp>
      <p:cxnSp>
        <p:nvCxnSpPr>
          <p:cNvPr id="25" name="Straight Arrow Connector 24"/>
          <p:cNvCxnSpPr>
            <a:cxnSpLocks/>
            <a:stCxn id="19" idx="3"/>
            <a:endCxn id="32" idx="1"/>
          </p:cNvCxnSpPr>
          <p:nvPr/>
        </p:nvCxnSpPr>
        <p:spPr>
          <a:xfrm>
            <a:off x="5966091" y="3769768"/>
            <a:ext cx="334229" cy="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00319" y="3405978"/>
            <a:ext cx="18288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 Annotation</a:t>
            </a:r>
          </a:p>
        </p:txBody>
      </p:sp>
      <p:cxnSp>
        <p:nvCxnSpPr>
          <p:cNvPr id="47" name="Straight Arrow Connector 46"/>
          <p:cNvCxnSpPr>
            <a:cxnSpLocks/>
            <a:stCxn id="32" idx="2"/>
            <a:endCxn id="33" idx="0"/>
          </p:cNvCxnSpPr>
          <p:nvPr/>
        </p:nvCxnSpPr>
        <p:spPr>
          <a:xfrm>
            <a:off x="7214720" y="4137499"/>
            <a:ext cx="4369" cy="3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04688" y="4458389"/>
            <a:ext cx="18288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Captioning</a:t>
            </a:r>
          </a:p>
        </p:txBody>
      </p:sp>
      <p:cxnSp>
        <p:nvCxnSpPr>
          <p:cNvPr id="50" name="Straight Arrow Connector 49"/>
          <p:cNvCxnSpPr>
            <a:cxnSpLocks/>
            <a:stCxn id="63" idx="3"/>
            <a:endCxn id="34" idx="1"/>
          </p:cNvCxnSpPr>
          <p:nvPr/>
        </p:nvCxnSpPr>
        <p:spPr>
          <a:xfrm>
            <a:off x="5966090" y="2632500"/>
            <a:ext cx="347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314070" y="2266740"/>
            <a:ext cx="18288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Instance Segmentation</a:t>
            </a:r>
          </a:p>
        </p:txBody>
      </p:sp>
      <p:cxnSp>
        <p:nvCxnSpPr>
          <p:cNvPr id="54" name="Straight Arrow Connector 53"/>
          <p:cNvCxnSpPr>
            <a:cxnSpLocks/>
            <a:stCxn id="19" idx="1"/>
            <a:endCxn id="53" idx="3"/>
          </p:cNvCxnSpPr>
          <p:nvPr/>
        </p:nvCxnSpPr>
        <p:spPr>
          <a:xfrm flipH="1">
            <a:off x="3784620" y="3769767"/>
            <a:ext cx="352671" cy="1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55819" y="3405979"/>
            <a:ext cx="18288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Recognition and Identification</a:t>
            </a:r>
          </a:p>
        </p:txBody>
      </p:sp>
      <p:cxnSp>
        <p:nvCxnSpPr>
          <p:cNvPr id="58" name="Straight Arrow Connector 57"/>
          <p:cNvCxnSpPr>
            <a:cxnSpLocks/>
            <a:stCxn id="31" idx="1"/>
            <a:endCxn id="57" idx="3"/>
          </p:cNvCxnSpPr>
          <p:nvPr/>
        </p:nvCxnSpPr>
        <p:spPr>
          <a:xfrm flipH="1">
            <a:off x="3789310" y="4816503"/>
            <a:ext cx="347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60510" y="4450743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Objects Detection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137290" y="2266740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Segmentation</a:t>
            </a:r>
          </a:p>
        </p:txBody>
      </p:sp>
      <p:cxnSp>
        <p:nvCxnSpPr>
          <p:cNvPr id="64" name="Straight Arrow Connector 63"/>
          <p:cNvCxnSpPr>
            <a:cxnSpLocks/>
            <a:stCxn id="19" idx="0"/>
            <a:endCxn id="63" idx="2"/>
          </p:cNvCxnSpPr>
          <p:nvPr/>
        </p:nvCxnSpPr>
        <p:spPr>
          <a:xfrm flipV="1">
            <a:off x="5051690" y="2998261"/>
            <a:ext cx="0" cy="4057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63" idx="1"/>
          </p:cNvCxnSpPr>
          <p:nvPr/>
        </p:nvCxnSpPr>
        <p:spPr>
          <a:xfrm flipH="1">
            <a:off x="3702648" y="2632500"/>
            <a:ext cx="434642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34" idx="0"/>
          </p:cNvCxnSpPr>
          <p:nvPr/>
        </p:nvCxnSpPr>
        <p:spPr>
          <a:xfrm flipV="1">
            <a:off x="7228470" y="1900904"/>
            <a:ext cx="0" cy="3658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3"/>
          </p:cNvCxnSpPr>
          <p:nvPr/>
        </p:nvCxnSpPr>
        <p:spPr>
          <a:xfrm>
            <a:off x="8142870" y="2632500"/>
            <a:ext cx="37846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</p:cNvCxnSpPr>
          <p:nvPr/>
        </p:nvCxnSpPr>
        <p:spPr>
          <a:xfrm>
            <a:off x="2874910" y="5182263"/>
            <a:ext cx="0" cy="32881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30" idx="0"/>
          </p:cNvCxnSpPr>
          <p:nvPr/>
        </p:nvCxnSpPr>
        <p:spPr>
          <a:xfrm flipV="1">
            <a:off x="9305667" y="3010785"/>
            <a:ext cx="0" cy="398896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0" idx="3"/>
          </p:cNvCxnSpPr>
          <p:nvPr/>
        </p:nvCxnSpPr>
        <p:spPr>
          <a:xfrm>
            <a:off x="10220068" y="3775441"/>
            <a:ext cx="339291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3" idx="0"/>
          </p:cNvCxnSpPr>
          <p:nvPr/>
        </p:nvCxnSpPr>
        <p:spPr>
          <a:xfrm flipV="1">
            <a:off x="2870219" y="2998261"/>
            <a:ext cx="0" cy="40771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7" idx="1"/>
          </p:cNvCxnSpPr>
          <p:nvPr/>
        </p:nvCxnSpPr>
        <p:spPr>
          <a:xfrm flipH="1">
            <a:off x="1612530" y="4816503"/>
            <a:ext cx="34798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3" idx="1"/>
          </p:cNvCxnSpPr>
          <p:nvPr/>
        </p:nvCxnSpPr>
        <p:spPr>
          <a:xfrm flipH="1">
            <a:off x="1607839" y="3771739"/>
            <a:ext cx="347980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33" idx="2"/>
          </p:cNvCxnSpPr>
          <p:nvPr/>
        </p:nvCxnSpPr>
        <p:spPr>
          <a:xfrm>
            <a:off x="7219088" y="5189910"/>
            <a:ext cx="0" cy="30136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30" idx="2"/>
          </p:cNvCxnSpPr>
          <p:nvPr/>
        </p:nvCxnSpPr>
        <p:spPr>
          <a:xfrm>
            <a:off x="9305667" y="4141201"/>
            <a:ext cx="0" cy="32881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2A9EA1D-3096-4C40-977C-C8F2182A27BA}"/>
              </a:ext>
            </a:extLst>
          </p:cNvPr>
          <p:cNvCxnSpPr>
            <a:cxnSpLocks/>
            <a:stCxn id="31" idx="2"/>
            <a:endCxn id="128" idx="0"/>
          </p:cNvCxnSpPr>
          <p:nvPr/>
        </p:nvCxnSpPr>
        <p:spPr>
          <a:xfrm>
            <a:off x="5051690" y="5182264"/>
            <a:ext cx="0" cy="3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90663A-13FE-48CA-A45E-F206F5A0104A}"/>
              </a:ext>
            </a:extLst>
          </p:cNvPr>
          <p:cNvSpPr/>
          <p:nvPr/>
        </p:nvSpPr>
        <p:spPr>
          <a:xfrm>
            <a:off x="4137290" y="5539734"/>
            <a:ext cx="18288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Pose Estimation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97A7751-D10E-494C-86AB-3C53CCE8A33F}"/>
              </a:ext>
            </a:extLst>
          </p:cNvPr>
          <p:cNvCxnSpPr>
            <a:cxnSpLocks/>
          </p:cNvCxnSpPr>
          <p:nvPr/>
        </p:nvCxnSpPr>
        <p:spPr>
          <a:xfrm flipV="1">
            <a:off x="5023808" y="1900904"/>
            <a:ext cx="0" cy="3658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973B664-9F41-40CF-9E5D-A9D017F51BBE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3784620" y="5905494"/>
            <a:ext cx="35267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1C22B2-97FA-41F1-8BFF-3D8C1897CA83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66090" y="5905494"/>
            <a:ext cx="31596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BC1D8B-635C-45AB-A975-F11F625770A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133488" y="4824149"/>
            <a:ext cx="35659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57" grpId="0" animBg="1"/>
      <p:bldP spid="5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Localize </a:t>
            </a:r>
            <a:r>
              <a:rPr lang="en-US" sz="2000" b="1" dirty="0">
                <a:solidFill>
                  <a:srgbClr val="0000FF"/>
                </a:solidFill>
              </a:rPr>
              <a:t>exactly</a:t>
            </a:r>
            <a:r>
              <a:rPr lang="en-US" sz="2000" dirty="0">
                <a:solidFill>
                  <a:srgbClr val="0000FF"/>
                </a:solidFill>
              </a:rPr>
              <a:t> K-parts </a:t>
            </a:r>
            <a:r>
              <a:rPr lang="en-US" sz="2000" dirty="0"/>
              <a:t>of an object in each image</a:t>
            </a:r>
          </a:p>
          <a:p>
            <a:pPr lvl="1"/>
            <a:r>
              <a:rPr lang="en-US" dirty="0"/>
              <a:t>E.g. whole, head, left &amp; right ear </a:t>
            </a:r>
            <a:r>
              <a:rPr lang="en-US" dirty="0">
                <a:sym typeface="Wingdings" panose="05000000000000000000" pitchFamily="2" charset="2"/>
              </a:rPr>
              <a:t> K=4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Multiple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21766" y="4039811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rapezoid 6"/>
          <p:cNvSpPr/>
          <p:nvPr/>
        </p:nvSpPr>
        <p:spPr>
          <a:xfrm rot="5400000" flipH="1">
            <a:off x="3957421" y="4397600"/>
            <a:ext cx="1826455" cy="772737"/>
          </a:xfrm>
          <a:prstGeom prst="trapezoid">
            <a:avLst>
              <a:gd name="adj" fmla="val 63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514197" y="4491073"/>
            <a:ext cx="957262" cy="58578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19489" y="4783967"/>
            <a:ext cx="26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017" y="4783967"/>
            <a:ext cx="257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37044" y="5392169"/>
            <a:ext cx="170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0444" y="4532325"/>
            <a:ext cx="82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3782" y="5147894"/>
            <a:ext cx="131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Final conv feature map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59113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736751" y="3003269"/>
            <a:ext cx="914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68391" y="3186149"/>
            <a:ext cx="9144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71116" y="3094709"/>
            <a:ext cx="9144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05551" y="350618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44814" y="2614484"/>
            <a:ext cx="1397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Fully-connected layer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44814" y="4623446"/>
            <a:ext cx="1397977" cy="1408914"/>
            <a:chOff x="4959573" y="4623446"/>
            <a:chExt cx="1397977" cy="1408914"/>
          </a:xfrm>
        </p:grpSpPr>
        <p:sp>
          <p:nvSpPr>
            <p:cNvPr id="53" name="Rectangle 52"/>
            <p:cNvSpPr/>
            <p:nvPr/>
          </p:nvSpPr>
          <p:spPr>
            <a:xfrm>
              <a:off x="5073873" y="5026520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51511" y="5026520"/>
              <a:ext cx="91440" cy="1005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83151" y="5209400"/>
              <a:ext cx="9144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85876" y="5117960"/>
              <a:ext cx="208874" cy="8229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5720311" y="5529440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959573" y="4623446"/>
              <a:ext cx="13979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Fully-connected layer</a:t>
              </a:r>
            </a:p>
          </p:txBody>
        </p:sp>
      </p:grpSp>
      <p:cxnSp>
        <p:nvCxnSpPr>
          <p:cNvPr id="60" name="Straight Arrow Connector 30"/>
          <p:cNvCxnSpPr>
            <a:stCxn id="20" idx="5"/>
            <a:endCxn id="53" idx="1"/>
          </p:cNvCxnSpPr>
          <p:nvPr/>
        </p:nvCxnSpPr>
        <p:spPr>
          <a:xfrm>
            <a:off x="6471459" y="4710744"/>
            <a:ext cx="987654" cy="818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981768" y="3336912"/>
            <a:ext cx="2281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Class scores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981769" y="5259047"/>
            <a:ext cx="2095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Box coordinates</a:t>
            </a:r>
          </a:p>
          <a:p>
            <a:r>
              <a:rPr lang="en-US" sz="1600" dirty="0"/>
              <a:t>Kx4 numbers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643719" y="55294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>
            <a:stCxn id="20" idx="5"/>
            <a:endCxn id="44" idx="1"/>
          </p:cNvCxnSpPr>
          <p:nvPr/>
        </p:nvCxnSpPr>
        <p:spPr>
          <a:xfrm flipV="1">
            <a:off x="6471459" y="3506190"/>
            <a:ext cx="987654" cy="1204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05630" y="3506189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DDB574-15F6-45DA-AB43-6C2B3D5DA919}"/>
              </a:ext>
            </a:extLst>
          </p:cNvPr>
          <p:cNvSpPr/>
          <p:nvPr/>
        </p:nvSpPr>
        <p:spPr>
          <a:xfrm>
            <a:off x="5591324" y="4689833"/>
            <a:ext cx="63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841822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Human Pose Estimation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874" y="6062050"/>
            <a:ext cx="9978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Johnson and 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Everingham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, "Clustered Pose and Nonlinear Appearance Models for Human Pose Estimation", BMVC 2010</a:t>
            </a:r>
            <a:endParaRPr lang="en-US" sz="1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A8B451-F99C-4BA8-A447-D69DC90F0F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889126" y="2222207"/>
            <a:ext cx="6046117" cy="3046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DC361D-8A03-4EF7-BEE5-5B15F9F63214}"/>
              </a:ext>
            </a:extLst>
          </p:cNvPr>
          <p:cNvSpPr/>
          <p:nvPr/>
        </p:nvSpPr>
        <p:spPr>
          <a:xfrm>
            <a:off x="8382001" y="2222207"/>
            <a:ext cx="215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MT"/>
              </a:rPr>
              <a:t>Represent pose as a</a:t>
            </a:r>
          </a:p>
          <a:p>
            <a:r>
              <a:rPr lang="en-US" sz="1600" dirty="0">
                <a:latin typeface="ArialMT"/>
              </a:rPr>
              <a:t>set of 14 joint positions:</a:t>
            </a:r>
          </a:p>
          <a:p>
            <a:endParaRPr lang="en-US" sz="1600" dirty="0">
              <a:latin typeface="ArialMT"/>
            </a:endParaRPr>
          </a:p>
          <a:p>
            <a:r>
              <a:rPr lang="en-US" sz="1600" dirty="0">
                <a:latin typeface="ArialMT"/>
              </a:rPr>
              <a:t>Left / right foot</a:t>
            </a:r>
          </a:p>
          <a:p>
            <a:r>
              <a:rPr lang="en-US" sz="1600" dirty="0">
                <a:latin typeface="ArialMT"/>
              </a:rPr>
              <a:t>Left / right knee</a:t>
            </a:r>
          </a:p>
          <a:p>
            <a:r>
              <a:rPr lang="en-US" sz="1600" dirty="0">
                <a:latin typeface="ArialMT"/>
              </a:rPr>
              <a:t>Left / right hip</a:t>
            </a:r>
          </a:p>
          <a:p>
            <a:r>
              <a:rPr lang="en-US" sz="1600" dirty="0">
                <a:latin typeface="ArialMT"/>
              </a:rPr>
              <a:t>Left / right shoulder</a:t>
            </a:r>
          </a:p>
          <a:p>
            <a:r>
              <a:rPr lang="en-US" sz="1600" dirty="0">
                <a:latin typeface="ArialMT"/>
              </a:rPr>
              <a:t>Left / right elbow</a:t>
            </a:r>
          </a:p>
          <a:p>
            <a:r>
              <a:rPr lang="en-US" sz="1600" dirty="0">
                <a:latin typeface="ArialMT"/>
              </a:rPr>
              <a:t>Left / right hand</a:t>
            </a:r>
          </a:p>
          <a:p>
            <a:r>
              <a:rPr lang="en-US" sz="1600" dirty="0">
                <a:latin typeface="ArialMT"/>
              </a:rPr>
              <a:t>Neck</a:t>
            </a:r>
          </a:p>
          <a:p>
            <a:r>
              <a:rPr lang="en-US" sz="1600" dirty="0">
                <a:latin typeface="ArialMT"/>
              </a:rPr>
              <a:t>Head top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06117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9A490BC-9E67-4FE0-B89D-AEE0B15DB39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Represent a person by </a:t>
                </a:r>
                <a:r>
                  <a:rPr lang="en-US" sz="2000" dirty="0">
                    <a:solidFill>
                      <a:srgbClr val="C00000"/>
                    </a:solidFill>
                  </a:rPr>
                  <a:t>K joints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for each joint from last fully-connected layer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(details: Normalized coordinates, iterative refinement)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9A490BC-9E67-4FE0-B89D-AEE0B15DB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Human Pose Estimation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1997" y="6068256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Toshev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, “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DeepPose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: Human Pose Estimation via Deep Neural Networks”, CVPR 2014]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3547"/>
          <a:stretch/>
        </p:blipFill>
        <p:spPr>
          <a:xfrm>
            <a:off x="1798596" y="3685547"/>
            <a:ext cx="4087537" cy="20959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75248C-1B19-4E1D-A9F4-F30246233463}"/>
              </a:ext>
            </a:extLst>
          </p:cNvPr>
          <p:cNvSpPr/>
          <p:nvPr/>
        </p:nvSpPr>
        <p:spPr>
          <a:xfrm>
            <a:off x="6307705" y="4087770"/>
            <a:ext cx="1425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head top</a:t>
            </a:r>
            <a:r>
              <a:rPr lang="en-US" sz="1400" dirty="0">
                <a:latin typeface="ArialMT"/>
              </a:rPr>
              <a:t>: (x, y)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30BD7-1E07-434B-8B28-AF09B3F2A6AD}"/>
              </a:ext>
            </a:extLst>
          </p:cNvPr>
          <p:cNvSpPr/>
          <p:nvPr/>
        </p:nvSpPr>
        <p:spPr>
          <a:xfrm>
            <a:off x="6304556" y="4437295"/>
            <a:ext cx="1754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left shoulder</a:t>
            </a:r>
            <a:r>
              <a:rPr lang="en-US" sz="1400" dirty="0">
                <a:latin typeface="ArialMT"/>
              </a:rPr>
              <a:t>: (x, y)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C27E05-E495-4144-B84B-1837012C8A56}"/>
              </a:ext>
            </a:extLst>
          </p:cNvPr>
          <p:cNvSpPr/>
          <p:nvPr/>
        </p:nvSpPr>
        <p:spPr>
          <a:xfrm>
            <a:off x="6304556" y="4762130"/>
            <a:ext cx="364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…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7EB51E-FEA0-4BD9-8DC8-80C43E5BC4B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907837" y="4241658"/>
            <a:ext cx="399868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19F44A-1584-48B4-92DB-C815C498E4FF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5886132" y="4591184"/>
            <a:ext cx="418424" cy="142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577A8C-27E1-468D-B923-B6A328F4A94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15138" y="4885906"/>
            <a:ext cx="389418" cy="30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FCA91C7-BEAE-435C-90CA-E5416A3E1031}"/>
              </a:ext>
            </a:extLst>
          </p:cNvPr>
          <p:cNvSpPr/>
          <p:nvPr/>
        </p:nvSpPr>
        <p:spPr>
          <a:xfrm>
            <a:off x="8079653" y="3307663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-BoldMT"/>
              </a:rPr>
              <a:t>Correct </a:t>
            </a:r>
            <a:br>
              <a:rPr lang="en-US" sz="1400" b="1" dirty="0">
                <a:latin typeface="Arial-BoldMT"/>
              </a:rPr>
            </a:br>
            <a:r>
              <a:rPr lang="en-US" sz="1400" b="1" dirty="0">
                <a:latin typeface="Arial-BoldMT"/>
              </a:rPr>
              <a:t>coordinates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D18D58-E376-434B-8ED4-11EEAA1A2C57}"/>
              </a:ext>
            </a:extLst>
          </p:cNvPr>
          <p:cNvSpPr/>
          <p:nvPr/>
        </p:nvSpPr>
        <p:spPr>
          <a:xfrm>
            <a:off x="8248771" y="4086281"/>
            <a:ext cx="85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L2 Loss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4219DC-FC27-4FF3-BC16-3A2D779652F5}"/>
              </a:ext>
            </a:extLst>
          </p:cNvPr>
          <p:cNvSpPr/>
          <p:nvPr/>
        </p:nvSpPr>
        <p:spPr>
          <a:xfrm>
            <a:off x="8248771" y="4437295"/>
            <a:ext cx="85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L2 Loss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4BCB9-BD68-427C-80AB-19396D21241C}"/>
              </a:ext>
            </a:extLst>
          </p:cNvPr>
          <p:cNvSpPr/>
          <p:nvPr/>
        </p:nvSpPr>
        <p:spPr>
          <a:xfrm>
            <a:off x="8314333" y="4812999"/>
            <a:ext cx="364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…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727E-C917-464F-90FD-542E18D3AA58}"/>
              </a:ext>
            </a:extLst>
          </p:cNvPr>
          <p:cNvSpPr/>
          <p:nvPr/>
        </p:nvSpPr>
        <p:spPr>
          <a:xfrm>
            <a:off x="8248771" y="5186604"/>
            <a:ext cx="85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L2 Loss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3219A-1F2C-4FD1-A3F7-F8195CB88EEA}"/>
              </a:ext>
            </a:extLst>
          </p:cNvPr>
          <p:cNvSpPr/>
          <p:nvPr/>
        </p:nvSpPr>
        <p:spPr>
          <a:xfrm>
            <a:off x="6307705" y="5186604"/>
            <a:ext cx="1465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right foot</a:t>
            </a:r>
            <a:r>
              <a:rPr lang="en-US" sz="1400" dirty="0">
                <a:latin typeface="ArialMT"/>
              </a:rPr>
              <a:t>: (x, y)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A8149F-2AD7-4E13-AAD1-FA985EB0C1C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915139" y="4998502"/>
            <a:ext cx="392567" cy="34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5EC6E08-3F56-4A37-94FE-A67033CEBDEC}"/>
              </a:ext>
            </a:extLst>
          </p:cNvPr>
          <p:cNvSpPr/>
          <p:nvPr/>
        </p:nvSpPr>
        <p:spPr>
          <a:xfrm>
            <a:off x="9510907" y="4627503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+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6EE962-0A12-4788-B5F2-AA2CAF72D7D4}"/>
              </a:ext>
            </a:extLst>
          </p:cNvPr>
          <p:cNvCxnSpPr>
            <a:cxnSpLocks/>
          </p:cNvCxnSpPr>
          <p:nvPr/>
        </p:nvCxnSpPr>
        <p:spPr>
          <a:xfrm flipH="1" flipV="1">
            <a:off x="9101000" y="4253803"/>
            <a:ext cx="399868" cy="337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A09388-C0B7-4969-8DB7-DA6CECA89859}"/>
              </a:ext>
            </a:extLst>
          </p:cNvPr>
          <p:cNvCxnSpPr>
            <a:cxnSpLocks/>
          </p:cNvCxnSpPr>
          <p:nvPr/>
        </p:nvCxnSpPr>
        <p:spPr>
          <a:xfrm flipH="1" flipV="1">
            <a:off x="9079295" y="4590983"/>
            <a:ext cx="418424" cy="15466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AD4C79-E1DE-4AEC-92AC-95A41D13BDBD}"/>
              </a:ext>
            </a:extLst>
          </p:cNvPr>
          <p:cNvCxnSpPr>
            <a:cxnSpLocks/>
          </p:cNvCxnSpPr>
          <p:nvPr/>
        </p:nvCxnSpPr>
        <p:spPr>
          <a:xfrm flipH="1">
            <a:off x="9108301" y="4898051"/>
            <a:ext cx="389418" cy="3011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EEA7B3-55E8-4665-9E0E-7AEC74F08ABD}"/>
              </a:ext>
            </a:extLst>
          </p:cNvPr>
          <p:cNvCxnSpPr>
            <a:cxnSpLocks/>
          </p:cNvCxnSpPr>
          <p:nvPr/>
        </p:nvCxnSpPr>
        <p:spPr>
          <a:xfrm flipH="1">
            <a:off x="9108302" y="5010648"/>
            <a:ext cx="392567" cy="3522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692FA-BF1B-4874-A957-69AD625679E7}"/>
              </a:ext>
            </a:extLst>
          </p:cNvPr>
          <p:cNvSpPr/>
          <p:nvPr/>
        </p:nvSpPr>
        <p:spPr>
          <a:xfrm>
            <a:off x="9998644" y="4663426"/>
            <a:ext cx="601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-BoldMT"/>
              </a:rPr>
              <a:t>Loss</a:t>
            </a:r>
            <a:endParaRPr lang="en-US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C496D4-5F97-4FAC-9A57-F5DB0C844381}"/>
              </a:ext>
            </a:extLst>
          </p:cNvPr>
          <p:cNvCxnSpPr>
            <a:cxnSpLocks/>
            <a:stCxn id="55" idx="1"/>
            <a:endCxn id="50" idx="3"/>
          </p:cNvCxnSpPr>
          <p:nvPr/>
        </p:nvCxnSpPr>
        <p:spPr>
          <a:xfrm flipH="1" flipV="1">
            <a:off x="9830225" y="4812170"/>
            <a:ext cx="168418" cy="514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CF4A59-487A-4B94-B4CA-33665F9F6DF5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7733096" y="4240170"/>
            <a:ext cx="515675" cy="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813D6E-E5D3-4A1A-AFFB-A90D97D1DB21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>
            <a:off x="8058562" y="4591183"/>
            <a:ext cx="19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F320CF-8E0C-4B00-A9D9-B0ACDC9C69A7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7773172" y="5340492"/>
            <a:ext cx="475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57205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Human Pose Estimation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75766" y="6104468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Toshev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, “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DeepPose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: Human Pose Estimation via Deep Neural Networks”, CVPR 2014]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68" y="1899315"/>
            <a:ext cx="6109654" cy="41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28213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Facial Landmark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75766" y="6104468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Toshev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, “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DeepPose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: Human Pose Estimation via Deep Neural Networks”, CVPR 2014]</a:t>
            </a:r>
            <a:endParaRPr lang="en-US" sz="1200" dirty="0"/>
          </a:p>
        </p:txBody>
      </p:sp>
      <p:pic>
        <p:nvPicPr>
          <p:cNvPr id="7" name="Picture 6" descr="A close up of a person wearing a costume&#10;&#10;Description automatically generated">
            <a:extLst>
              <a:ext uri="{FF2B5EF4-FFF2-40B4-BE49-F238E27FC236}">
                <a16:creationId xmlns:a16="http://schemas.microsoft.com/office/drawing/2014/main" id="{2DFAC143-170F-4DD6-ADF5-62EC421C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08" y="2377688"/>
            <a:ext cx="4038600" cy="2638425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EF211A4-ABB5-4A07-9E21-F8F751DE2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70" t="-4145" r="-5479" b="-6821"/>
          <a:stretch/>
        </p:blipFill>
        <p:spPr>
          <a:xfrm>
            <a:off x="6858000" y="2344066"/>
            <a:ext cx="2971800" cy="2762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AEAE9F-12FD-4B17-ACD8-A6A457181D2D}"/>
              </a:ext>
            </a:extLst>
          </p:cNvPr>
          <p:cNvSpPr/>
          <p:nvPr/>
        </p:nvSpPr>
        <p:spPr>
          <a:xfrm>
            <a:off x="1775765" y="5224034"/>
            <a:ext cx="2582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5 to 70 landmark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12050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Very Simple</a:t>
            </a:r>
          </a:p>
          <a:p>
            <a:r>
              <a:rPr lang="en-US" dirty="0"/>
              <a:t>Use it</a:t>
            </a:r>
          </a:p>
          <a:p>
            <a:endParaRPr lang="en-US" dirty="0"/>
          </a:p>
          <a:p>
            <a:r>
              <a:rPr lang="en-US" dirty="0"/>
              <a:t>Performance wise? </a:t>
            </a:r>
            <a:r>
              <a:rPr lang="en-US" dirty="0">
                <a:solidFill>
                  <a:srgbClr val="0000FF"/>
                </a:solidFill>
              </a:rPr>
              <a:t>We need more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Localization as a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89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Localization as Regression </a:t>
            </a:r>
            <a:br>
              <a:rPr lang="en-US" dirty="0"/>
            </a:br>
            <a:r>
              <a:rPr lang="en-US" dirty="0"/>
              <a:t>+ Sliding Window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54650573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C7891FF1-198F-45F3-9C8B-36BBE40153B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Winner of ILSVRC 2013 localization challenge</a:t>
                </a:r>
              </a:p>
              <a:p>
                <a:r>
                  <a:rPr lang="en-US" dirty="0"/>
                  <a:t>Class specific</a:t>
                </a:r>
              </a:p>
              <a:p>
                <a:r>
                  <a:rPr lang="en-US" dirty="0"/>
                  <a:t>Test on slightly larger image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257×257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The output regression are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box may exceed the input size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C7891FF1-198F-45F3-9C8B-36BBE40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 b="-18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7" name="Title 4">
            <a:extLst>
              <a:ext uri="{FF2B5EF4-FFF2-40B4-BE49-F238E27FC236}">
                <a16:creationId xmlns:a16="http://schemas.microsoft.com/office/drawing/2014/main" id="{FC7FDF2E-D493-4727-A4AE-678DF8C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95015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1482" y="3333890"/>
            <a:ext cx="1697723" cy="14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16760" y="4686249"/>
                <a:ext cx="17043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221×221×3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60" y="4686249"/>
                <a:ext cx="1704313" cy="584775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599204" y="3164820"/>
            <a:ext cx="2431172" cy="1826455"/>
            <a:chOff x="1834248" y="2871925"/>
            <a:chExt cx="2431172" cy="1826455"/>
          </a:xfrm>
        </p:grpSpPr>
        <p:sp>
          <p:nvSpPr>
            <p:cNvPr id="7" name="Trapezoid 6"/>
            <p:cNvSpPr/>
            <p:nvPr/>
          </p:nvSpPr>
          <p:spPr>
            <a:xfrm rot="5400000" flipH="1">
              <a:off x="1572180" y="3398784"/>
              <a:ext cx="1826455" cy="772737"/>
            </a:xfrm>
            <a:prstGeom prst="trapezoid">
              <a:avLst>
                <a:gd name="adj" fmla="val 6382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3128957" y="3492258"/>
              <a:ext cx="957262" cy="5857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834248" y="3785152"/>
              <a:ext cx="26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71776" y="3785152"/>
              <a:ext cx="257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75204" y="3415820"/>
              <a:ext cx="82040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Conv</a:t>
              </a:r>
            </a:p>
            <a:p>
              <a:pPr algn="ctr"/>
              <a:r>
                <a:rPr lang="en-US" sz="1400" dirty="0"/>
                <a:t>and</a:t>
              </a:r>
            </a:p>
            <a:p>
              <a:pPr algn="ctr"/>
              <a:r>
                <a:rPr lang="en-US" sz="1400" dirty="0"/>
                <a:t>Pool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948542" y="4149079"/>
                  <a:ext cx="131687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feature map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5×5×1024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542" y="4149079"/>
                  <a:ext cx="1316878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51844" y="4297717"/>
            <a:ext cx="3865510" cy="1712232"/>
            <a:chOff x="4286888" y="4004823"/>
            <a:chExt cx="3865510" cy="1712232"/>
          </a:xfrm>
        </p:grpSpPr>
        <p:sp>
          <p:nvSpPr>
            <p:cNvPr id="53" name="Rectangle 52"/>
            <p:cNvSpPr/>
            <p:nvPr/>
          </p:nvSpPr>
          <p:spPr>
            <a:xfrm>
              <a:off x="4831605" y="4045834"/>
              <a:ext cx="137160" cy="1371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06646" y="4320154"/>
              <a:ext cx="137160" cy="8229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58942" y="4182994"/>
              <a:ext cx="288645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30"/>
            <p:cNvCxnSpPr>
              <a:stCxn id="20" idx="5"/>
              <a:endCxn id="53" idx="1"/>
            </p:cNvCxnSpPr>
            <p:nvPr/>
          </p:nvCxnSpPr>
          <p:spPr>
            <a:xfrm>
              <a:off x="4327175" y="4004823"/>
              <a:ext cx="504430" cy="7268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923350" y="4470450"/>
              <a:ext cx="1229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Euclidean loss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129145" y="473163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953114" y="473163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286888" y="4728376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43327" y="4373369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67297" y="4376370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16787" y="5432767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4096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7327" y="5215079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1024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66286" y="5255390"/>
              <a:ext cx="8739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Boxes:</a:t>
              </a:r>
            </a:p>
            <a:p>
              <a:pPr algn="ctr"/>
              <a:r>
                <a:rPr lang="en-US" sz="1200" dirty="0"/>
                <a:t>1000 x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51844" y="2112023"/>
            <a:ext cx="3865510" cy="2185695"/>
            <a:chOff x="4286888" y="1819128"/>
            <a:chExt cx="3865510" cy="2185695"/>
          </a:xfrm>
        </p:grpSpPr>
        <p:cxnSp>
          <p:nvCxnSpPr>
            <p:cNvPr id="31" name="Straight Arrow Connector 30"/>
            <p:cNvCxnSpPr>
              <a:stCxn id="20" idx="5"/>
              <a:endCxn id="39" idx="1"/>
            </p:cNvCxnSpPr>
            <p:nvPr/>
          </p:nvCxnSpPr>
          <p:spPr>
            <a:xfrm flipV="1">
              <a:off x="4327175" y="2504928"/>
              <a:ext cx="523000" cy="149989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143843" y="2504928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923350" y="2236171"/>
              <a:ext cx="1229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/>
                <a:t>Softmax</a:t>
              </a:r>
              <a:r>
                <a:rPr lang="en-US" sz="1600" dirty="0"/>
                <a:t> loss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0175" y="1819128"/>
              <a:ext cx="137160" cy="1371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06646" y="1819128"/>
              <a:ext cx="137160" cy="1371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34684" y="2139168"/>
              <a:ext cx="137160" cy="731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53114" y="2504928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286888" y="2200902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33804" y="2190005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67297" y="2193006"/>
              <a:ext cx="445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FC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16903" y="3234299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4096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59307" y="3234299"/>
              <a:ext cx="5757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4096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15603" y="2903162"/>
              <a:ext cx="1175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class scores:</a:t>
              </a:r>
            </a:p>
            <a:p>
              <a:pPr algn="ctr"/>
              <a:r>
                <a:rPr lang="en-US" sz="1200" dirty="0"/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488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850323C-CDB0-4159-A7E0-8A26C99A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93890" y="2806515"/>
            <a:ext cx="1463040" cy="146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90049" y="2888750"/>
            <a:ext cx="1160696" cy="163293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968763" y="291045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20866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01708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383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885142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2991" y="3104248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45601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Tasks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2859219"/>
            <a:ext cx="2157413" cy="189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0168" y="2518693"/>
            <a:ext cx="1685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Classification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2650" y="2241695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Classification</a:t>
            </a:r>
          </a:p>
          <a:p>
            <a:pPr algn="ctr"/>
            <a:r>
              <a:rPr lang="en-US" b="1" dirty="0">
                <a:latin typeface="Arial-BoldMT"/>
              </a:rPr>
              <a:t>+ Localization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8219" y="2518693"/>
            <a:ext cx="2018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Object Detection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74164" y="2241695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Instance</a:t>
            </a:r>
          </a:p>
          <a:p>
            <a:pPr algn="ctr"/>
            <a:r>
              <a:rPr lang="en-US" b="1" dirty="0">
                <a:latin typeface="Arial-BoldMT"/>
              </a:rPr>
              <a:t>Segmentation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0244" y="2859219"/>
            <a:ext cx="2157413" cy="18943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79900" y="2884619"/>
            <a:ext cx="1088636" cy="1796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t dog duc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2512" y="2913425"/>
            <a:ext cx="232067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at dog duc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8817" y="2907392"/>
            <a:ext cx="232067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035115" y="3367219"/>
            <a:ext cx="673660" cy="820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4549" y="3341820"/>
            <a:ext cx="509027" cy="607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21037" y="4086225"/>
            <a:ext cx="383039" cy="40554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6472" y="3000376"/>
            <a:ext cx="1117144" cy="14410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5044" y="2901361"/>
            <a:ext cx="2308225" cy="1749425"/>
          </a:xfrm>
          <a:prstGeom prst="rect">
            <a:avLst/>
          </a:prstGeom>
        </p:spPr>
      </p:pic>
      <p:sp>
        <p:nvSpPr>
          <p:cNvPr id="21" name="Left Brace 20"/>
          <p:cNvSpPr/>
          <p:nvPr/>
        </p:nvSpPr>
        <p:spPr>
          <a:xfrm rot="16200000">
            <a:off x="3428942" y="3502776"/>
            <a:ext cx="548640" cy="4114800"/>
          </a:xfrm>
          <a:prstGeom prst="leftBrace">
            <a:avLst>
              <a:gd name="adj1" fmla="val 9533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7941541" y="3373074"/>
            <a:ext cx="574797" cy="4348051"/>
          </a:xfrm>
          <a:prstGeom prst="leftBrace">
            <a:avLst>
              <a:gd name="adj1" fmla="val 9533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4087" y="5834497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Single Object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34009" y="5828957"/>
            <a:ext cx="2178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-BoldMT"/>
              </a:rPr>
              <a:t>Multiple Objects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8100" y="4693364"/>
            <a:ext cx="629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-BoldMT"/>
              </a:rPr>
              <a:t>CAT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20147" y="4693364"/>
                <a:ext cx="79380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rial-BoldMT"/>
                  </a:rPr>
                  <a:t>CAT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47" y="4693364"/>
                <a:ext cx="793807" cy="553998"/>
              </a:xfrm>
              <a:prstGeom prst="rect">
                <a:avLst/>
              </a:prstGeom>
              <a:blipFill>
                <a:blip r:embed="rId5"/>
                <a:stretch>
                  <a:fillRect t="-65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882676" y="4693364"/>
                <a:ext cx="2502673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-BoldMT"/>
                  </a:rPr>
                  <a:t>CAT </a:t>
                </a:r>
                <a:r>
                  <a:rPr lang="en-US" dirty="0">
                    <a:latin typeface="Arial-BoldMT"/>
                  </a:rPr>
                  <a:t>, </a:t>
                </a:r>
                <a:r>
                  <a:rPr lang="en-US" dirty="0">
                    <a:solidFill>
                      <a:srgbClr val="0000FF"/>
                    </a:solidFill>
                    <a:latin typeface="Arial-BoldMT"/>
                  </a:rPr>
                  <a:t>DOG </a:t>
                </a:r>
                <a:r>
                  <a:rPr lang="en-US" dirty="0">
                    <a:latin typeface="Arial-BoldMT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Arial-BoldMT"/>
                  </a:rPr>
                  <a:t>DUCK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200" dirty="0">
                    <a:latin typeface="Arial-BoldMT"/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200" dirty="0">
                    <a:latin typeface="Arial-BoldMT"/>
                  </a:rPr>
                  <a:t> ,</a:t>
                </a:r>
                <a:r>
                  <a:rPr lang="en-US" sz="1200" dirty="0">
                    <a:solidFill>
                      <a:srgbClr val="00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76" y="4693364"/>
                <a:ext cx="2502673" cy="553998"/>
              </a:xfrm>
              <a:prstGeom prst="rect">
                <a:avLst/>
              </a:prstGeom>
              <a:blipFill>
                <a:blip r:embed="rId6"/>
                <a:stretch>
                  <a:fillRect t="-6593" b="-65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8371308" y="4693364"/>
            <a:ext cx="2039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-BoldMT"/>
              </a:rPr>
              <a:t>CAT</a:t>
            </a:r>
            <a:r>
              <a:rPr lang="en-US" dirty="0">
                <a:latin typeface="Arial-BoldMT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-BoldMT"/>
              </a:rPr>
              <a:t>DOG</a:t>
            </a:r>
            <a:r>
              <a:rPr lang="en-US" dirty="0">
                <a:latin typeface="Arial-BoldMT"/>
              </a:rPr>
              <a:t>, </a:t>
            </a:r>
            <a:r>
              <a:rPr lang="en-US" dirty="0">
                <a:solidFill>
                  <a:srgbClr val="00B050"/>
                </a:solidFill>
                <a:latin typeface="Arial-BoldMT"/>
              </a:rPr>
              <a:t>DUCK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21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4" grpId="0" animBg="1"/>
      <p:bldP spid="17" grpId="0" animBg="1"/>
      <p:bldP spid="18" grpId="0" animBg="1"/>
      <p:bldP spid="20" grpId="0" animBg="1"/>
      <p:bldP spid="22" grpId="0" animBg="1"/>
      <p:bldP spid="21" grpId="0" animBg="1"/>
      <p:bldP spid="25" grpId="0" animBg="1"/>
      <p:bldP spid="26" grpId="0"/>
      <p:bldP spid="27" grpId="0"/>
      <p:bldP spid="23" grpId="0"/>
      <p:bldP spid="29" grpId="0"/>
      <p:bldP spid="30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91A916A4-04AF-49DD-A683-63AB802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55073" y="2806515"/>
            <a:ext cx="1463040" cy="146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90049" y="2982518"/>
            <a:ext cx="1048154" cy="148289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68763" y="291045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20866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01708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383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885142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5855" y="3103478"/>
            <a:ext cx="710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CBA80E-1130-449C-B89F-873555525ABE}"/>
              </a:ext>
            </a:extLst>
          </p:cNvPr>
          <p:cNvSpPr/>
          <p:nvPr/>
        </p:nvSpPr>
        <p:spPr>
          <a:xfrm>
            <a:off x="5090049" y="2888750"/>
            <a:ext cx="1160696" cy="163293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7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5136BE94-4CB3-407D-B924-D2070AD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93888" y="3158211"/>
            <a:ext cx="1463040" cy="146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90049" y="3052858"/>
            <a:ext cx="1216966" cy="148289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68763" y="291045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20866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01708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383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885142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5792" y="3831281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8659F-DF8D-415F-800B-49F09A8AA5E2}"/>
              </a:ext>
            </a:extLst>
          </p:cNvPr>
          <p:cNvSpPr/>
          <p:nvPr/>
        </p:nvSpPr>
        <p:spPr>
          <a:xfrm>
            <a:off x="5090049" y="2982518"/>
            <a:ext cx="1048154" cy="1482896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F70E0-7041-4119-8A9F-D7A18D92CA77}"/>
              </a:ext>
            </a:extLst>
          </p:cNvPr>
          <p:cNvSpPr/>
          <p:nvPr/>
        </p:nvSpPr>
        <p:spPr>
          <a:xfrm>
            <a:off x="5090049" y="2888750"/>
            <a:ext cx="1160696" cy="163293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4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46D39C9-E1CE-4BFA-A7E5-C7D18827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83203" y="3158211"/>
            <a:ext cx="1463040" cy="146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08207" y="3052858"/>
            <a:ext cx="1059658" cy="156839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68763" y="291045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20866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01708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383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885142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8358" y="3834725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9A6A3-0898-41DB-B8C1-02BFF472F4DB}"/>
              </a:ext>
            </a:extLst>
          </p:cNvPr>
          <p:cNvSpPr/>
          <p:nvPr/>
        </p:nvSpPr>
        <p:spPr>
          <a:xfrm>
            <a:off x="5090049" y="3052858"/>
            <a:ext cx="1216966" cy="1482896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F3EA3-6C49-4544-A6CE-2D1BF6D0966D}"/>
              </a:ext>
            </a:extLst>
          </p:cNvPr>
          <p:cNvSpPr/>
          <p:nvPr/>
        </p:nvSpPr>
        <p:spPr>
          <a:xfrm>
            <a:off x="5090049" y="2982518"/>
            <a:ext cx="1048154" cy="1482896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E1197-4DEA-49C9-94A5-CB8EAE1B465A}"/>
              </a:ext>
            </a:extLst>
          </p:cNvPr>
          <p:cNvSpPr/>
          <p:nvPr/>
        </p:nvSpPr>
        <p:spPr>
          <a:xfrm>
            <a:off x="5090049" y="2888750"/>
            <a:ext cx="1160696" cy="163293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82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4AAA4EE-D417-4B30-AE9A-A0E93679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08207" y="3052858"/>
            <a:ext cx="1059658" cy="156839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68763" y="291045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20866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01708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3838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885142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0049" y="3052858"/>
            <a:ext cx="1216966" cy="148289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90049" y="2982518"/>
            <a:ext cx="1048154" cy="148289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90049" y="2888750"/>
            <a:ext cx="1160696" cy="163293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D90E9-B194-4936-94B8-4BAB13CCA30F}"/>
              </a:ext>
            </a:extLst>
          </p:cNvPr>
          <p:cNvSpPr/>
          <p:nvPr/>
        </p:nvSpPr>
        <p:spPr>
          <a:xfrm>
            <a:off x="4231945" y="5457218"/>
            <a:ext cx="2933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box prediction</a:t>
            </a:r>
          </a:p>
        </p:txBody>
      </p:sp>
    </p:spTree>
    <p:extLst>
      <p:ext uri="{BB962C8B-B14F-4D97-AF65-F5344CB8AC3E}">
        <p14:creationId xmlns:p14="http://schemas.microsoft.com/office/powerpoint/2010/main" val="3840067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236EB4AA-BCEF-4B8C-9ADA-C2BE8189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Localization: OverFeat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0948" y="4521687"/>
            <a:ext cx="181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 input</a:t>
            </a:r>
          </a:p>
          <a:p>
            <a:pPr algn="ctr"/>
            <a:r>
              <a:rPr lang="en-US" sz="1400" dirty="0"/>
              <a:t>221 x 221 x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5766" y="6096392"/>
            <a:ext cx="8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Sermanet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 et al, “Integrated Recognition, Localization and Detection using Convolutional Networks”, ICLR 2014]</a:t>
            </a:r>
            <a:endParaRPr lang="en-US" sz="1200" dirty="0"/>
          </a:p>
        </p:txBody>
      </p:sp>
      <p:pic>
        <p:nvPicPr>
          <p:cNvPr id="44" name="Content Placeholder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9462" y="2794224"/>
            <a:ext cx="2148621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11617" y="4601994"/>
            <a:ext cx="1704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Larger image</a:t>
            </a:r>
          </a:p>
          <a:p>
            <a:pPr algn="ctr"/>
            <a:r>
              <a:rPr lang="en-US" sz="1400" dirty="0"/>
              <a:t>257 x 257 x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7716" y="3038790"/>
            <a:ext cx="146304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450017" y="4373499"/>
            <a:ext cx="250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scores</a:t>
            </a:r>
          </a:p>
          <a:p>
            <a:pPr algn="ctr"/>
            <a:r>
              <a:rPr lang="en-US" sz="1400" dirty="0"/>
              <a:t>P(cat)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8207" y="2888749"/>
            <a:ext cx="1129996" cy="1713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1668" y="5372165"/>
            <a:ext cx="38247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Greedily merge boxes and scores</a:t>
            </a:r>
          </a:p>
          <a:p>
            <a:pPr algn="ctr"/>
            <a:r>
              <a:rPr lang="en-US" sz="1400" dirty="0"/>
              <a:t>(details in paper)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356280" y="3514539"/>
            <a:ext cx="6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547767360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207932"/>
          </a:xfrm>
        </p:spPr>
        <p:txBody>
          <a:bodyPr/>
          <a:lstStyle/>
          <a:p>
            <a:pPr algn="ctr"/>
            <a:r>
              <a:rPr lang="en-US" dirty="0"/>
              <a:t>ImageNet Localization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342840415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 + Localization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D0FED07-5FF9-436B-9D72-CA2D7D421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9125" y="2372572"/>
            <a:ext cx="8368816" cy="32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4375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 + Localization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328475" y="2009550"/>
            <a:ext cx="4122549" cy="402549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/>
              <a:t>AlexNet</a:t>
            </a:r>
            <a:r>
              <a:rPr lang="en-US" sz="1800" dirty="0"/>
              <a:t>: </a:t>
            </a:r>
          </a:p>
          <a:p>
            <a:pPr marL="411162" lvl="1" indent="0">
              <a:spcBef>
                <a:spcPts val="600"/>
              </a:spcBef>
              <a:buNone/>
            </a:pPr>
            <a:r>
              <a:rPr lang="en-US" sz="1800" dirty="0"/>
              <a:t>Localization method not published</a:t>
            </a:r>
          </a:p>
          <a:p>
            <a:pPr marL="411162" lvl="1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/>
              <a:t>Overfeat</a:t>
            </a:r>
            <a:r>
              <a:rPr lang="en-US" sz="1800" b="1" dirty="0"/>
              <a:t>: </a:t>
            </a:r>
          </a:p>
          <a:p>
            <a:pPr marL="411162" lvl="1" indent="0">
              <a:spcBef>
                <a:spcPts val="600"/>
              </a:spcBef>
              <a:buNone/>
            </a:pPr>
            <a:r>
              <a:rPr lang="en-US" sz="1800" dirty="0"/>
              <a:t>Multiscale convolutional regression with box merging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E0765B-E0A0-40C4-B424-81BFDF5C4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8402" y="2142686"/>
            <a:ext cx="3434557" cy="3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7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 + Localization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328475" y="2009550"/>
            <a:ext cx="4122549" cy="402549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1" dirty="0"/>
              <a:t>VGG: </a:t>
            </a:r>
          </a:p>
          <a:p>
            <a:pPr marL="411162" lvl="1" indent="0">
              <a:spcBef>
                <a:spcPts val="600"/>
              </a:spcBef>
              <a:buNone/>
            </a:pPr>
            <a:r>
              <a:rPr lang="en-US" sz="1800" dirty="0"/>
              <a:t>Same as </a:t>
            </a:r>
            <a:r>
              <a:rPr lang="en-US" sz="1800" dirty="0" err="1"/>
              <a:t>Overfeat</a:t>
            </a:r>
            <a:r>
              <a:rPr lang="en-US" sz="1800" dirty="0"/>
              <a:t>, but fewer scales and locations; </a:t>
            </a:r>
          </a:p>
          <a:p>
            <a:pPr marL="411162" lvl="1" indent="0">
              <a:spcBef>
                <a:spcPts val="600"/>
              </a:spcBef>
              <a:buNone/>
            </a:pPr>
            <a:r>
              <a:rPr lang="en-US" sz="1800" dirty="0"/>
              <a:t>simpler method, gains all due to deeper features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/>
              <a:t>ResNet</a:t>
            </a:r>
            <a:r>
              <a:rPr lang="en-US" sz="1800" b="1" dirty="0"/>
              <a:t>: </a:t>
            </a:r>
          </a:p>
          <a:p>
            <a:pPr marL="411162" lvl="1" indent="0">
              <a:spcBef>
                <a:spcPts val="600"/>
              </a:spcBef>
              <a:buNone/>
            </a:pPr>
            <a:r>
              <a:rPr lang="en-US" sz="1800" dirty="0"/>
              <a:t>Different localization method (RPN) and much deeper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0D0C7-F720-457C-842D-715DB02D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01" y="2142686"/>
            <a:ext cx="4551766" cy="3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6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12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tabLst>
                <a:tab pos="1485900" algn="l"/>
              </a:tabLst>
            </a:pPr>
            <a:r>
              <a:rPr lang="en-US" dirty="0"/>
              <a:t>Input	: Image,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  <a:tabLst>
                <a:tab pos="1714500" algn="l"/>
              </a:tabLst>
            </a:pPr>
            <a:r>
              <a:rPr lang="en-US" dirty="0"/>
              <a:t>	there </a:t>
            </a:r>
            <a:r>
              <a:rPr lang="en-US" dirty="0">
                <a:solidFill>
                  <a:srgbClr val="FF0000"/>
                </a:solidFill>
              </a:rPr>
              <a:t>may be an object</a:t>
            </a:r>
            <a:r>
              <a:rPr lang="en-US" dirty="0"/>
              <a:t> inside</a:t>
            </a:r>
          </a:p>
          <a:p>
            <a:pPr>
              <a:tabLst>
                <a:tab pos="1484313" algn="l"/>
              </a:tabLst>
            </a:pPr>
            <a:r>
              <a:rPr lang="en-US" dirty="0"/>
              <a:t>Output	: Class Label</a:t>
            </a:r>
          </a:p>
          <a:p>
            <a:pPr marL="0" indent="0">
              <a:spcBef>
                <a:spcPts val="600"/>
              </a:spcBef>
              <a:buNone/>
              <a:tabLst>
                <a:tab pos="1549400" algn="l"/>
              </a:tabLst>
            </a:pPr>
            <a:r>
              <a:rPr lang="en-US" dirty="0"/>
              <a:t>	  Single object per image</a:t>
            </a:r>
          </a:p>
          <a:p>
            <a:pPr>
              <a:tabLst>
                <a:tab pos="1484313" algn="l"/>
              </a:tabLst>
            </a:pPr>
            <a:r>
              <a:rPr lang="en-US" dirty="0"/>
              <a:t>Evaluation metric: </a:t>
            </a:r>
          </a:p>
          <a:p>
            <a:pPr marL="0" indent="0">
              <a:spcBef>
                <a:spcPts val="600"/>
              </a:spcBef>
              <a:buNone/>
              <a:tabLst>
                <a:tab pos="1484313" algn="l"/>
              </a:tabLst>
            </a:pPr>
            <a:r>
              <a:rPr lang="en-US" dirty="0"/>
              <a:t>	  </a:t>
            </a:r>
            <a:r>
              <a:rPr lang="en-US" dirty="0">
                <a:solidFill>
                  <a:srgbClr val="0000FF"/>
                </a:solidFill>
              </a:rPr>
              <a:t>Accuracy, F1, Precision, etc.</a:t>
            </a:r>
          </a:p>
          <a:p>
            <a:pPr>
              <a:tabLst>
                <a:tab pos="1484313" algn="l"/>
              </a:tabLst>
            </a:pPr>
            <a:r>
              <a:rPr lang="en-US" dirty="0"/>
              <a:t>Also called Recognition, Identification</a:t>
            </a:r>
          </a:p>
          <a:p>
            <a:pPr marL="0" indent="0">
              <a:spcBef>
                <a:spcPts val="600"/>
              </a:spcBef>
              <a:buNone/>
              <a:tabLst>
                <a:tab pos="1484313" algn="l"/>
              </a:tabLst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8151" y="2760811"/>
            <a:ext cx="2157413" cy="18943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22251" y="2266696"/>
            <a:ext cx="62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MT"/>
              </a:rPr>
              <a:t>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60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tabLst>
                    <a:tab pos="1485900" algn="l"/>
                  </a:tabLst>
                </a:pPr>
                <a:r>
                  <a:rPr lang="en-US" dirty="0"/>
                  <a:t>Input	: Image,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714500" algn="l"/>
                  </a:tabLst>
                </a:pPr>
                <a:r>
                  <a:rPr lang="en-US" dirty="0"/>
                  <a:t>	there </a:t>
                </a:r>
                <a:r>
                  <a:rPr lang="en-US" dirty="0">
                    <a:solidFill>
                      <a:srgbClr val="FF0000"/>
                    </a:solidFill>
                  </a:rPr>
                  <a:t>IS</a:t>
                </a:r>
                <a:r>
                  <a:rPr lang="en-US" dirty="0"/>
                  <a:t> an object inside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Output	: Box in the image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spcBef>
                    <a:spcPts val="600"/>
                  </a:spcBef>
                  <a:buSzPct val="135000"/>
                  <a:buNone/>
                  <a:tabLst>
                    <a:tab pos="1543050" algn="l"/>
                  </a:tabLst>
                </a:pPr>
                <a:r>
                  <a:rPr lang="en-US" sz="2400" dirty="0">
                    <a:cs typeface="ＭＳ Ｐゴシック" charset="0"/>
                  </a:rPr>
                  <a:t>	  Single object, specific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Evaluation metric: 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84313" algn="l"/>
                  </a:tabLst>
                </a:pPr>
                <a:r>
                  <a:rPr lang="en-US" dirty="0"/>
                  <a:t>	  </a:t>
                </a:r>
                <a:r>
                  <a:rPr lang="en-US" dirty="0">
                    <a:solidFill>
                      <a:srgbClr val="0000FF"/>
                    </a:solidFill>
                  </a:rPr>
                  <a:t>Intersection over Union</a:t>
                </a:r>
                <a:br>
                  <a:rPr lang="en-US" dirty="0">
                    <a:solidFill>
                      <a:srgbClr val="0000FF"/>
                    </a:solidFill>
                  </a:rPr>
                </a:br>
                <a:r>
                  <a:rPr lang="en-US" dirty="0">
                    <a:solidFill>
                      <a:srgbClr val="0000FF"/>
                    </a:solidFill>
                  </a:rPr>
                  <a:t>	  Precision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8151" y="2760811"/>
            <a:ext cx="2157413" cy="1894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27265" y="4728800"/>
                <a:ext cx="12915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265" y="4728800"/>
                <a:ext cx="1291572" cy="400110"/>
              </a:xfrm>
              <a:prstGeom prst="rect">
                <a:avLst/>
              </a:prstGeom>
              <a:blipFill>
                <a:blip r:embed="rId4"/>
                <a:stretch>
                  <a:fillRect l="-2358" r="-3302" b="-184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FB02436-CA9C-4502-A25F-D6149EC57E2D}"/>
              </a:ext>
            </a:extLst>
          </p:cNvPr>
          <p:cNvGrpSpPr/>
          <p:nvPr/>
        </p:nvGrpSpPr>
        <p:grpSpPr>
          <a:xfrm>
            <a:off x="8593455" y="2833934"/>
            <a:ext cx="1083946" cy="1642816"/>
            <a:chOff x="8593455" y="2833934"/>
            <a:chExt cx="1083946" cy="16428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14388B-EA21-4190-A3CC-0EC26E322562}"/>
                </a:ext>
              </a:extLst>
            </p:cNvPr>
            <p:cNvSpPr/>
            <p:nvPr/>
          </p:nvSpPr>
          <p:spPr>
            <a:xfrm>
              <a:off x="8658225" y="2886075"/>
              <a:ext cx="1019176" cy="1590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BCE8D3-1083-49CB-A610-E1A608ED9573}"/>
                </a:ext>
              </a:extLst>
            </p:cNvPr>
            <p:cNvSpPr/>
            <p:nvPr/>
          </p:nvSpPr>
          <p:spPr>
            <a:xfrm>
              <a:off x="8593455" y="2833934"/>
              <a:ext cx="137160" cy="13716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36593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+ Localization (Object Localization)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tabLst>
                    <a:tab pos="1485900" algn="l"/>
                  </a:tabLst>
                </a:pPr>
                <a:r>
                  <a:rPr lang="en-US" dirty="0"/>
                  <a:t>Input	: Image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714500" algn="l"/>
                  </a:tabLst>
                </a:pPr>
                <a:r>
                  <a:rPr lang="en-US" dirty="0"/>
                  <a:t>	there may be </a:t>
                </a:r>
                <a:r>
                  <a:rPr lang="en-US" dirty="0">
                    <a:solidFill>
                      <a:srgbClr val="FF0000"/>
                    </a:solidFill>
                  </a:rPr>
                  <a:t>an object</a:t>
                </a:r>
                <a:r>
                  <a:rPr lang="en-US" dirty="0"/>
                  <a:t> inside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Output	: </a:t>
                </a:r>
                <a:r>
                  <a:rPr lang="en-US" dirty="0">
                    <a:cs typeface="ＭＳ Ｐゴシック" charset="0"/>
                  </a:rPr>
                  <a:t>Class Label and </a:t>
                </a:r>
                <a:r>
                  <a:rPr lang="en-US" sz="2400" dirty="0">
                    <a:cs typeface="ＭＳ Ｐゴシック" charset="0"/>
                  </a:rPr>
                  <a:t>Box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ＭＳ Ｐゴシック" charset="0"/>
                      </a:rPr>
                      <m:t>)</m:t>
                    </m:r>
                  </m:oMath>
                </a14:m>
                <a:endParaRPr lang="en-US" sz="2400" dirty="0">
                  <a:cs typeface="ＭＳ Ｐゴシック" charset="0"/>
                </a:endParaRP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Evaluation metric: </a:t>
                </a:r>
              </a:p>
              <a:p>
                <a:pPr marL="0" lvl="1" indent="0">
                  <a:lnSpc>
                    <a:spcPct val="100000"/>
                  </a:lnSpc>
                  <a:buSzPct val="135000"/>
                  <a:buNone/>
                  <a:tabLst>
                    <a:tab pos="1484313" algn="l"/>
                  </a:tabLst>
                </a:pPr>
                <a:r>
                  <a:rPr lang="en-US" sz="2200" dirty="0">
                    <a:cs typeface="ＭＳ Ｐゴシック" charset="0"/>
                  </a:rPr>
                  <a:t>	  </a:t>
                </a:r>
                <a:r>
                  <a:rPr lang="en-US" sz="2400" dirty="0">
                    <a:solidFill>
                      <a:srgbClr val="0000FF"/>
                    </a:solidFill>
                    <a:cs typeface="ＭＳ Ｐゴシック" charset="0"/>
                  </a:rPr>
                  <a:t>Intersection over Union</a:t>
                </a:r>
              </a:p>
              <a:p>
                <a:pPr marL="0" lvl="1" indent="0">
                  <a:lnSpc>
                    <a:spcPct val="100000"/>
                  </a:lnSpc>
                  <a:buSzPct val="135000"/>
                  <a:buNone/>
                  <a:tabLst>
                    <a:tab pos="1484313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cs typeface="ＭＳ Ｐゴシック" charset="0"/>
                  </a:rPr>
                  <a:t>	  Accuracy, Precision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dirty="0"/>
                  <a:t>Only one class, </a:t>
                </a:r>
                <a:r>
                  <a:rPr lang="en-US" dirty="0">
                    <a:solidFill>
                      <a:srgbClr val="0000FF"/>
                    </a:solidFill>
                  </a:rPr>
                  <a:t>simpler</a:t>
                </a:r>
                <a:r>
                  <a:rPr lang="en-US" dirty="0"/>
                  <a:t> than actual object detection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8151" y="2760811"/>
            <a:ext cx="2157413" cy="18943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22251" y="2266696"/>
            <a:ext cx="629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CAT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27265" y="4728800"/>
                <a:ext cx="12915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265" y="4728800"/>
                <a:ext cx="1291572" cy="400110"/>
              </a:xfrm>
              <a:prstGeom prst="rect">
                <a:avLst/>
              </a:prstGeom>
              <a:blipFill>
                <a:blip r:embed="rId4"/>
                <a:stretch>
                  <a:fillRect l="-2358" r="-3302" b="-184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77ADF3E-CA5C-4FDB-BD6B-694B822933CF}"/>
              </a:ext>
            </a:extLst>
          </p:cNvPr>
          <p:cNvSpPr/>
          <p:nvPr/>
        </p:nvSpPr>
        <p:spPr>
          <a:xfrm>
            <a:off x="8658225" y="2886075"/>
            <a:ext cx="1019176" cy="1590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8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5537</TotalTime>
  <Words>2564</Words>
  <Application>Microsoft Office PowerPoint</Application>
  <PresentationFormat>Widescreen</PresentationFormat>
  <Paragraphs>751</Paragraphs>
  <Slides>69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Arial-BoldMT</vt:lpstr>
      <vt:lpstr>ArialMT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Computer Vision</vt:lpstr>
      <vt:lpstr>Agenda</vt:lpstr>
      <vt:lpstr>So far</vt:lpstr>
      <vt:lpstr>Image Classification Tasks</vt:lpstr>
      <vt:lpstr>Image Classification Tasks</vt:lpstr>
      <vt:lpstr>Computer Vision Tasks</vt:lpstr>
      <vt:lpstr>Classification</vt:lpstr>
      <vt:lpstr>Localization</vt:lpstr>
      <vt:lpstr>Classification + Localization (Object Localization)</vt:lpstr>
      <vt:lpstr>Classification + Localization : ImageNet</vt:lpstr>
      <vt:lpstr>Classification + Localization : ImageNet</vt:lpstr>
      <vt:lpstr>Object Detection</vt:lpstr>
      <vt:lpstr>Object Detection Tasks</vt:lpstr>
      <vt:lpstr>Object Detection: Challenges</vt:lpstr>
      <vt:lpstr>Computer Vision Tasks</vt:lpstr>
      <vt:lpstr>How to solve Single Object Localization?</vt:lpstr>
      <vt:lpstr>Localization as a Classification (Sliding Window)</vt:lpstr>
      <vt:lpstr>Recognizing via Template Matching</vt:lpstr>
      <vt:lpstr>Recognizing via Template Matching</vt:lpstr>
      <vt:lpstr>Localization as a Classification</vt:lpstr>
      <vt:lpstr>Localization as a Classification</vt:lpstr>
      <vt:lpstr>Localization as a Classification</vt:lpstr>
      <vt:lpstr>Localization as a Regression</vt:lpstr>
      <vt:lpstr>Classification + Localization</vt:lpstr>
      <vt:lpstr>Localization + Pretrained Classification</vt:lpstr>
      <vt:lpstr>Localization + Pretrained Classification</vt:lpstr>
      <vt:lpstr>Localization + Pretrained Classification</vt:lpstr>
      <vt:lpstr>Localization + Pretrained Classification</vt:lpstr>
      <vt:lpstr>Localization + Pretrained Classification</vt:lpstr>
      <vt:lpstr>Class Agnostic vs Specific Regression</vt:lpstr>
      <vt:lpstr>Regression Head Location</vt:lpstr>
      <vt:lpstr>Efficient Sliding Window</vt:lpstr>
      <vt:lpstr>Turning FC layer into Conv Layer</vt:lpstr>
      <vt:lpstr>Turning FC layer into Conv Layer</vt:lpstr>
      <vt:lpstr>What is another benefit  of using Conv layer  from top to bottom?</vt:lpstr>
      <vt:lpstr>Dense Layer</vt:lpstr>
      <vt:lpstr>Dense Layer</vt:lpstr>
      <vt:lpstr>Convolution Layer</vt:lpstr>
      <vt:lpstr>Convolution Layer</vt:lpstr>
      <vt:lpstr>Convolution Layer</vt:lpstr>
      <vt:lpstr>Preserved Spatial Location</vt:lpstr>
      <vt:lpstr>Convolution as Sliding Window</vt:lpstr>
      <vt:lpstr>Sliding Window - OverFeat</vt:lpstr>
      <vt:lpstr>Efficient Sliding Window - OverFeat</vt:lpstr>
      <vt:lpstr>Efficient Sliding Window - OverFeat</vt:lpstr>
      <vt:lpstr>Efficient Sliding Window - OverFeat</vt:lpstr>
      <vt:lpstr>Efficient Sliding Window - OverFeat</vt:lpstr>
      <vt:lpstr>Efficient Sliding Window - OverFeat</vt:lpstr>
      <vt:lpstr>Localizing Multiple Parts of an Object</vt:lpstr>
      <vt:lpstr>Localizing Multiple Objects</vt:lpstr>
      <vt:lpstr>Case: Human Pose Estimation</vt:lpstr>
      <vt:lpstr>Case: Human Pose Estimation</vt:lpstr>
      <vt:lpstr>Case: Human Pose Estimation</vt:lpstr>
      <vt:lpstr>Case: Facial Landmark Detection</vt:lpstr>
      <vt:lpstr>Object Localization as a Regression</vt:lpstr>
      <vt:lpstr>Localization as Regression  + Sliding Window</vt:lpstr>
      <vt:lpstr>Sliding Localization: OverFeat</vt:lpstr>
      <vt:lpstr>Sliding Localization: OverFeat</vt:lpstr>
      <vt:lpstr>Sliding Localization: OverFeat</vt:lpstr>
      <vt:lpstr>Sliding Localization: OverFeat</vt:lpstr>
      <vt:lpstr>Sliding Localization: OverFeat</vt:lpstr>
      <vt:lpstr>Sliding Localization: OverFeat</vt:lpstr>
      <vt:lpstr>Sliding Localization: OverFeat</vt:lpstr>
      <vt:lpstr>Sliding Localization: OverFeat</vt:lpstr>
      <vt:lpstr>ImageNet Localization</vt:lpstr>
      <vt:lpstr>ImageNet Classification + Localization</vt:lpstr>
      <vt:lpstr>ImageNet Classification + Localization</vt:lpstr>
      <vt:lpstr>ImageNet Classification + Localization</vt:lpstr>
      <vt:lpstr>Break, Question?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534</cp:revision>
  <dcterms:created xsi:type="dcterms:W3CDTF">2012-11-14T18:53:32Z</dcterms:created>
  <dcterms:modified xsi:type="dcterms:W3CDTF">2020-11-27T15:42:06Z</dcterms:modified>
</cp:coreProperties>
</file>