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541" r:id="rId3"/>
    <p:sldId id="544" r:id="rId4"/>
    <p:sldId id="492" r:id="rId5"/>
    <p:sldId id="494" r:id="rId6"/>
    <p:sldId id="836" r:id="rId7"/>
    <p:sldId id="495" r:id="rId8"/>
    <p:sldId id="545" r:id="rId9"/>
    <p:sldId id="546" r:id="rId10"/>
    <p:sldId id="547" r:id="rId11"/>
    <p:sldId id="548" r:id="rId12"/>
    <p:sldId id="549" r:id="rId13"/>
    <p:sldId id="837" r:id="rId14"/>
    <p:sldId id="498" r:id="rId15"/>
    <p:sldId id="838" r:id="rId16"/>
    <p:sldId id="839" r:id="rId17"/>
    <p:sldId id="840" r:id="rId18"/>
    <p:sldId id="841" r:id="rId19"/>
    <p:sldId id="372" r:id="rId20"/>
    <p:sldId id="461" r:id="rId21"/>
    <p:sldId id="580" r:id="rId22"/>
    <p:sldId id="490" r:id="rId23"/>
    <p:sldId id="491" r:id="rId24"/>
    <p:sldId id="581" r:id="rId25"/>
    <p:sldId id="555" r:id="rId26"/>
    <p:sldId id="835" r:id="rId27"/>
    <p:sldId id="583" r:id="rId28"/>
    <p:sldId id="379" r:id="rId29"/>
    <p:sldId id="584" r:id="rId30"/>
    <p:sldId id="585" r:id="rId31"/>
    <p:sldId id="382" r:id="rId32"/>
    <p:sldId id="867" r:id="rId33"/>
    <p:sldId id="517" r:id="rId34"/>
    <p:sldId id="518" r:id="rId35"/>
    <p:sldId id="519" r:id="rId36"/>
    <p:sldId id="521" r:id="rId37"/>
    <p:sldId id="520" r:id="rId38"/>
    <p:sldId id="868" r:id="rId39"/>
    <p:sldId id="869" r:id="rId40"/>
    <p:sldId id="509" r:id="rId41"/>
    <p:sldId id="401" r:id="rId42"/>
    <p:sldId id="870" r:id="rId43"/>
    <p:sldId id="871" r:id="rId44"/>
    <p:sldId id="872" r:id="rId45"/>
    <p:sldId id="873" r:id="rId46"/>
    <p:sldId id="405" r:id="rId47"/>
    <p:sldId id="849" r:id="rId4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189AB0E-6F35-4094-A7AD-C635A89C5720}">
          <p14:sldIdLst>
            <p14:sldId id="256"/>
            <p14:sldId id="541"/>
          </p14:sldIdLst>
        </p14:section>
        <p14:section name="Autoencoder" id="{08DC0E61-622A-48C7-94D9-60D1F47F7553}">
          <p14:sldIdLst>
            <p14:sldId id="544"/>
            <p14:sldId id="492"/>
            <p14:sldId id="494"/>
            <p14:sldId id="836"/>
            <p14:sldId id="495"/>
          </p14:sldIdLst>
        </p14:section>
        <p14:section name="Layerwise Pretrain" id="{44488D3F-156D-47A8-B3B8-BF57EC68802E}">
          <p14:sldIdLst>
            <p14:sldId id="545"/>
            <p14:sldId id="546"/>
            <p14:sldId id="547"/>
            <p14:sldId id="548"/>
            <p14:sldId id="549"/>
            <p14:sldId id="837"/>
          </p14:sldIdLst>
        </p14:section>
        <p14:section name="Feature Representation" id="{AAA0F5CD-B083-43D2-9036-47EEE0F40791}">
          <p14:sldIdLst>
            <p14:sldId id="498"/>
            <p14:sldId id="838"/>
            <p14:sldId id="839"/>
            <p14:sldId id="840"/>
            <p14:sldId id="841"/>
            <p14:sldId id="372"/>
            <p14:sldId id="461"/>
          </p14:sldIdLst>
        </p14:section>
        <p14:section name="Transfer Learning" id="{FDFAEEB8-CE80-4C92-8F83-DF894B70D7A7}">
          <p14:sldIdLst>
            <p14:sldId id="580"/>
            <p14:sldId id="490"/>
            <p14:sldId id="491"/>
            <p14:sldId id="581"/>
            <p14:sldId id="555"/>
            <p14:sldId id="835"/>
            <p14:sldId id="583"/>
            <p14:sldId id="379"/>
            <p14:sldId id="584"/>
            <p14:sldId id="585"/>
            <p14:sldId id="382"/>
          </p14:sldIdLst>
        </p14:section>
        <p14:section name="Net Visualization" id="{74A1C8F6-D2EF-479C-AD6B-9D5E03DAEB0C}">
          <p14:sldIdLst>
            <p14:sldId id="867"/>
            <p14:sldId id="517"/>
            <p14:sldId id="518"/>
            <p14:sldId id="519"/>
            <p14:sldId id="521"/>
            <p14:sldId id="520"/>
            <p14:sldId id="868"/>
          </p14:sldIdLst>
        </p14:section>
        <p14:section name="Conv Sizes" id="{4822425E-3644-48B6-99F4-836C4049FF2B}">
          <p14:sldIdLst>
            <p14:sldId id="869"/>
            <p14:sldId id="509"/>
            <p14:sldId id="401"/>
            <p14:sldId id="870"/>
            <p14:sldId id="871"/>
            <p14:sldId id="872"/>
            <p14:sldId id="873"/>
            <p14:sldId id="405"/>
            <p14:sldId id="8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FF33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1069" autoAdjust="0"/>
  </p:normalViewPr>
  <p:slideViewPr>
    <p:cSldViewPr snapToGrid="0" snapToObjects="1">
      <p:cViewPr varScale="1">
        <p:scale>
          <a:sx n="75" d="100"/>
          <a:sy n="75" d="100"/>
        </p:scale>
        <p:origin x="941" y="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24-Oct-20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24-Oct-20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4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Activation map</a:t>
            </a:r>
            <a:r>
              <a:rPr lang="en-US" baseline="0" dirty="0"/>
              <a:t> = the responses of the corresponding filter for all location spatially (at every single spatial position)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Activation map</a:t>
            </a:r>
            <a:r>
              <a:rPr lang="en-US" baseline="0" dirty="0"/>
              <a:t> = the responses of the corresponding filter for all location spatially (at every single spatial position)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8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Activation map</a:t>
            </a:r>
            <a:r>
              <a:rPr lang="en-US" baseline="0" dirty="0"/>
              <a:t> = the responses of the corresponding filter for all location spatially (at every single spatial position)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fc7 image </a:t>
            </a:r>
            <a:r>
              <a:rPr lang="en-US" dirty="0">
                <a:sym typeface="Wingdings" panose="05000000000000000000" pitchFamily="2" charset="2"/>
              </a:rPr>
              <a:t> codes of the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0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fc7 image </a:t>
            </a:r>
            <a:r>
              <a:rPr lang="en-US" dirty="0">
                <a:sym typeface="Wingdings" panose="05000000000000000000" pitchFamily="2" charset="2"/>
              </a:rPr>
              <a:t> codes of the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1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7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27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4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5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5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4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75DB94-F31D-4330-A634-D9146CCE4A73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E3895-EAE3-4057-A8C8-B6399437045D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AA30-8C78-4A89-8DF5-57353D68CF32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74E2-2951-4FB9-8AD5-72F6B468DDBC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1B89A-CD05-48E7-B4BC-CE1C1011790F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A0304-C0CA-48F6-8E31-C32258DF4011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9C404-7D7D-4DE4-9034-FD929B7F1021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034F-9B67-4584-8547-B9320FB63982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A1FCA2-B2FC-491B-AEBC-42DAA45369C7}" type="datetime1">
              <a:rPr lang="en-US" smtClean="0"/>
              <a:t>24-Oct-20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AE8-555F-4161-8417-4957494D2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7D6D-F645-4BFA-820A-BF9248572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Part 1: Feature Learning</a:t>
            </a:r>
            <a:endParaRPr lang="id-ID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7CB3B-C3A6-48F0-A808-E2D6EA21A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 – </a:t>
            </a:r>
            <a:r>
              <a:rPr lang="en-US" dirty="0">
                <a:solidFill>
                  <a:srgbClr val="FF0000"/>
                </a:solidFill>
              </a:rPr>
              <a:t>Start 08:30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7CB71-B86A-467A-BA92-6850AF91C7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455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FA27CB93-0C6C-4B6A-8E19-693F5807B2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Pretraining Layer 1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After it converges, use the encoder to reduce all data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Layer-wise Pretraining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942AF67-779E-4CFA-B1FA-D329298F6D49}"/>
                  </a:ext>
                </a:extLst>
              </p:cNvPr>
              <p:cNvSpPr/>
              <p:nvPr/>
            </p:nvSpPr>
            <p:spPr>
              <a:xfrm>
                <a:off x="3320498" y="3755912"/>
                <a:ext cx="709194" cy="1694521"/>
              </a:xfrm>
              <a:custGeom>
                <a:avLst/>
                <a:gdLst>
                  <a:gd name="connsiteX0" fmla="*/ 0 w 709194"/>
                  <a:gd name="connsiteY0" fmla="*/ 0 h 1694521"/>
                  <a:gd name="connsiteX1" fmla="*/ 361689 w 709194"/>
                  <a:gd name="connsiteY1" fmla="*/ 0 h 1694521"/>
                  <a:gd name="connsiteX2" fmla="*/ 709194 w 709194"/>
                  <a:gd name="connsiteY2" fmla="*/ 0 h 1694521"/>
                  <a:gd name="connsiteX3" fmla="*/ 709194 w 709194"/>
                  <a:gd name="connsiteY3" fmla="*/ 547895 h 1694521"/>
                  <a:gd name="connsiteX4" fmla="*/ 709194 w 709194"/>
                  <a:gd name="connsiteY4" fmla="*/ 1078845 h 1694521"/>
                  <a:gd name="connsiteX5" fmla="*/ 709194 w 709194"/>
                  <a:gd name="connsiteY5" fmla="*/ 1694521 h 1694521"/>
                  <a:gd name="connsiteX6" fmla="*/ 354597 w 709194"/>
                  <a:gd name="connsiteY6" fmla="*/ 1694521 h 1694521"/>
                  <a:gd name="connsiteX7" fmla="*/ 0 w 709194"/>
                  <a:gd name="connsiteY7" fmla="*/ 1694521 h 1694521"/>
                  <a:gd name="connsiteX8" fmla="*/ 0 w 709194"/>
                  <a:gd name="connsiteY8" fmla="*/ 1180516 h 1694521"/>
                  <a:gd name="connsiteX9" fmla="*/ 0 w 709194"/>
                  <a:gd name="connsiteY9" fmla="*/ 649566 h 1694521"/>
                  <a:gd name="connsiteX10" fmla="*/ 0 w 709194"/>
                  <a:gd name="connsiteY10" fmla="*/ 0 h 169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9194" h="1694521" fill="none" extrusionOk="0">
                    <a:moveTo>
                      <a:pt x="0" y="0"/>
                    </a:moveTo>
                    <a:cubicBezTo>
                      <a:pt x="171768" y="16879"/>
                      <a:pt x="195923" y="9864"/>
                      <a:pt x="361689" y="0"/>
                    </a:cubicBezTo>
                    <a:cubicBezTo>
                      <a:pt x="527455" y="-9864"/>
                      <a:pt x="548440" y="1708"/>
                      <a:pt x="709194" y="0"/>
                    </a:cubicBezTo>
                    <a:cubicBezTo>
                      <a:pt x="709334" y="188183"/>
                      <a:pt x="687246" y="403706"/>
                      <a:pt x="709194" y="547895"/>
                    </a:cubicBezTo>
                    <a:cubicBezTo>
                      <a:pt x="731142" y="692085"/>
                      <a:pt x="719404" y="867280"/>
                      <a:pt x="709194" y="1078845"/>
                    </a:cubicBezTo>
                    <a:cubicBezTo>
                      <a:pt x="698985" y="1290410"/>
                      <a:pt x="706689" y="1511140"/>
                      <a:pt x="709194" y="1694521"/>
                    </a:cubicBezTo>
                    <a:cubicBezTo>
                      <a:pt x="564105" y="1699022"/>
                      <a:pt x="468814" y="1701817"/>
                      <a:pt x="354597" y="1694521"/>
                    </a:cubicBezTo>
                    <a:cubicBezTo>
                      <a:pt x="240380" y="1687225"/>
                      <a:pt x="160737" y="1691361"/>
                      <a:pt x="0" y="1694521"/>
                    </a:cubicBezTo>
                    <a:cubicBezTo>
                      <a:pt x="23236" y="1581703"/>
                      <a:pt x="-25469" y="1375200"/>
                      <a:pt x="0" y="1180516"/>
                    </a:cubicBezTo>
                    <a:cubicBezTo>
                      <a:pt x="25469" y="985833"/>
                      <a:pt x="12513" y="790717"/>
                      <a:pt x="0" y="649566"/>
                    </a:cubicBezTo>
                    <a:cubicBezTo>
                      <a:pt x="-12513" y="508415"/>
                      <a:pt x="-31718" y="242858"/>
                      <a:pt x="0" y="0"/>
                    </a:cubicBezTo>
                    <a:close/>
                  </a:path>
                  <a:path w="709194" h="1694521" stroke="0" extrusionOk="0">
                    <a:moveTo>
                      <a:pt x="0" y="0"/>
                    </a:moveTo>
                    <a:cubicBezTo>
                      <a:pt x="123064" y="-10452"/>
                      <a:pt x="224017" y="11998"/>
                      <a:pt x="361689" y="0"/>
                    </a:cubicBezTo>
                    <a:cubicBezTo>
                      <a:pt x="499361" y="-11998"/>
                      <a:pt x="545820" y="326"/>
                      <a:pt x="709194" y="0"/>
                    </a:cubicBezTo>
                    <a:cubicBezTo>
                      <a:pt x="712092" y="252303"/>
                      <a:pt x="708906" y="403467"/>
                      <a:pt x="709194" y="598731"/>
                    </a:cubicBezTo>
                    <a:cubicBezTo>
                      <a:pt x="709482" y="793995"/>
                      <a:pt x="736996" y="958976"/>
                      <a:pt x="709194" y="1163571"/>
                    </a:cubicBezTo>
                    <a:cubicBezTo>
                      <a:pt x="681392" y="1368166"/>
                      <a:pt x="694465" y="1456558"/>
                      <a:pt x="709194" y="1694521"/>
                    </a:cubicBezTo>
                    <a:cubicBezTo>
                      <a:pt x="569365" y="1694334"/>
                      <a:pt x="487373" y="1699578"/>
                      <a:pt x="340413" y="1694521"/>
                    </a:cubicBezTo>
                    <a:cubicBezTo>
                      <a:pt x="193453" y="1689464"/>
                      <a:pt x="116975" y="1689115"/>
                      <a:pt x="0" y="1694521"/>
                    </a:cubicBezTo>
                    <a:cubicBezTo>
                      <a:pt x="-2491" y="1449499"/>
                      <a:pt x="18561" y="1314899"/>
                      <a:pt x="0" y="1129681"/>
                    </a:cubicBezTo>
                    <a:cubicBezTo>
                      <a:pt x="-18561" y="944463"/>
                      <a:pt x="2953" y="716900"/>
                      <a:pt x="0" y="564840"/>
                    </a:cubicBezTo>
                    <a:cubicBezTo>
                      <a:pt x="-2953" y="412780"/>
                      <a:pt x="-6209" y="141058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942AF67-779E-4CFA-B1FA-D329298F6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98" y="3755912"/>
                <a:ext cx="709194" cy="1694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custGeom>
                        <a:avLst/>
                        <a:gdLst>
                          <a:gd name="connsiteX0" fmla="*/ 0 w 709194"/>
                          <a:gd name="connsiteY0" fmla="*/ 0 h 1694521"/>
                          <a:gd name="connsiteX1" fmla="*/ 361689 w 709194"/>
                          <a:gd name="connsiteY1" fmla="*/ 0 h 1694521"/>
                          <a:gd name="connsiteX2" fmla="*/ 709194 w 709194"/>
                          <a:gd name="connsiteY2" fmla="*/ 0 h 1694521"/>
                          <a:gd name="connsiteX3" fmla="*/ 709194 w 709194"/>
                          <a:gd name="connsiteY3" fmla="*/ 547895 h 1694521"/>
                          <a:gd name="connsiteX4" fmla="*/ 709194 w 709194"/>
                          <a:gd name="connsiteY4" fmla="*/ 1078845 h 1694521"/>
                          <a:gd name="connsiteX5" fmla="*/ 709194 w 709194"/>
                          <a:gd name="connsiteY5" fmla="*/ 1694521 h 1694521"/>
                          <a:gd name="connsiteX6" fmla="*/ 354597 w 709194"/>
                          <a:gd name="connsiteY6" fmla="*/ 1694521 h 1694521"/>
                          <a:gd name="connsiteX7" fmla="*/ 0 w 709194"/>
                          <a:gd name="connsiteY7" fmla="*/ 1694521 h 1694521"/>
                          <a:gd name="connsiteX8" fmla="*/ 0 w 709194"/>
                          <a:gd name="connsiteY8" fmla="*/ 1180516 h 1694521"/>
                          <a:gd name="connsiteX9" fmla="*/ 0 w 709194"/>
                          <a:gd name="connsiteY9" fmla="*/ 649566 h 1694521"/>
                          <a:gd name="connsiteX10" fmla="*/ 0 w 709194"/>
                          <a:gd name="connsiteY10" fmla="*/ 0 h 1694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709194" h="1694521" fill="none" extrusionOk="0">
                            <a:moveTo>
                              <a:pt x="0" y="0"/>
                            </a:moveTo>
                            <a:cubicBezTo>
                              <a:pt x="171768" y="16879"/>
                              <a:pt x="195923" y="9864"/>
                              <a:pt x="361689" y="0"/>
                            </a:cubicBezTo>
                            <a:cubicBezTo>
                              <a:pt x="527455" y="-9864"/>
                              <a:pt x="548440" y="1708"/>
                              <a:pt x="709194" y="0"/>
                            </a:cubicBezTo>
                            <a:cubicBezTo>
                              <a:pt x="709334" y="188183"/>
                              <a:pt x="687246" y="403706"/>
                              <a:pt x="709194" y="547895"/>
                            </a:cubicBezTo>
                            <a:cubicBezTo>
                              <a:pt x="731142" y="692085"/>
                              <a:pt x="719404" y="867280"/>
                              <a:pt x="709194" y="1078845"/>
                            </a:cubicBezTo>
                            <a:cubicBezTo>
                              <a:pt x="698985" y="1290410"/>
                              <a:pt x="706689" y="1511140"/>
                              <a:pt x="709194" y="1694521"/>
                            </a:cubicBezTo>
                            <a:cubicBezTo>
                              <a:pt x="564105" y="1699022"/>
                              <a:pt x="468814" y="1701817"/>
                              <a:pt x="354597" y="1694521"/>
                            </a:cubicBezTo>
                            <a:cubicBezTo>
                              <a:pt x="240380" y="1687225"/>
                              <a:pt x="160737" y="1691361"/>
                              <a:pt x="0" y="1694521"/>
                            </a:cubicBezTo>
                            <a:cubicBezTo>
                              <a:pt x="23236" y="1581703"/>
                              <a:pt x="-25469" y="1375200"/>
                              <a:pt x="0" y="1180516"/>
                            </a:cubicBezTo>
                            <a:cubicBezTo>
                              <a:pt x="25469" y="985833"/>
                              <a:pt x="12513" y="790717"/>
                              <a:pt x="0" y="649566"/>
                            </a:cubicBezTo>
                            <a:cubicBezTo>
                              <a:pt x="-12513" y="508415"/>
                              <a:pt x="-31718" y="242858"/>
                              <a:pt x="0" y="0"/>
                            </a:cubicBezTo>
                            <a:close/>
                          </a:path>
                          <a:path w="709194" h="1694521" stroke="0" extrusionOk="0">
                            <a:moveTo>
                              <a:pt x="0" y="0"/>
                            </a:moveTo>
                            <a:cubicBezTo>
                              <a:pt x="123064" y="-10452"/>
                              <a:pt x="224017" y="11998"/>
                              <a:pt x="361689" y="0"/>
                            </a:cubicBezTo>
                            <a:cubicBezTo>
                              <a:pt x="499361" y="-11998"/>
                              <a:pt x="545820" y="326"/>
                              <a:pt x="709194" y="0"/>
                            </a:cubicBezTo>
                            <a:cubicBezTo>
                              <a:pt x="712092" y="252303"/>
                              <a:pt x="708906" y="403467"/>
                              <a:pt x="709194" y="598731"/>
                            </a:cubicBezTo>
                            <a:cubicBezTo>
                              <a:pt x="709482" y="793995"/>
                              <a:pt x="736996" y="958976"/>
                              <a:pt x="709194" y="1163571"/>
                            </a:cubicBezTo>
                            <a:cubicBezTo>
                              <a:pt x="681392" y="1368166"/>
                              <a:pt x="694465" y="1456558"/>
                              <a:pt x="709194" y="1694521"/>
                            </a:cubicBezTo>
                            <a:cubicBezTo>
                              <a:pt x="569365" y="1694334"/>
                              <a:pt x="487373" y="1699578"/>
                              <a:pt x="340413" y="1694521"/>
                            </a:cubicBezTo>
                            <a:cubicBezTo>
                              <a:pt x="193453" y="1689464"/>
                              <a:pt x="116975" y="1689115"/>
                              <a:pt x="0" y="1694521"/>
                            </a:cubicBezTo>
                            <a:cubicBezTo>
                              <a:pt x="-2491" y="1449499"/>
                              <a:pt x="18561" y="1314899"/>
                              <a:pt x="0" y="1129681"/>
                            </a:cubicBezTo>
                            <a:cubicBezTo>
                              <a:pt x="-18561" y="944463"/>
                              <a:pt x="2953" y="716900"/>
                              <a:pt x="0" y="564840"/>
                            </a:cubicBezTo>
                            <a:cubicBezTo>
                              <a:pt x="-2953" y="412780"/>
                              <a:pt x="-6209" y="1410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6B35E47-8644-47F4-9C9B-385E1C4A34AF}"/>
                  </a:ext>
                </a:extLst>
              </p:cNvPr>
              <p:cNvSpPr/>
              <p:nvPr/>
            </p:nvSpPr>
            <p:spPr>
              <a:xfrm>
                <a:off x="6366090" y="3902263"/>
                <a:ext cx="709194" cy="1382963"/>
              </a:xfrm>
              <a:custGeom>
                <a:avLst/>
                <a:gdLst>
                  <a:gd name="connsiteX0" fmla="*/ 0 w 709194"/>
                  <a:gd name="connsiteY0" fmla="*/ 0 h 1382963"/>
                  <a:gd name="connsiteX1" fmla="*/ 354597 w 709194"/>
                  <a:gd name="connsiteY1" fmla="*/ 0 h 1382963"/>
                  <a:gd name="connsiteX2" fmla="*/ 709194 w 709194"/>
                  <a:gd name="connsiteY2" fmla="*/ 0 h 1382963"/>
                  <a:gd name="connsiteX3" fmla="*/ 709194 w 709194"/>
                  <a:gd name="connsiteY3" fmla="*/ 649993 h 1382963"/>
                  <a:gd name="connsiteX4" fmla="*/ 709194 w 709194"/>
                  <a:gd name="connsiteY4" fmla="*/ 1382963 h 1382963"/>
                  <a:gd name="connsiteX5" fmla="*/ 347505 w 709194"/>
                  <a:gd name="connsiteY5" fmla="*/ 1382963 h 1382963"/>
                  <a:gd name="connsiteX6" fmla="*/ 0 w 709194"/>
                  <a:gd name="connsiteY6" fmla="*/ 1382963 h 1382963"/>
                  <a:gd name="connsiteX7" fmla="*/ 0 w 709194"/>
                  <a:gd name="connsiteY7" fmla="*/ 677652 h 1382963"/>
                  <a:gd name="connsiteX8" fmla="*/ 0 w 709194"/>
                  <a:gd name="connsiteY8" fmla="*/ 0 h 138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194" h="1382963" fill="none" extrusionOk="0">
                    <a:moveTo>
                      <a:pt x="0" y="0"/>
                    </a:moveTo>
                    <a:cubicBezTo>
                      <a:pt x="83490" y="645"/>
                      <a:pt x="202947" y="9634"/>
                      <a:pt x="354597" y="0"/>
                    </a:cubicBezTo>
                    <a:cubicBezTo>
                      <a:pt x="506247" y="-9634"/>
                      <a:pt x="543557" y="13404"/>
                      <a:pt x="709194" y="0"/>
                    </a:cubicBezTo>
                    <a:cubicBezTo>
                      <a:pt x="730195" y="133219"/>
                      <a:pt x="684675" y="444721"/>
                      <a:pt x="709194" y="649993"/>
                    </a:cubicBezTo>
                    <a:cubicBezTo>
                      <a:pt x="733713" y="855265"/>
                      <a:pt x="745366" y="1197572"/>
                      <a:pt x="709194" y="1382963"/>
                    </a:cubicBezTo>
                    <a:cubicBezTo>
                      <a:pt x="534375" y="1400889"/>
                      <a:pt x="441104" y="1386509"/>
                      <a:pt x="347505" y="1382963"/>
                    </a:cubicBezTo>
                    <a:cubicBezTo>
                      <a:pt x="253906" y="1379417"/>
                      <a:pt x="140728" y="1374517"/>
                      <a:pt x="0" y="1382963"/>
                    </a:cubicBezTo>
                    <a:cubicBezTo>
                      <a:pt x="-34144" y="1150460"/>
                      <a:pt x="-19794" y="848048"/>
                      <a:pt x="0" y="677652"/>
                    </a:cubicBezTo>
                    <a:cubicBezTo>
                      <a:pt x="19794" y="507256"/>
                      <a:pt x="-28227" y="186069"/>
                      <a:pt x="0" y="0"/>
                    </a:cubicBezTo>
                    <a:close/>
                  </a:path>
                  <a:path w="709194" h="1382963" stroke="0" extrusionOk="0">
                    <a:moveTo>
                      <a:pt x="0" y="0"/>
                    </a:moveTo>
                    <a:cubicBezTo>
                      <a:pt x="123064" y="-10452"/>
                      <a:pt x="224017" y="11998"/>
                      <a:pt x="361689" y="0"/>
                    </a:cubicBezTo>
                    <a:cubicBezTo>
                      <a:pt x="499361" y="-11998"/>
                      <a:pt x="545820" y="326"/>
                      <a:pt x="709194" y="0"/>
                    </a:cubicBezTo>
                    <a:cubicBezTo>
                      <a:pt x="714974" y="277137"/>
                      <a:pt x="674889" y="440450"/>
                      <a:pt x="709194" y="719141"/>
                    </a:cubicBezTo>
                    <a:cubicBezTo>
                      <a:pt x="743499" y="997832"/>
                      <a:pt x="683447" y="1095742"/>
                      <a:pt x="709194" y="1382963"/>
                    </a:cubicBezTo>
                    <a:cubicBezTo>
                      <a:pt x="563583" y="1395633"/>
                      <a:pt x="473874" y="1397199"/>
                      <a:pt x="347505" y="1382963"/>
                    </a:cubicBezTo>
                    <a:cubicBezTo>
                      <a:pt x="221136" y="1368727"/>
                      <a:pt x="113028" y="1398871"/>
                      <a:pt x="0" y="1382963"/>
                    </a:cubicBezTo>
                    <a:cubicBezTo>
                      <a:pt x="4271" y="1073042"/>
                      <a:pt x="-28024" y="912417"/>
                      <a:pt x="0" y="719141"/>
                    </a:cubicBezTo>
                    <a:cubicBezTo>
                      <a:pt x="28024" y="525865"/>
                      <a:pt x="29180" y="213465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6B35E47-8644-47F4-9C9B-385E1C4A3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90" y="3902263"/>
                <a:ext cx="709194" cy="1382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custGeom>
                        <a:avLst/>
                        <a:gdLst>
                          <a:gd name="connsiteX0" fmla="*/ 0 w 709194"/>
                          <a:gd name="connsiteY0" fmla="*/ 0 h 1382963"/>
                          <a:gd name="connsiteX1" fmla="*/ 354597 w 709194"/>
                          <a:gd name="connsiteY1" fmla="*/ 0 h 1382963"/>
                          <a:gd name="connsiteX2" fmla="*/ 709194 w 709194"/>
                          <a:gd name="connsiteY2" fmla="*/ 0 h 1382963"/>
                          <a:gd name="connsiteX3" fmla="*/ 709194 w 709194"/>
                          <a:gd name="connsiteY3" fmla="*/ 649993 h 1382963"/>
                          <a:gd name="connsiteX4" fmla="*/ 709194 w 709194"/>
                          <a:gd name="connsiteY4" fmla="*/ 1382963 h 1382963"/>
                          <a:gd name="connsiteX5" fmla="*/ 347505 w 709194"/>
                          <a:gd name="connsiteY5" fmla="*/ 1382963 h 1382963"/>
                          <a:gd name="connsiteX6" fmla="*/ 0 w 709194"/>
                          <a:gd name="connsiteY6" fmla="*/ 1382963 h 1382963"/>
                          <a:gd name="connsiteX7" fmla="*/ 0 w 709194"/>
                          <a:gd name="connsiteY7" fmla="*/ 677652 h 1382963"/>
                          <a:gd name="connsiteX8" fmla="*/ 0 w 709194"/>
                          <a:gd name="connsiteY8" fmla="*/ 0 h 13829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709194" h="1382963" fill="none" extrusionOk="0">
                            <a:moveTo>
                              <a:pt x="0" y="0"/>
                            </a:moveTo>
                            <a:cubicBezTo>
                              <a:pt x="83490" y="645"/>
                              <a:pt x="202947" y="9634"/>
                              <a:pt x="354597" y="0"/>
                            </a:cubicBezTo>
                            <a:cubicBezTo>
                              <a:pt x="506247" y="-9634"/>
                              <a:pt x="543557" y="13404"/>
                              <a:pt x="709194" y="0"/>
                            </a:cubicBezTo>
                            <a:cubicBezTo>
                              <a:pt x="730195" y="133219"/>
                              <a:pt x="684675" y="444721"/>
                              <a:pt x="709194" y="649993"/>
                            </a:cubicBezTo>
                            <a:cubicBezTo>
                              <a:pt x="733713" y="855265"/>
                              <a:pt x="745366" y="1197572"/>
                              <a:pt x="709194" y="1382963"/>
                            </a:cubicBezTo>
                            <a:cubicBezTo>
                              <a:pt x="534375" y="1400889"/>
                              <a:pt x="441104" y="1386509"/>
                              <a:pt x="347505" y="1382963"/>
                            </a:cubicBezTo>
                            <a:cubicBezTo>
                              <a:pt x="253906" y="1379417"/>
                              <a:pt x="140728" y="1374517"/>
                              <a:pt x="0" y="1382963"/>
                            </a:cubicBezTo>
                            <a:cubicBezTo>
                              <a:pt x="-34144" y="1150460"/>
                              <a:pt x="-19794" y="848048"/>
                              <a:pt x="0" y="677652"/>
                            </a:cubicBezTo>
                            <a:cubicBezTo>
                              <a:pt x="19794" y="507256"/>
                              <a:pt x="-28227" y="186069"/>
                              <a:pt x="0" y="0"/>
                            </a:cubicBezTo>
                            <a:close/>
                          </a:path>
                          <a:path w="709194" h="1382963" stroke="0" extrusionOk="0">
                            <a:moveTo>
                              <a:pt x="0" y="0"/>
                            </a:moveTo>
                            <a:cubicBezTo>
                              <a:pt x="123064" y="-10452"/>
                              <a:pt x="224017" y="11998"/>
                              <a:pt x="361689" y="0"/>
                            </a:cubicBezTo>
                            <a:cubicBezTo>
                              <a:pt x="499361" y="-11998"/>
                              <a:pt x="545820" y="326"/>
                              <a:pt x="709194" y="0"/>
                            </a:cubicBezTo>
                            <a:cubicBezTo>
                              <a:pt x="714974" y="277137"/>
                              <a:pt x="674889" y="440450"/>
                              <a:pt x="709194" y="719141"/>
                            </a:cubicBezTo>
                            <a:cubicBezTo>
                              <a:pt x="743499" y="997832"/>
                              <a:pt x="683447" y="1095742"/>
                              <a:pt x="709194" y="1382963"/>
                            </a:cubicBezTo>
                            <a:cubicBezTo>
                              <a:pt x="563583" y="1395633"/>
                              <a:pt x="473874" y="1397199"/>
                              <a:pt x="347505" y="1382963"/>
                            </a:cubicBezTo>
                            <a:cubicBezTo>
                              <a:pt x="221136" y="1368727"/>
                              <a:pt x="113028" y="1398871"/>
                              <a:pt x="0" y="1382963"/>
                            </a:cubicBezTo>
                            <a:cubicBezTo>
                              <a:pt x="4271" y="1073042"/>
                              <a:pt x="-28024" y="912417"/>
                              <a:pt x="0" y="719141"/>
                            </a:cubicBezTo>
                            <a:cubicBezTo>
                              <a:pt x="28024" y="525865"/>
                              <a:pt x="29180" y="21346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3A8C16C-4A20-42C7-8D8D-BF0D353C93F5}"/>
              </a:ext>
            </a:extLst>
          </p:cNvPr>
          <p:cNvGrpSpPr/>
          <p:nvPr/>
        </p:nvGrpSpPr>
        <p:grpSpPr>
          <a:xfrm flipH="1">
            <a:off x="4188330" y="3625252"/>
            <a:ext cx="2107741" cy="2086792"/>
            <a:chOff x="-135821" y="2304981"/>
            <a:chExt cx="2632382" cy="260622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BC4D3F-06B1-4A93-9127-31B5C3623084}"/>
                </a:ext>
              </a:extLst>
            </p:cNvPr>
            <p:cNvSpPr/>
            <p:nvPr/>
          </p:nvSpPr>
          <p:spPr>
            <a:xfrm>
              <a:off x="817722" y="2653549"/>
              <a:ext cx="444500" cy="172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0574313-16C8-4815-8589-82D4BA9E4863}"/>
                </a:ext>
              </a:extLst>
            </p:cNvPr>
            <p:cNvSpPr/>
            <p:nvPr/>
          </p:nvSpPr>
          <p:spPr>
            <a:xfrm>
              <a:off x="1928012" y="2465457"/>
              <a:ext cx="456580" cy="20851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7D26807-1D16-4214-A29A-27DD830D30C5}"/>
                </a:ext>
              </a:extLst>
            </p:cNvPr>
            <p:cNvSpPr/>
            <p:nvPr/>
          </p:nvSpPr>
          <p:spPr>
            <a:xfrm>
              <a:off x="867906" y="282676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E9D1B2-5B6B-4C76-BA87-E35E7016D3A8}"/>
                </a:ext>
              </a:extLst>
            </p:cNvPr>
            <p:cNvSpPr/>
            <p:nvPr/>
          </p:nvSpPr>
          <p:spPr>
            <a:xfrm>
              <a:off x="867906" y="334508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A5D64EA-4096-4C05-8D03-6987278D4FF5}"/>
                </a:ext>
              </a:extLst>
            </p:cNvPr>
            <p:cNvSpPr/>
            <p:nvPr/>
          </p:nvSpPr>
          <p:spPr>
            <a:xfrm>
              <a:off x="867906" y="382960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CEAC4DF-35FE-475F-ACFB-0B286D131552}"/>
                </a:ext>
              </a:extLst>
            </p:cNvPr>
            <p:cNvSpPr/>
            <p:nvPr/>
          </p:nvSpPr>
          <p:spPr>
            <a:xfrm>
              <a:off x="1984235" y="258541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A79C818-763B-4CB3-AE4C-C6335F5BFD3B}"/>
                </a:ext>
              </a:extLst>
            </p:cNvPr>
            <p:cNvSpPr/>
            <p:nvPr/>
          </p:nvSpPr>
          <p:spPr>
            <a:xfrm>
              <a:off x="1984235" y="3070666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8F07954-D90B-4BC5-AF4E-9B53F870D34F}"/>
                </a:ext>
              </a:extLst>
            </p:cNvPr>
            <p:cNvSpPr/>
            <p:nvPr/>
          </p:nvSpPr>
          <p:spPr>
            <a:xfrm>
              <a:off x="1984235" y="355591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0B0751-5142-4914-9BBA-01D07698E058}"/>
                </a:ext>
              </a:extLst>
            </p:cNvPr>
            <p:cNvSpPr/>
            <p:nvPr/>
          </p:nvSpPr>
          <p:spPr>
            <a:xfrm>
              <a:off x="1984235" y="4041170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04630DC-ED68-4578-BD6A-F32BCA563A89}"/>
                </a:ext>
              </a:extLst>
            </p:cNvPr>
            <p:cNvCxnSpPr>
              <a:cxnSpLocks/>
              <a:stCxn id="90" idx="6"/>
              <a:endCxn id="94" idx="2"/>
            </p:cNvCxnSpPr>
            <p:nvPr/>
          </p:nvCxnSpPr>
          <p:spPr>
            <a:xfrm flipV="1">
              <a:off x="1212040" y="2757483"/>
              <a:ext cx="772196" cy="241347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AF5CD09-FA96-4BF6-8639-FFE1503E1C1B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>
              <a:off x="1212040" y="2998830"/>
              <a:ext cx="772196" cy="243904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FE42179-CBB8-4C6C-81B2-9CE17D002C4C}"/>
                </a:ext>
              </a:extLst>
            </p:cNvPr>
            <p:cNvCxnSpPr>
              <a:cxnSpLocks/>
              <a:stCxn id="91" idx="6"/>
              <a:endCxn id="94" idx="2"/>
            </p:cNvCxnSpPr>
            <p:nvPr/>
          </p:nvCxnSpPr>
          <p:spPr>
            <a:xfrm flipV="1">
              <a:off x="1212040" y="2757483"/>
              <a:ext cx="772196" cy="759667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3BAD9B5-AABF-4DA0-B723-3E7A1E560540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1212040" y="3242734"/>
              <a:ext cx="772196" cy="27441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A4F01CF-A52B-494F-A579-311286C2CC5C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1212040" y="3517150"/>
              <a:ext cx="772196" cy="21083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27BC97D-6FD9-4FB6-90DD-939FBB0DB74A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1212040" y="3517150"/>
              <a:ext cx="772196" cy="69608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5B421B1-835B-43B9-AE0C-474B9E98AF43}"/>
                </a:ext>
              </a:extLst>
            </p:cNvPr>
            <p:cNvCxnSpPr>
              <a:cxnSpLocks/>
              <a:stCxn id="92" idx="6"/>
              <a:endCxn id="96" idx="2"/>
            </p:cNvCxnSpPr>
            <p:nvPr/>
          </p:nvCxnSpPr>
          <p:spPr>
            <a:xfrm flipV="1">
              <a:off x="1212040" y="3727985"/>
              <a:ext cx="772196" cy="273687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3ED077A-42FE-499A-948B-81E32D65BBD5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1212040" y="4001672"/>
              <a:ext cx="772196" cy="21156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02C8F3-7B4D-4E3B-B60F-BB10187FB437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1212040" y="2998830"/>
              <a:ext cx="772196" cy="72915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0C1D31D-2039-45C8-9C65-7FF5D6E5EE04}"/>
                </a:ext>
              </a:extLst>
            </p:cNvPr>
            <p:cNvCxnSpPr>
              <a:cxnSpLocks/>
              <a:stCxn id="90" idx="6"/>
              <a:endCxn id="97" idx="2"/>
            </p:cNvCxnSpPr>
            <p:nvPr/>
          </p:nvCxnSpPr>
          <p:spPr>
            <a:xfrm>
              <a:off x="1212040" y="2998830"/>
              <a:ext cx="772196" cy="121440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9B49060-309A-4ACB-A712-4F653F636DAB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>
            <a:xfrm flipV="1">
              <a:off x="1212040" y="2757483"/>
              <a:ext cx="772196" cy="124418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7FAD7D5-0D3E-4FC1-A7F4-9352DF86C663}"/>
                </a:ext>
              </a:extLst>
            </p:cNvPr>
            <p:cNvCxnSpPr>
              <a:cxnSpLocks/>
              <a:stCxn id="92" idx="6"/>
              <a:endCxn id="95" idx="2"/>
            </p:cNvCxnSpPr>
            <p:nvPr/>
          </p:nvCxnSpPr>
          <p:spPr>
            <a:xfrm flipV="1">
              <a:off x="1212040" y="3242734"/>
              <a:ext cx="772196" cy="75893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837CF80-6CD5-424D-BA70-3815D0FF359A}"/>
                </a:ext>
              </a:extLst>
            </p:cNvPr>
            <p:cNvSpPr/>
            <p:nvPr/>
          </p:nvSpPr>
          <p:spPr>
            <a:xfrm>
              <a:off x="480617" y="2304981"/>
              <a:ext cx="1117522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</a:rPr>
                <a:t>Encoder 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37EC527-16A9-4D5E-B3BA-A9CF50C77120}"/>
                </a:ext>
              </a:extLst>
            </p:cNvPr>
            <p:cNvSpPr/>
            <p:nvPr/>
          </p:nvSpPr>
          <p:spPr>
            <a:xfrm>
              <a:off x="1813475" y="4584473"/>
              <a:ext cx="683086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input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040175F-AB39-49B7-8A9F-13900DACA901}"/>
                </a:ext>
              </a:extLst>
            </p:cNvPr>
            <p:cNvSpPr/>
            <p:nvPr/>
          </p:nvSpPr>
          <p:spPr>
            <a:xfrm>
              <a:off x="111601" y="2653549"/>
              <a:ext cx="444500" cy="172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BF049FE-048C-4C81-B382-1895E549396E}"/>
                </a:ext>
              </a:extLst>
            </p:cNvPr>
            <p:cNvSpPr/>
            <p:nvPr/>
          </p:nvSpPr>
          <p:spPr>
            <a:xfrm>
              <a:off x="161785" y="282676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BDBC12B-4679-400C-ADD7-2C522C138F3E}"/>
                </a:ext>
              </a:extLst>
            </p:cNvPr>
            <p:cNvSpPr/>
            <p:nvPr/>
          </p:nvSpPr>
          <p:spPr>
            <a:xfrm>
              <a:off x="161785" y="334508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E083F85-7F5F-4DF7-AC93-DCE0F750E887}"/>
                </a:ext>
              </a:extLst>
            </p:cNvPr>
            <p:cNvSpPr/>
            <p:nvPr/>
          </p:nvSpPr>
          <p:spPr>
            <a:xfrm>
              <a:off x="161785" y="382960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81973C-1B4E-4623-9169-F3DBB10C4CD7}"/>
                </a:ext>
              </a:extLst>
            </p:cNvPr>
            <p:cNvSpPr/>
            <p:nvPr/>
          </p:nvSpPr>
          <p:spPr>
            <a:xfrm>
              <a:off x="-135821" y="4414592"/>
              <a:ext cx="939344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reduced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B958712-DC88-4F29-ABF5-8B56987B84C0}"/>
                </a:ext>
              </a:extLst>
            </p:cNvPr>
            <p:cNvCxnSpPr>
              <a:cxnSpLocks/>
              <a:stCxn id="90" idx="2"/>
              <a:endCxn id="113" idx="6"/>
            </p:cNvCxnSpPr>
            <p:nvPr/>
          </p:nvCxnSpPr>
          <p:spPr>
            <a:xfrm flipH="1">
              <a:off x="505919" y="2998830"/>
              <a:ext cx="361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524C20E-51D9-4C00-8C78-D18B6FBA6485}"/>
                </a:ext>
              </a:extLst>
            </p:cNvPr>
            <p:cNvCxnSpPr>
              <a:cxnSpLocks/>
              <a:stCxn id="91" idx="2"/>
              <a:endCxn id="114" idx="6"/>
            </p:cNvCxnSpPr>
            <p:nvPr/>
          </p:nvCxnSpPr>
          <p:spPr>
            <a:xfrm flipH="1">
              <a:off x="505919" y="3517150"/>
              <a:ext cx="361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F5542E8-11AD-404F-9E75-19BBB59F8193}"/>
                </a:ext>
              </a:extLst>
            </p:cNvPr>
            <p:cNvCxnSpPr>
              <a:cxnSpLocks/>
              <a:stCxn id="92" idx="2"/>
              <a:endCxn id="115" idx="6"/>
            </p:cNvCxnSpPr>
            <p:nvPr/>
          </p:nvCxnSpPr>
          <p:spPr>
            <a:xfrm flipH="1">
              <a:off x="505919" y="4001672"/>
              <a:ext cx="361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693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FA27CB93-0C6C-4B6A-8E19-693F5807B2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Pretraining Layer 2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process and use the reduced data to train </a:t>
            </a:r>
            <a:br>
              <a:rPr lang="en-US" dirty="0"/>
            </a:br>
            <a:r>
              <a:rPr lang="en-US" dirty="0"/>
              <a:t>second encoder to reduce the dimension even further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Repeat for all designed 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Layer-wise Pretraining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7345C4-7401-400D-BE46-72A77E02CCF8}"/>
              </a:ext>
            </a:extLst>
          </p:cNvPr>
          <p:cNvGrpSpPr/>
          <p:nvPr/>
        </p:nvGrpSpPr>
        <p:grpSpPr>
          <a:xfrm>
            <a:off x="3972782" y="3731220"/>
            <a:ext cx="2113655" cy="1683671"/>
            <a:chOff x="717509" y="2565939"/>
            <a:chExt cx="2639765" cy="210275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D843DB3-96B2-4D2A-9F18-0A43D36B8AE1}"/>
                </a:ext>
              </a:extLst>
            </p:cNvPr>
            <p:cNvSpPr/>
            <p:nvPr/>
          </p:nvSpPr>
          <p:spPr>
            <a:xfrm>
              <a:off x="1968806" y="2944429"/>
              <a:ext cx="392430" cy="11271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A7A5D00-9774-415D-9881-6DFC46042293}"/>
                </a:ext>
              </a:extLst>
            </p:cNvPr>
            <p:cNvSpPr/>
            <p:nvPr/>
          </p:nvSpPr>
          <p:spPr>
            <a:xfrm>
              <a:off x="2006454" y="307927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FE0052-98B3-4017-931C-B93C86EA44F1}"/>
                </a:ext>
              </a:extLst>
            </p:cNvPr>
            <p:cNvSpPr/>
            <p:nvPr/>
          </p:nvSpPr>
          <p:spPr>
            <a:xfrm>
              <a:off x="1994140" y="355825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ECC41-5A61-4265-99E6-E852876DF89B}"/>
                </a:ext>
              </a:extLst>
            </p:cNvPr>
            <p:cNvSpPr/>
            <p:nvPr/>
          </p:nvSpPr>
          <p:spPr>
            <a:xfrm>
              <a:off x="918965" y="2585548"/>
              <a:ext cx="444499" cy="17272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B18DDC-A3F2-4CC5-9565-E7B0E97C1CC8}"/>
                </a:ext>
              </a:extLst>
            </p:cNvPr>
            <p:cNvSpPr/>
            <p:nvPr/>
          </p:nvSpPr>
          <p:spPr>
            <a:xfrm>
              <a:off x="2585922" y="2944429"/>
              <a:ext cx="392429" cy="11271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9DDFE0-BB7F-46CA-8F72-95C0E89F85C8}"/>
                </a:ext>
              </a:extLst>
            </p:cNvPr>
            <p:cNvSpPr/>
            <p:nvPr/>
          </p:nvSpPr>
          <p:spPr>
            <a:xfrm>
              <a:off x="980921" y="2711667"/>
              <a:ext cx="344133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376A2C-D24C-41D6-90AB-F9FC0454FBA9}"/>
                </a:ext>
              </a:extLst>
            </p:cNvPr>
            <p:cNvSpPr/>
            <p:nvPr/>
          </p:nvSpPr>
          <p:spPr>
            <a:xfrm>
              <a:off x="980921" y="3266069"/>
              <a:ext cx="344133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5441EF-6AF8-4FFD-AD4B-1CA13E4D6F5F}"/>
                </a:ext>
              </a:extLst>
            </p:cNvPr>
            <p:cNvSpPr/>
            <p:nvPr/>
          </p:nvSpPr>
          <p:spPr>
            <a:xfrm>
              <a:off x="980921" y="3832245"/>
              <a:ext cx="344133" cy="344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A75DA4-2125-4F8F-8162-A317BFFBD553}"/>
                </a:ext>
              </a:extLst>
            </p:cNvPr>
            <p:cNvSpPr/>
            <p:nvPr/>
          </p:nvSpPr>
          <p:spPr>
            <a:xfrm>
              <a:off x="2614770" y="307927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F3C8CF-A645-4F05-A867-97B87EE1E02B}"/>
                </a:ext>
              </a:extLst>
            </p:cNvPr>
            <p:cNvSpPr/>
            <p:nvPr/>
          </p:nvSpPr>
          <p:spPr>
            <a:xfrm>
              <a:off x="2602457" y="355825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CFA16A-7DF3-42B4-8CC3-709CD0CB8BB6}"/>
                </a:ext>
              </a:extLst>
            </p:cNvPr>
            <p:cNvCxnSpPr>
              <a:cxnSpLocks/>
              <a:stCxn id="15" idx="6"/>
              <a:endCxn id="153" idx="2"/>
            </p:cNvCxnSpPr>
            <p:nvPr/>
          </p:nvCxnSpPr>
          <p:spPr>
            <a:xfrm>
              <a:off x="1325055" y="2883734"/>
              <a:ext cx="681400" cy="3676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2262CF-063E-421C-A1AB-0CED821598FA}"/>
                </a:ext>
              </a:extLst>
            </p:cNvPr>
            <p:cNvCxnSpPr>
              <a:cxnSpLocks/>
              <a:stCxn id="16" idx="6"/>
              <a:endCxn id="153" idx="2"/>
            </p:cNvCxnSpPr>
            <p:nvPr/>
          </p:nvCxnSpPr>
          <p:spPr>
            <a:xfrm flipV="1">
              <a:off x="1325055" y="3251341"/>
              <a:ext cx="681400" cy="1867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486263-B38F-48FB-AD36-F8442D9C9E85}"/>
                </a:ext>
              </a:extLst>
            </p:cNvPr>
            <p:cNvCxnSpPr>
              <a:cxnSpLocks/>
              <a:stCxn id="16" idx="6"/>
              <a:endCxn id="154" idx="2"/>
            </p:cNvCxnSpPr>
            <p:nvPr/>
          </p:nvCxnSpPr>
          <p:spPr>
            <a:xfrm>
              <a:off x="1325055" y="3438136"/>
              <a:ext cx="669086" cy="29218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84EA512-1333-4B99-966F-D3B83E52D706}"/>
                </a:ext>
              </a:extLst>
            </p:cNvPr>
            <p:cNvCxnSpPr>
              <a:cxnSpLocks/>
              <a:stCxn id="17" idx="6"/>
              <a:endCxn id="154" idx="2"/>
            </p:cNvCxnSpPr>
            <p:nvPr/>
          </p:nvCxnSpPr>
          <p:spPr>
            <a:xfrm flipV="1">
              <a:off x="1325054" y="3730319"/>
              <a:ext cx="669086" cy="27399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850886-F4AF-49C5-98A5-4FF78B5D233A}"/>
                </a:ext>
              </a:extLst>
            </p:cNvPr>
            <p:cNvCxnSpPr>
              <a:cxnSpLocks/>
              <a:stCxn id="15" idx="6"/>
              <a:endCxn id="154" idx="2"/>
            </p:cNvCxnSpPr>
            <p:nvPr/>
          </p:nvCxnSpPr>
          <p:spPr>
            <a:xfrm>
              <a:off x="1325055" y="2883734"/>
              <a:ext cx="669086" cy="84658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BC3079-EF80-437D-8BAB-91B137AD55B9}"/>
                </a:ext>
              </a:extLst>
            </p:cNvPr>
            <p:cNvCxnSpPr>
              <a:cxnSpLocks/>
              <a:stCxn id="17" idx="6"/>
              <a:endCxn id="153" idx="2"/>
            </p:cNvCxnSpPr>
            <p:nvPr/>
          </p:nvCxnSpPr>
          <p:spPr>
            <a:xfrm flipV="1">
              <a:off x="1325054" y="3251342"/>
              <a:ext cx="681400" cy="7529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241CDA4-F875-4AC5-92FD-F368C4BCFDD2}"/>
                </a:ext>
              </a:extLst>
            </p:cNvPr>
            <p:cNvSpPr/>
            <p:nvPr/>
          </p:nvSpPr>
          <p:spPr>
            <a:xfrm>
              <a:off x="717509" y="4341964"/>
              <a:ext cx="857259" cy="32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input 2</a:t>
              </a:r>
              <a:endParaRPr lang="en-US" sz="110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B85052-AD44-4A12-84EF-E3027E0BC300}"/>
                </a:ext>
              </a:extLst>
            </p:cNvPr>
            <p:cNvSpPr/>
            <p:nvPr/>
          </p:nvSpPr>
          <p:spPr>
            <a:xfrm>
              <a:off x="1626350" y="2565939"/>
              <a:ext cx="1117523" cy="32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</a:rPr>
                <a:t>Encoder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AD0C57-6D61-40C6-90A9-4B5F1208A695}"/>
                </a:ext>
              </a:extLst>
            </p:cNvPr>
            <p:cNvSpPr/>
            <p:nvPr/>
          </p:nvSpPr>
          <p:spPr>
            <a:xfrm>
              <a:off x="2243757" y="4111927"/>
              <a:ext cx="1113517" cy="32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reduced 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0784807-46A6-40C7-814A-001EF76E13FF}"/>
                </a:ext>
              </a:extLst>
            </p:cNvPr>
            <p:cNvCxnSpPr>
              <a:cxnSpLocks/>
              <a:stCxn id="23" idx="2"/>
              <a:endCxn id="154" idx="6"/>
            </p:cNvCxnSpPr>
            <p:nvPr/>
          </p:nvCxnSpPr>
          <p:spPr>
            <a:xfrm flipH="1">
              <a:off x="2338274" y="3730319"/>
              <a:ext cx="264184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8F5733-081F-4B44-BA13-7315A3EB4338}"/>
                </a:ext>
              </a:extLst>
            </p:cNvPr>
            <p:cNvCxnSpPr>
              <a:cxnSpLocks/>
              <a:stCxn id="22" idx="2"/>
              <a:endCxn id="153" idx="6"/>
            </p:cNvCxnSpPr>
            <p:nvPr/>
          </p:nvCxnSpPr>
          <p:spPr>
            <a:xfrm flipH="1">
              <a:off x="2350588" y="3251341"/>
              <a:ext cx="264182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5A59AD4-5A7A-41FE-93C9-202CDA85DECA}"/>
                  </a:ext>
                </a:extLst>
              </p:cNvPr>
              <p:cNvSpPr/>
              <p:nvPr/>
            </p:nvSpPr>
            <p:spPr>
              <a:xfrm>
                <a:off x="3100415" y="3734969"/>
                <a:ext cx="709194" cy="1382968"/>
              </a:xfrm>
              <a:custGeom>
                <a:avLst/>
                <a:gdLst>
                  <a:gd name="connsiteX0" fmla="*/ 0 w 709194"/>
                  <a:gd name="connsiteY0" fmla="*/ 0 h 1382968"/>
                  <a:gd name="connsiteX1" fmla="*/ 354597 w 709194"/>
                  <a:gd name="connsiteY1" fmla="*/ 0 h 1382968"/>
                  <a:gd name="connsiteX2" fmla="*/ 709194 w 709194"/>
                  <a:gd name="connsiteY2" fmla="*/ 0 h 1382968"/>
                  <a:gd name="connsiteX3" fmla="*/ 709194 w 709194"/>
                  <a:gd name="connsiteY3" fmla="*/ 649995 h 1382968"/>
                  <a:gd name="connsiteX4" fmla="*/ 709194 w 709194"/>
                  <a:gd name="connsiteY4" fmla="*/ 1382968 h 1382968"/>
                  <a:gd name="connsiteX5" fmla="*/ 347505 w 709194"/>
                  <a:gd name="connsiteY5" fmla="*/ 1382968 h 1382968"/>
                  <a:gd name="connsiteX6" fmla="*/ 0 w 709194"/>
                  <a:gd name="connsiteY6" fmla="*/ 1382968 h 1382968"/>
                  <a:gd name="connsiteX7" fmla="*/ 0 w 709194"/>
                  <a:gd name="connsiteY7" fmla="*/ 677654 h 1382968"/>
                  <a:gd name="connsiteX8" fmla="*/ 0 w 709194"/>
                  <a:gd name="connsiteY8" fmla="*/ 0 h 1382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194" h="1382968" fill="none" extrusionOk="0">
                    <a:moveTo>
                      <a:pt x="0" y="0"/>
                    </a:moveTo>
                    <a:cubicBezTo>
                      <a:pt x="83490" y="645"/>
                      <a:pt x="202947" y="9634"/>
                      <a:pt x="354597" y="0"/>
                    </a:cubicBezTo>
                    <a:cubicBezTo>
                      <a:pt x="506247" y="-9634"/>
                      <a:pt x="543557" y="13404"/>
                      <a:pt x="709194" y="0"/>
                    </a:cubicBezTo>
                    <a:cubicBezTo>
                      <a:pt x="730537" y="320883"/>
                      <a:pt x="695945" y="432051"/>
                      <a:pt x="709194" y="649995"/>
                    </a:cubicBezTo>
                    <a:cubicBezTo>
                      <a:pt x="722443" y="867939"/>
                      <a:pt x="674546" y="1195227"/>
                      <a:pt x="709194" y="1382968"/>
                    </a:cubicBezTo>
                    <a:cubicBezTo>
                      <a:pt x="534375" y="1400894"/>
                      <a:pt x="441104" y="1386514"/>
                      <a:pt x="347505" y="1382968"/>
                    </a:cubicBezTo>
                    <a:cubicBezTo>
                      <a:pt x="253906" y="1379422"/>
                      <a:pt x="140728" y="1374522"/>
                      <a:pt x="0" y="1382968"/>
                    </a:cubicBezTo>
                    <a:cubicBezTo>
                      <a:pt x="26679" y="1163029"/>
                      <a:pt x="-28126" y="864223"/>
                      <a:pt x="0" y="677654"/>
                    </a:cubicBezTo>
                    <a:cubicBezTo>
                      <a:pt x="28126" y="491085"/>
                      <a:pt x="32925" y="197267"/>
                      <a:pt x="0" y="0"/>
                    </a:cubicBezTo>
                    <a:close/>
                  </a:path>
                  <a:path w="709194" h="1382968" stroke="0" extrusionOk="0">
                    <a:moveTo>
                      <a:pt x="0" y="0"/>
                    </a:moveTo>
                    <a:cubicBezTo>
                      <a:pt x="123064" y="-10452"/>
                      <a:pt x="224017" y="11998"/>
                      <a:pt x="361689" y="0"/>
                    </a:cubicBezTo>
                    <a:cubicBezTo>
                      <a:pt x="499361" y="-11998"/>
                      <a:pt x="545820" y="326"/>
                      <a:pt x="709194" y="0"/>
                    </a:cubicBezTo>
                    <a:cubicBezTo>
                      <a:pt x="720196" y="265546"/>
                      <a:pt x="685195" y="430197"/>
                      <a:pt x="709194" y="719143"/>
                    </a:cubicBezTo>
                    <a:cubicBezTo>
                      <a:pt x="733193" y="1008089"/>
                      <a:pt x="701195" y="1091035"/>
                      <a:pt x="709194" y="1382968"/>
                    </a:cubicBezTo>
                    <a:cubicBezTo>
                      <a:pt x="563583" y="1395638"/>
                      <a:pt x="473874" y="1397204"/>
                      <a:pt x="347505" y="1382968"/>
                    </a:cubicBezTo>
                    <a:cubicBezTo>
                      <a:pt x="221136" y="1368732"/>
                      <a:pt x="113028" y="1398876"/>
                      <a:pt x="0" y="1382968"/>
                    </a:cubicBezTo>
                    <a:cubicBezTo>
                      <a:pt x="-380" y="1076149"/>
                      <a:pt x="25210" y="924971"/>
                      <a:pt x="0" y="719143"/>
                    </a:cubicBezTo>
                    <a:cubicBezTo>
                      <a:pt x="-25210" y="513315"/>
                      <a:pt x="23496" y="221854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5A59AD4-5A7A-41FE-93C9-202CDA85D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15" y="3734969"/>
                <a:ext cx="709194" cy="1382968"/>
              </a:xfrm>
              <a:prstGeom prst="rect">
                <a:avLst/>
              </a:prstGeom>
              <a:blipFill>
                <a:blip r:embed="rId2"/>
                <a:stretch>
                  <a:fillRect r="-2419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custGeom>
                        <a:avLst/>
                        <a:gdLst>
                          <a:gd name="connsiteX0" fmla="*/ 0 w 709194"/>
                          <a:gd name="connsiteY0" fmla="*/ 0 h 1382968"/>
                          <a:gd name="connsiteX1" fmla="*/ 354597 w 709194"/>
                          <a:gd name="connsiteY1" fmla="*/ 0 h 1382968"/>
                          <a:gd name="connsiteX2" fmla="*/ 709194 w 709194"/>
                          <a:gd name="connsiteY2" fmla="*/ 0 h 1382968"/>
                          <a:gd name="connsiteX3" fmla="*/ 709194 w 709194"/>
                          <a:gd name="connsiteY3" fmla="*/ 649995 h 1382968"/>
                          <a:gd name="connsiteX4" fmla="*/ 709194 w 709194"/>
                          <a:gd name="connsiteY4" fmla="*/ 1382968 h 1382968"/>
                          <a:gd name="connsiteX5" fmla="*/ 347505 w 709194"/>
                          <a:gd name="connsiteY5" fmla="*/ 1382968 h 1382968"/>
                          <a:gd name="connsiteX6" fmla="*/ 0 w 709194"/>
                          <a:gd name="connsiteY6" fmla="*/ 1382968 h 1382968"/>
                          <a:gd name="connsiteX7" fmla="*/ 0 w 709194"/>
                          <a:gd name="connsiteY7" fmla="*/ 677654 h 1382968"/>
                          <a:gd name="connsiteX8" fmla="*/ 0 w 709194"/>
                          <a:gd name="connsiteY8" fmla="*/ 0 h 1382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709194" h="1382968" fill="none" extrusionOk="0">
                            <a:moveTo>
                              <a:pt x="0" y="0"/>
                            </a:moveTo>
                            <a:cubicBezTo>
                              <a:pt x="83490" y="645"/>
                              <a:pt x="202947" y="9634"/>
                              <a:pt x="354597" y="0"/>
                            </a:cubicBezTo>
                            <a:cubicBezTo>
                              <a:pt x="506247" y="-9634"/>
                              <a:pt x="543557" y="13404"/>
                              <a:pt x="709194" y="0"/>
                            </a:cubicBezTo>
                            <a:cubicBezTo>
                              <a:pt x="730537" y="320883"/>
                              <a:pt x="695945" y="432051"/>
                              <a:pt x="709194" y="649995"/>
                            </a:cubicBezTo>
                            <a:cubicBezTo>
                              <a:pt x="722443" y="867939"/>
                              <a:pt x="674546" y="1195227"/>
                              <a:pt x="709194" y="1382968"/>
                            </a:cubicBezTo>
                            <a:cubicBezTo>
                              <a:pt x="534375" y="1400894"/>
                              <a:pt x="441104" y="1386514"/>
                              <a:pt x="347505" y="1382968"/>
                            </a:cubicBezTo>
                            <a:cubicBezTo>
                              <a:pt x="253906" y="1379422"/>
                              <a:pt x="140728" y="1374522"/>
                              <a:pt x="0" y="1382968"/>
                            </a:cubicBezTo>
                            <a:cubicBezTo>
                              <a:pt x="26679" y="1163029"/>
                              <a:pt x="-28126" y="864223"/>
                              <a:pt x="0" y="677654"/>
                            </a:cubicBezTo>
                            <a:cubicBezTo>
                              <a:pt x="28126" y="491085"/>
                              <a:pt x="32925" y="197267"/>
                              <a:pt x="0" y="0"/>
                            </a:cubicBezTo>
                            <a:close/>
                          </a:path>
                          <a:path w="709194" h="1382968" stroke="0" extrusionOk="0">
                            <a:moveTo>
                              <a:pt x="0" y="0"/>
                            </a:moveTo>
                            <a:cubicBezTo>
                              <a:pt x="123064" y="-10452"/>
                              <a:pt x="224017" y="11998"/>
                              <a:pt x="361689" y="0"/>
                            </a:cubicBezTo>
                            <a:cubicBezTo>
                              <a:pt x="499361" y="-11998"/>
                              <a:pt x="545820" y="326"/>
                              <a:pt x="709194" y="0"/>
                            </a:cubicBezTo>
                            <a:cubicBezTo>
                              <a:pt x="720196" y="265546"/>
                              <a:pt x="685195" y="430197"/>
                              <a:pt x="709194" y="719143"/>
                            </a:cubicBezTo>
                            <a:cubicBezTo>
                              <a:pt x="733193" y="1008089"/>
                              <a:pt x="701195" y="1091035"/>
                              <a:pt x="709194" y="1382968"/>
                            </a:cubicBezTo>
                            <a:cubicBezTo>
                              <a:pt x="563583" y="1395638"/>
                              <a:pt x="473874" y="1397204"/>
                              <a:pt x="347505" y="1382968"/>
                            </a:cubicBezTo>
                            <a:cubicBezTo>
                              <a:pt x="221136" y="1368732"/>
                              <a:pt x="113028" y="1398876"/>
                              <a:pt x="0" y="1382968"/>
                            </a:cubicBezTo>
                            <a:cubicBezTo>
                              <a:pt x="-380" y="1076149"/>
                              <a:pt x="25210" y="924971"/>
                              <a:pt x="0" y="719143"/>
                            </a:cubicBezTo>
                            <a:cubicBezTo>
                              <a:pt x="-25210" y="513315"/>
                              <a:pt x="23496" y="22185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4AC3A6-9A45-4FC8-836C-20E9D53A0DB5}"/>
                  </a:ext>
                </a:extLst>
              </p:cNvPr>
              <p:cNvSpPr/>
              <p:nvPr/>
            </p:nvSpPr>
            <p:spPr>
              <a:xfrm>
                <a:off x="7409729" y="3749667"/>
                <a:ext cx="709194" cy="1365647"/>
              </a:xfrm>
              <a:custGeom>
                <a:avLst/>
                <a:gdLst>
                  <a:gd name="connsiteX0" fmla="*/ 0 w 709194"/>
                  <a:gd name="connsiteY0" fmla="*/ 0 h 1365647"/>
                  <a:gd name="connsiteX1" fmla="*/ 354597 w 709194"/>
                  <a:gd name="connsiteY1" fmla="*/ 0 h 1365647"/>
                  <a:gd name="connsiteX2" fmla="*/ 709194 w 709194"/>
                  <a:gd name="connsiteY2" fmla="*/ 0 h 1365647"/>
                  <a:gd name="connsiteX3" fmla="*/ 709194 w 709194"/>
                  <a:gd name="connsiteY3" fmla="*/ 641854 h 1365647"/>
                  <a:gd name="connsiteX4" fmla="*/ 709194 w 709194"/>
                  <a:gd name="connsiteY4" fmla="*/ 1365647 h 1365647"/>
                  <a:gd name="connsiteX5" fmla="*/ 347505 w 709194"/>
                  <a:gd name="connsiteY5" fmla="*/ 1365647 h 1365647"/>
                  <a:gd name="connsiteX6" fmla="*/ 0 w 709194"/>
                  <a:gd name="connsiteY6" fmla="*/ 1365647 h 1365647"/>
                  <a:gd name="connsiteX7" fmla="*/ 0 w 709194"/>
                  <a:gd name="connsiteY7" fmla="*/ 669167 h 1365647"/>
                  <a:gd name="connsiteX8" fmla="*/ 0 w 709194"/>
                  <a:gd name="connsiteY8" fmla="*/ 0 h 136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194" h="1365647" fill="none" extrusionOk="0">
                    <a:moveTo>
                      <a:pt x="0" y="0"/>
                    </a:moveTo>
                    <a:cubicBezTo>
                      <a:pt x="83490" y="645"/>
                      <a:pt x="202947" y="9634"/>
                      <a:pt x="354597" y="0"/>
                    </a:cubicBezTo>
                    <a:cubicBezTo>
                      <a:pt x="506247" y="-9634"/>
                      <a:pt x="543557" y="13404"/>
                      <a:pt x="709194" y="0"/>
                    </a:cubicBezTo>
                    <a:cubicBezTo>
                      <a:pt x="687540" y="139891"/>
                      <a:pt x="716820" y="401585"/>
                      <a:pt x="709194" y="641854"/>
                    </a:cubicBezTo>
                    <a:cubicBezTo>
                      <a:pt x="701568" y="882123"/>
                      <a:pt x="693987" y="1204852"/>
                      <a:pt x="709194" y="1365647"/>
                    </a:cubicBezTo>
                    <a:cubicBezTo>
                      <a:pt x="534375" y="1383573"/>
                      <a:pt x="441104" y="1369193"/>
                      <a:pt x="347505" y="1365647"/>
                    </a:cubicBezTo>
                    <a:cubicBezTo>
                      <a:pt x="253906" y="1362101"/>
                      <a:pt x="140728" y="1357201"/>
                      <a:pt x="0" y="1365647"/>
                    </a:cubicBezTo>
                    <a:cubicBezTo>
                      <a:pt x="-14033" y="1131298"/>
                      <a:pt x="-8229" y="871985"/>
                      <a:pt x="0" y="669167"/>
                    </a:cubicBezTo>
                    <a:cubicBezTo>
                      <a:pt x="8229" y="466349"/>
                      <a:pt x="-11096" y="255716"/>
                      <a:pt x="0" y="0"/>
                    </a:cubicBezTo>
                    <a:close/>
                  </a:path>
                  <a:path w="709194" h="1365647" stroke="0" extrusionOk="0">
                    <a:moveTo>
                      <a:pt x="0" y="0"/>
                    </a:moveTo>
                    <a:cubicBezTo>
                      <a:pt x="123064" y="-10452"/>
                      <a:pt x="224017" y="11998"/>
                      <a:pt x="361689" y="0"/>
                    </a:cubicBezTo>
                    <a:cubicBezTo>
                      <a:pt x="499361" y="-11998"/>
                      <a:pt x="545820" y="326"/>
                      <a:pt x="709194" y="0"/>
                    </a:cubicBezTo>
                    <a:cubicBezTo>
                      <a:pt x="707970" y="267672"/>
                      <a:pt x="713668" y="377214"/>
                      <a:pt x="709194" y="710136"/>
                    </a:cubicBezTo>
                    <a:cubicBezTo>
                      <a:pt x="704720" y="1043058"/>
                      <a:pt x="679311" y="1153330"/>
                      <a:pt x="709194" y="1365647"/>
                    </a:cubicBezTo>
                    <a:cubicBezTo>
                      <a:pt x="563583" y="1378317"/>
                      <a:pt x="473874" y="1379883"/>
                      <a:pt x="347505" y="1365647"/>
                    </a:cubicBezTo>
                    <a:cubicBezTo>
                      <a:pt x="221136" y="1351411"/>
                      <a:pt x="113028" y="1381555"/>
                      <a:pt x="0" y="1365647"/>
                    </a:cubicBezTo>
                    <a:cubicBezTo>
                      <a:pt x="-23506" y="1115772"/>
                      <a:pt x="17813" y="937999"/>
                      <a:pt x="0" y="710136"/>
                    </a:cubicBezTo>
                    <a:cubicBezTo>
                      <a:pt x="-17813" y="482273"/>
                      <a:pt x="-14069" y="153093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4AC3A6-9A45-4FC8-836C-20E9D53A0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729" y="3749667"/>
                <a:ext cx="709194" cy="1365647"/>
              </a:xfrm>
              <a:prstGeom prst="rect">
                <a:avLst/>
              </a:prstGeom>
              <a:blipFill>
                <a:blip r:embed="rId3"/>
                <a:stretch>
                  <a:fillRect r="-1626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custGeom>
                        <a:avLst/>
                        <a:gdLst>
                          <a:gd name="connsiteX0" fmla="*/ 0 w 709194"/>
                          <a:gd name="connsiteY0" fmla="*/ 0 h 1365647"/>
                          <a:gd name="connsiteX1" fmla="*/ 354597 w 709194"/>
                          <a:gd name="connsiteY1" fmla="*/ 0 h 1365647"/>
                          <a:gd name="connsiteX2" fmla="*/ 709194 w 709194"/>
                          <a:gd name="connsiteY2" fmla="*/ 0 h 1365647"/>
                          <a:gd name="connsiteX3" fmla="*/ 709194 w 709194"/>
                          <a:gd name="connsiteY3" fmla="*/ 641854 h 1365647"/>
                          <a:gd name="connsiteX4" fmla="*/ 709194 w 709194"/>
                          <a:gd name="connsiteY4" fmla="*/ 1365647 h 1365647"/>
                          <a:gd name="connsiteX5" fmla="*/ 347505 w 709194"/>
                          <a:gd name="connsiteY5" fmla="*/ 1365647 h 1365647"/>
                          <a:gd name="connsiteX6" fmla="*/ 0 w 709194"/>
                          <a:gd name="connsiteY6" fmla="*/ 1365647 h 1365647"/>
                          <a:gd name="connsiteX7" fmla="*/ 0 w 709194"/>
                          <a:gd name="connsiteY7" fmla="*/ 669167 h 1365647"/>
                          <a:gd name="connsiteX8" fmla="*/ 0 w 709194"/>
                          <a:gd name="connsiteY8" fmla="*/ 0 h 1365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709194" h="1365647" fill="none" extrusionOk="0">
                            <a:moveTo>
                              <a:pt x="0" y="0"/>
                            </a:moveTo>
                            <a:cubicBezTo>
                              <a:pt x="83490" y="645"/>
                              <a:pt x="202947" y="9634"/>
                              <a:pt x="354597" y="0"/>
                            </a:cubicBezTo>
                            <a:cubicBezTo>
                              <a:pt x="506247" y="-9634"/>
                              <a:pt x="543557" y="13404"/>
                              <a:pt x="709194" y="0"/>
                            </a:cubicBezTo>
                            <a:cubicBezTo>
                              <a:pt x="687540" y="139891"/>
                              <a:pt x="716820" y="401585"/>
                              <a:pt x="709194" y="641854"/>
                            </a:cubicBezTo>
                            <a:cubicBezTo>
                              <a:pt x="701568" y="882123"/>
                              <a:pt x="693987" y="1204852"/>
                              <a:pt x="709194" y="1365647"/>
                            </a:cubicBezTo>
                            <a:cubicBezTo>
                              <a:pt x="534375" y="1383573"/>
                              <a:pt x="441104" y="1369193"/>
                              <a:pt x="347505" y="1365647"/>
                            </a:cubicBezTo>
                            <a:cubicBezTo>
                              <a:pt x="253906" y="1362101"/>
                              <a:pt x="140728" y="1357201"/>
                              <a:pt x="0" y="1365647"/>
                            </a:cubicBezTo>
                            <a:cubicBezTo>
                              <a:pt x="-14033" y="1131298"/>
                              <a:pt x="-8229" y="871985"/>
                              <a:pt x="0" y="669167"/>
                            </a:cubicBezTo>
                            <a:cubicBezTo>
                              <a:pt x="8229" y="466349"/>
                              <a:pt x="-11096" y="255716"/>
                              <a:pt x="0" y="0"/>
                            </a:cubicBezTo>
                            <a:close/>
                          </a:path>
                          <a:path w="709194" h="1365647" stroke="0" extrusionOk="0">
                            <a:moveTo>
                              <a:pt x="0" y="0"/>
                            </a:moveTo>
                            <a:cubicBezTo>
                              <a:pt x="123064" y="-10452"/>
                              <a:pt x="224017" y="11998"/>
                              <a:pt x="361689" y="0"/>
                            </a:cubicBezTo>
                            <a:cubicBezTo>
                              <a:pt x="499361" y="-11998"/>
                              <a:pt x="545820" y="326"/>
                              <a:pt x="709194" y="0"/>
                            </a:cubicBezTo>
                            <a:cubicBezTo>
                              <a:pt x="707970" y="267672"/>
                              <a:pt x="713668" y="377214"/>
                              <a:pt x="709194" y="710136"/>
                            </a:cubicBezTo>
                            <a:cubicBezTo>
                              <a:pt x="704720" y="1043058"/>
                              <a:pt x="679311" y="1153330"/>
                              <a:pt x="709194" y="1365647"/>
                            </a:cubicBezTo>
                            <a:cubicBezTo>
                              <a:pt x="563583" y="1378317"/>
                              <a:pt x="473874" y="1379883"/>
                              <a:pt x="347505" y="1365647"/>
                            </a:cubicBezTo>
                            <a:cubicBezTo>
                              <a:pt x="221136" y="1351411"/>
                              <a:pt x="113028" y="1381555"/>
                              <a:pt x="0" y="1365647"/>
                            </a:cubicBezTo>
                            <a:cubicBezTo>
                              <a:pt x="-23506" y="1115772"/>
                              <a:pt x="17813" y="937999"/>
                              <a:pt x="0" y="710136"/>
                            </a:cubicBezTo>
                            <a:cubicBezTo>
                              <a:pt x="-17813" y="482273"/>
                              <a:pt x="-14069" y="1530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EA40C7C-724F-46A2-8C91-E3DF51FDED26}"/>
              </a:ext>
            </a:extLst>
          </p:cNvPr>
          <p:cNvGrpSpPr/>
          <p:nvPr/>
        </p:nvGrpSpPr>
        <p:grpSpPr>
          <a:xfrm flipH="1">
            <a:off x="5757603" y="3474420"/>
            <a:ext cx="1862218" cy="1970023"/>
            <a:chOff x="-338255" y="2245218"/>
            <a:chExt cx="2325740" cy="246037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F1D2AB1-A93F-473D-A8AD-2FDDEE074DA8}"/>
                </a:ext>
              </a:extLst>
            </p:cNvPr>
            <p:cNvSpPr/>
            <p:nvPr/>
          </p:nvSpPr>
          <p:spPr>
            <a:xfrm>
              <a:off x="930741" y="2585548"/>
              <a:ext cx="444498" cy="17272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AF33D82A-2BD4-4812-B1CC-974BB4F75F51}"/>
                </a:ext>
              </a:extLst>
            </p:cNvPr>
            <p:cNvSpPr/>
            <p:nvPr/>
          </p:nvSpPr>
          <p:spPr>
            <a:xfrm>
              <a:off x="980920" y="2715292"/>
              <a:ext cx="344133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DA4331E-9FC8-474B-B99C-100DB3FB1991}"/>
                </a:ext>
              </a:extLst>
            </p:cNvPr>
            <p:cNvSpPr/>
            <p:nvPr/>
          </p:nvSpPr>
          <p:spPr>
            <a:xfrm>
              <a:off x="980920" y="3269694"/>
              <a:ext cx="344133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7C812EE-4F5A-4E96-BDC3-31F2779D174F}"/>
                </a:ext>
              </a:extLst>
            </p:cNvPr>
            <p:cNvSpPr/>
            <p:nvPr/>
          </p:nvSpPr>
          <p:spPr>
            <a:xfrm>
              <a:off x="980920" y="383587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0B3DC3B-DE11-40A9-B927-E78CF9562CCF}"/>
                </a:ext>
              </a:extLst>
            </p:cNvPr>
            <p:cNvCxnSpPr>
              <a:cxnSpLocks/>
              <a:stCxn id="283" idx="6"/>
              <a:endCxn id="22" idx="6"/>
            </p:cNvCxnSpPr>
            <p:nvPr/>
          </p:nvCxnSpPr>
          <p:spPr>
            <a:xfrm>
              <a:off x="1325054" y="2887360"/>
              <a:ext cx="650118" cy="363977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0B3DD4BC-54A5-465C-855B-B303967B149B}"/>
                </a:ext>
              </a:extLst>
            </p:cNvPr>
            <p:cNvCxnSpPr>
              <a:cxnSpLocks/>
              <a:stCxn id="284" idx="6"/>
              <a:endCxn id="22" idx="6"/>
            </p:cNvCxnSpPr>
            <p:nvPr/>
          </p:nvCxnSpPr>
          <p:spPr>
            <a:xfrm flipV="1">
              <a:off x="1325054" y="3251337"/>
              <a:ext cx="650118" cy="190425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D0311FE-0EB9-460D-A52C-F6FC4B8D5840}"/>
                </a:ext>
              </a:extLst>
            </p:cNvPr>
            <p:cNvCxnSpPr>
              <a:cxnSpLocks/>
              <a:stCxn id="284" idx="6"/>
              <a:endCxn id="23" idx="6"/>
            </p:cNvCxnSpPr>
            <p:nvPr/>
          </p:nvCxnSpPr>
          <p:spPr>
            <a:xfrm>
              <a:off x="1325054" y="3441761"/>
              <a:ext cx="662431" cy="288552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D3F4C7D1-46F9-4A7D-AA31-4768A8D3DDC2}"/>
                </a:ext>
              </a:extLst>
            </p:cNvPr>
            <p:cNvCxnSpPr>
              <a:cxnSpLocks/>
              <a:stCxn id="285" idx="6"/>
              <a:endCxn id="23" idx="6"/>
            </p:cNvCxnSpPr>
            <p:nvPr/>
          </p:nvCxnSpPr>
          <p:spPr>
            <a:xfrm flipV="1">
              <a:off x="1325054" y="3730313"/>
              <a:ext cx="662431" cy="277625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8BBD4CB-8036-4E45-8D42-DB2E96E29587}"/>
                </a:ext>
              </a:extLst>
            </p:cNvPr>
            <p:cNvCxnSpPr>
              <a:cxnSpLocks/>
              <a:stCxn id="283" idx="6"/>
              <a:endCxn id="23" idx="6"/>
            </p:cNvCxnSpPr>
            <p:nvPr/>
          </p:nvCxnSpPr>
          <p:spPr>
            <a:xfrm>
              <a:off x="1325054" y="2887360"/>
              <a:ext cx="662431" cy="842954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8A012315-0128-4DB1-80E3-3A893DCCE7E4}"/>
                </a:ext>
              </a:extLst>
            </p:cNvPr>
            <p:cNvCxnSpPr>
              <a:cxnSpLocks/>
              <a:stCxn id="285" idx="6"/>
              <a:endCxn id="22" idx="6"/>
            </p:cNvCxnSpPr>
            <p:nvPr/>
          </p:nvCxnSpPr>
          <p:spPr>
            <a:xfrm flipV="1">
              <a:off x="1325054" y="3251337"/>
              <a:ext cx="650118" cy="756602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8A81BB3E-F597-4674-B0FD-1DC9FB5B94E9}"/>
                </a:ext>
              </a:extLst>
            </p:cNvPr>
            <p:cNvSpPr/>
            <p:nvPr/>
          </p:nvSpPr>
          <p:spPr>
            <a:xfrm>
              <a:off x="563771" y="2245218"/>
              <a:ext cx="1133537" cy="32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Decoder 2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F52805A-F6A0-4BF9-98C4-227FC6850F10}"/>
                </a:ext>
              </a:extLst>
            </p:cNvPr>
            <p:cNvSpPr/>
            <p:nvPr/>
          </p:nvSpPr>
          <p:spPr>
            <a:xfrm>
              <a:off x="250417" y="2592801"/>
              <a:ext cx="444498" cy="172720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BB40C346-1E91-4403-BCE4-D5BFCF4B3C39}"/>
                </a:ext>
              </a:extLst>
            </p:cNvPr>
            <p:cNvSpPr/>
            <p:nvPr/>
          </p:nvSpPr>
          <p:spPr>
            <a:xfrm>
              <a:off x="300597" y="2715292"/>
              <a:ext cx="344133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4F039506-1D4D-4F3B-BF08-21D8012D7045}"/>
                </a:ext>
              </a:extLst>
            </p:cNvPr>
            <p:cNvSpPr/>
            <p:nvPr/>
          </p:nvSpPr>
          <p:spPr>
            <a:xfrm>
              <a:off x="300597" y="3269694"/>
              <a:ext cx="344133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9EBA7AB-AE6C-4C09-B025-572C14BCD597}"/>
                </a:ext>
              </a:extLst>
            </p:cNvPr>
            <p:cNvSpPr/>
            <p:nvPr/>
          </p:nvSpPr>
          <p:spPr>
            <a:xfrm>
              <a:off x="300597" y="3835871"/>
              <a:ext cx="344133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0530E72A-3FC1-45CE-BD2C-00DDBBA2496D}"/>
                </a:ext>
              </a:extLst>
            </p:cNvPr>
            <p:cNvCxnSpPr>
              <a:cxnSpLocks/>
              <a:stCxn id="308" idx="6"/>
              <a:endCxn id="283" idx="2"/>
            </p:cNvCxnSpPr>
            <p:nvPr/>
          </p:nvCxnSpPr>
          <p:spPr>
            <a:xfrm>
              <a:off x="644730" y="2887360"/>
              <a:ext cx="3361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A3BFF2E-45C5-4189-B4E5-D3F791D3D711}"/>
                </a:ext>
              </a:extLst>
            </p:cNvPr>
            <p:cNvCxnSpPr>
              <a:cxnSpLocks/>
              <a:stCxn id="309" idx="6"/>
              <a:endCxn id="284" idx="2"/>
            </p:cNvCxnSpPr>
            <p:nvPr/>
          </p:nvCxnSpPr>
          <p:spPr>
            <a:xfrm>
              <a:off x="644730" y="3441761"/>
              <a:ext cx="3361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965AFAD6-2DFC-4FBF-BCC5-AFEBBA1E990E}"/>
                </a:ext>
              </a:extLst>
            </p:cNvPr>
            <p:cNvCxnSpPr>
              <a:cxnSpLocks/>
              <a:stCxn id="310" idx="6"/>
              <a:endCxn id="285" idx="2"/>
            </p:cNvCxnSpPr>
            <p:nvPr/>
          </p:nvCxnSpPr>
          <p:spPr>
            <a:xfrm>
              <a:off x="644730" y="4007938"/>
              <a:ext cx="336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8A0CC3E0-8093-4EEB-A800-478CC5EABCC7}"/>
                </a:ext>
              </a:extLst>
            </p:cNvPr>
            <p:cNvSpPr/>
            <p:nvPr/>
          </p:nvSpPr>
          <p:spPr>
            <a:xfrm>
              <a:off x="-338255" y="4378870"/>
              <a:ext cx="1622024" cy="32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reconstructed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2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FA27CB93-0C6C-4B6A-8E19-693F5807B2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Train Supervised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Stacks</a:t>
            </a:r>
            <a:r>
              <a:rPr lang="en-US" dirty="0"/>
              <a:t> all trained encoder layers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Finetune</a:t>
            </a:r>
            <a:r>
              <a:rPr lang="en-US" dirty="0"/>
              <a:t> (backprop) the network to classify target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Converge much </a:t>
            </a:r>
            <a:r>
              <a:rPr lang="en-US" dirty="0">
                <a:solidFill>
                  <a:srgbClr val="0000FF"/>
                </a:solidFill>
              </a:rPr>
              <a:t>better and faster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Layer-wise Pretraining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C81E054-F0C3-4A96-A919-31F9D170D07A}"/>
                  </a:ext>
                </a:extLst>
              </p:cNvPr>
              <p:cNvSpPr/>
              <p:nvPr/>
            </p:nvSpPr>
            <p:spPr>
              <a:xfrm>
                <a:off x="3921505" y="3731562"/>
                <a:ext cx="709194" cy="1694521"/>
              </a:xfrm>
              <a:custGeom>
                <a:avLst/>
                <a:gdLst>
                  <a:gd name="connsiteX0" fmla="*/ 0 w 709194"/>
                  <a:gd name="connsiteY0" fmla="*/ 0 h 1694521"/>
                  <a:gd name="connsiteX1" fmla="*/ 361689 w 709194"/>
                  <a:gd name="connsiteY1" fmla="*/ 0 h 1694521"/>
                  <a:gd name="connsiteX2" fmla="*/ 709194 w 709194"/>
                  <a:gd name="connsiteY2" fmla="*/ 0 h 1694521"/>
                  <a:gd name="connsiteX3" fmla="*/ 709194 w 709194"/>
                  <a:gd name="connsiteY3" fmla="*/ 547895 h 1694521"/>
                  <a:gd name="connsiteX4" fmla="*/ 709194 w 709194"/>
                  <a:gd name="connsiteY4" fmla="*/ 1078845 h 1694521"/>
                  <a:gd name="connsiteX5" fmla="*/ 709194 w 709194"/>
                  <a:gd name="connsiteY5" fmla="*/ 1694521 h 1694521"/>
                  <a:gd name="connsiteX6" fmla="*/ 354597 w 709194"/>
                  <a:gd name="connsiteY6" fmla="*/ 1694521 h 1694521"/>
                  <a:gd name="connsiteX7" fmla="*/ 0 w 709194"/>
                  <a:gd name="connsiteY7" fmla="*/ 1694521 h 1694521"/>
                  <a:gd name="connsiteX8" fmla="*/ 0 w 709194"/>
                  <a:gd name="connsiteY8" fmla="*/ 1180516 h 1694521"/>
                  <a:gd name="connsiteX9" fmla="*/ 0 w 709194"/>
                  <a:gd name="connsiteY9" fmla="*/ 649566 h 1694521"/>
                  <a:gd name="connsiteX10" fmla="*/ 0 w 709194"/>
                  <a:gd name="connsiteY10" fmla="*/ 0 h 169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9194" h="1694521" fill="none" extrusionOk="0">
                    <a:moveTo>
                      <a:pt x="0" y="0"/>
                    </a:moveTo>
                    <a:cubicBezTo>
                      <a:pt x="171768" y="16879"/>
                      <a:pt x="195923" y="9864"/>
                      <a:pt x="361689" y="0"/>
                    </a:cubicBezTo>
                    <a:cubicBezTo>
                      <a:pt x="527455" y="-9864"/>
                      <a:pt x="548440" y="1708"/>
                      <a:pt x="709194" y="0"/>
                    </a:cubicBezTo>
                    <a:cubicBezTo>
                      <a:pt x="709334" y="188183"/>
                      <a:pt x="687246" y="403706"/>
                      <a:pt x="709194" y="547895"/>
                    </a:cubicBezTo>
                    <a:cubicBezTo>
                      <a:pt x="731142" y="692085"/>
                      <a:pt x="719404" y="867280"/>
                      <a:pt x="709194" y="1078845"/>
                    </a:cubicBezTo>
                    <a:cubicBezTo>
                      <a:pt x="698985" y="1290410"/>
                      <a:pt x="706689" y="1511140"/>
                      <a:pt x="709194" y="1694521"/>
                    </a:cubicBezTo>
                    <a:cubicBezTo>
                      <a:pt x="564105" y="1699022"/>
                      <a:pt x="468814" y="1701817"/>
                      <a:pt x="354597" y="1694521"/>
                    </a:cubicBezTo>
                    <a:cubicBezTo>
                      <a:pt x="240380" y="1687225"/>
                      <a:pt x="160737" y="1691361"/>
                      <a:pt x="0" y="1694521"/>
                    </a:cubicBezTo>
                    <a:cubicBezTo>
                      <a:pt x="23236" y="1581703"/>
                      <a:pt x="-25469" y="1375200"/>
                      <a:pt x="0" y="1180516"/>
                    </a:cubicBezTo>
                    <a:cubicBezTo>
                      <a:pt x="25469" y="985833"/>
                      <a:pt x="12513" y="790717"/>
                      <a:pt x="0" y="649566"/>
                    </a:cubicBezTo>
                    <a:cubicBezTo>
                      <a:pt x="-12513" y="508415"/>
                      <a:pt x="-31718" y="242858"/>
                      <a:pt x="0" y="0"/>
                    </a:cubicBezTo>
                    <a:close/>
                  </a:path>
                  <a:path w="709194" h="1694521" stroke="0" extrusionOk="0">
                    <a:moveTo>
                      <a:pt x="0" y="0"/>
                    </a:moveTo>
                    <a:cubicBezTo>
                      <a:pt x="123064" y="-10452"/>
                      <a:pt x="224017" y="11998"/>
                      <a:pt x="361689" y="0"/>
                    </a:cubicBezTo>
                    <a:cubicBezTo>
                      <a:pt x="499361" y="-11998"/>
                      <a:pt x="545820" y="326"/>
                      <a:pt x="709194" y="0"/>
                    </a:cubicBezTo>
                    <a:cubicBezTo>
                      <a:pt x="712092" y="252303"/>
                      <a:pt x="708906" y="403467"/>
                      <a:pt x="709194" y="598731"/>
                    </a:cubicBezTo>
                    <a:cubicBezTo>
                      <a:pt x="709482" y="793995"/>
                      <a:pt x="736996" y="958976"/>
                      <a:pt x="709194" y="1163571"/>
                    </a:cubicBezTo>
                    <a:cubicBezTo>
                      <a:pt x="681392" y="1368166"/>
                      <a:pt x="694465" y="1456558"/>
                      <a:pt x="709194" y="1694521"/>
                    </a:cubicBezTo>
                    <a:cubicBezTo>
                      <a:pt x="569365" y="1694334"/>
                      <a:pt x="487373" y="1699578"/>
                      <a:pt x="340413" y="1694521"/>
                    </a:cubicBezTo>
                    <a:cubicBezTo>
                      <a:pt x="193453" y="1689464"/>
                      <a:pt x="116975" y="1689115"/>
                      <a:pt x="0" y="1694521"/>
                    </a:cubicBezTo>
                    <a:cubicBezTo>
                      <a:pt x="-2491" y="1449499"/>
                      <a:pt x="18561" y="1314899"/>
                      <a:pt x="0" y="1129681"/>
                    </a:cubicBezTo>
                    <a:cubicBezTo>
                      <a:pt x="-18561" y="944463"/>
                      <a:pt x="2953" y="716900"/>
                      <a:pt x="0" y="564840"/>
                    </a:cubicBezTo>
                    <a:cubicBezTo>
                      <a:pt x="-2953" y="412780"/>
                      <a:pt x="-6209" y="141058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C81E054-F0C3-4A96-A919-31F9D170D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505" y="3731562"/>
                <a:ext cx="709194" cy="1694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custGeom>
                        <a:avLst/>
                        <a:gdLst>
                          <a:gd name="connsiteX0" fmla="*/ 0 w 709194"/>
                          <a:gd name="connsiteY0" fmla="*/ 0 h 1694521"/>
                          <a:gd name="connsiteX1" fmla="*/ 361689 w 709194"/>
                          <a:gd name="connsiteY1" fmla="*/ 0 h 1694521"/>
                          <a:gd name="connsiteX2" fmla="*/ 709194 w 709194"/>
                          <a:gd name="connsiteY2" fmla="*/ 0 h 1694521"/>
                          <a:gd name="connsiteX3" fmla="*/ 709194 w 709194"/>
                          <a:gd name="connsiteY3" fmla="*/ 547895 h 1694521"/>
                          <a:gd name="connsiteX4" fmla="*/ 709194 w 709194"/>
                          <a:gd name="connsiteY4" fmla="*/ 1078845 h 1694521"/>
                          <a:gd name="connsiteX5" fmla="*/ 709194 w 709194"/>
                          <a:gd name="connsiteY5" fmla="*/ 1694521 h 1694521"/>
                          <a:gd name="connsiteX6" fmla="*/ 354597 w 709194"/>
                          <a:gd name="connsiteY6" fmla="*/ 1694521 h 1694521"/>
                          <a:gd name="connsiteX7" fmla="*/ 0 w 709194"/>
                          <a:gd name="connsiteY7" fmla="*/ 1694521 h 1694521"/>
                          <a:gd name="connsiteX8" fmla="*/ 0 w 709194"/>
                          <a:gd name="connsiteY8" fmla="*/ 1180516 h 1694521"/>
                          <a:gd name="connsiteX9" fmla="*/ 0 w 709194"/>
                          <a:gd name="connsiteY9" fmla="*/ 649566 h 1694521"/>
                          <a:gd name="connsiteX10" fmla="*/ 0 w 709194"/>
                          <a:gd name="connsiteY10" fmla="*/ 0 h 1694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709194" h="1694521" fill="none" extrusionOk="0">
                            <a:moveTo>
                              <a:pt x="0" y="0"/>
                            </a:moveTo>
                            <a:cubicBezTo>
                              <a:pt x="171768" y="16879"/>
                              <a:pt x="195923" y="9864"/>
                              <a:pt x="361689" y="0"/>
                            </a:cubicBezTo>
                            <a:cubicBezTo>
                              <a:pt x="527455" y="-9864"/>
                              <a:pt x="548440" y="1708"/>
                              <a:pt x="709194" y="0"/>
                            </a:cubicBezTo>
                            <a:cubicBezTo>
                              <a:pt x="709334" y="188183"/>
                              <a:pt x="687246" y="403706"/>
                              <a:pt x="709194" y="547895"/>
                            </a:cubicBezTo>
                            <a:cubicBezTo>
                              <a:pt x="731142" y="692085"/>
                              <a:pt x="719404" y="867280"/>
                              <a:pt x="709194" y="1078845"/>
                            </a:cubicBezTo>
                            <a:cubicBezTo>
                              <a:pt x="698985" y="1290410"/>
                              <a:pt x="706689" y="1511140"/>
                              <a:pt x="709194" y="1694521"/>
                            </a:cubicBezTo>
                            <a:cubicBezTo>
                              <a:pt x="564105" y="1699022"/>
                              <a:pt x="468814" y="1701817"/>
                              <a:pt x="354597" y="1694521"/>
                            </a:cubicBezTo>
                            <a:cubicBezTo>
                              <a:pt x="240380" y="1687225"/>
                              <a:pt x="160737" y="1691361"/>
                              <a:pt x="0" y="1694521"/>
                            </a:cubicBezTo>
                            <a:cubicBezTo>
                              <a:pt x="23236" y="1581703"/>
                              <a:pt x="-25469" y="1375200"/>
                              <a:pt x="0" y="1180516"/>
                            </a:cubicBezTo>
                            <a:cubicBezTo>
                              <a:pt x="25469" y="985833"/>
                              <a:pt x="12513" y="790717"/>
                              <a:pt x="0" y="649566"/>
                            </a:cubicBezTo>
                            <a:cubicBezTo>
                              <a:pt x="-12513" y="508415"/>
                              <a:pt x="-31718" y="242858"/>
                              <a:pt x="0" y="0"/>
                            </a:cubicBezTo>
                            <a:close/>
                          </a:path>
                          <a:path w="709194" h="1694521" stroke="0" extrusionOk="0">
                            <a:moveTo>
                              <a:pt x="0" y="0"/>
                            </a:moveTo>
                            <a:cubicBezTo>
                              <a:pt x="123064" y="-10452"/>
                              <a:pt x="224017" y="11998"/>
                              <a:pt x="361689" y="0"/>
                            </a:cubicBezTo>
                            <a:cubicBezTo>
                              <a:pt x="499361" y="-11998"/>
                              <a:pt x="545820" y="326"/>
                              <a:pt x="709194" y="0"/>
                            </a:cubicBezTo>
                            <a:cubicBezTo>
                              <a:pt x="712092" y="252303"/>
                              <a:pt x="708906" y="403467"/>
                              <a:pt x="709194" y="598731"/>
                            </a:cubicBezTo>
                            <a:cubicBezTo>
                              <a:pt x="709482" y="793995"/>
                              <a:pt x="736996" y="958976"/>
                              <a:pt x="709194" y="1163571"/>
                            </a:cubicBezTo>
                            <a:cubicBezTo>
                              <a:pt x="681392" y="1368166"/>
                              <a:pt x="694465" y="1456558"/>
                              <a:pt x="709194" y="1694521"/>
                            </a:cubicBezTo>
                            <a:cubicBezTo>
                              <a:pt x="569365" y="1694334"/>
                              <a:pt x="487373" y="1699578"/>
                              <a:pt x="340413" y="1694521"/>
                            </a:cubicBezTo>
                            <a:cubicBezTo>
                              <a:pt x="193453" y="1689464"/>
                              <a:pt x="116975" y="1689115"/>
                              <a:pt x="0" y="1694521"/>
                            </a:cubicBezTo>
                            <a:cubicBezTo>
                              <a:pt x="-2491" y="1449499"/>
                              <a:pt x="18561" y="1314899"/>
                              <a:pt x="0" y="1129681"/>
                            </a:cubicBezTo>
                            <a:cubicBezTo>
                              <a:pt x="-18561" y="944463"/>
                              <a:pt x="2953" y="716900"/>
                              <a:pt x="0" y="564840"/>
                            </a:cubicBezTo>
                            <a:cubicBezTo>
                              <a:pt x="-2953" y="412780"/>
                              <a:pt x="-6209" y="1410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8F68DCB-66C3-4F20-9A18-AE7B112C1389}"/>
              </a:ext>
            </a:extLst>
          </p:cNvPr>
          <p:cNvGrpSpPr/>
          <p:nvPr/>
        </p:nvGrpSpPr>
        <p:grpSpPr>
          <a:xfrm>
            <a:off x="4779910" y="3600902"/>
            <a:ext cx="1614161" cy="2086792"/>
            <a:chOff x="3087381" y="3738676"/>
            <a:chExt cx="1614161" cy="2086792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D3896A5-D3AD-4E33-BA6E-91D8BCF2ED6D}"/>
                </a:ext>
              </a:extLst>
            </p:cNvPr>
            <p:cNvSpPr/>
            <p:nvPr/>
          </p:nvSpPr>
          <p:spPr>
            <a:xfrm flipH="1">
              <a:off x="4075713" y="4017773"/>
              <a:ext cx="355910" cy="138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CC66774-3B6B-47D2-B048-23545C3437A2}"/>
                </a:ext>
              </a:extLst>
            </p:cNvPr>
            <p:cNvSpPr/>
            <p:nvPr/>
          </p:nvSpPr>
          <p:spPr>
            <a:xfrm flipH="1">
              <a:off x="3177034" y="3867169"/>
              <a:ext cx="365582" cy="16695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6BFF0D7-98D7-4F7C-AE52-F36F2579F252}"/>
                </a:ext>
              </a:extLst>
            </p:cNvPr>
            <p:cNvSpPr/>
            <p:nvPr/>
          </p:nvSpPr>
          <p:spPr>
            <a:xfrm flipH="1">
              <a:off x="4115893" y="4156464"/>
              <a:ext cx="275547" cy="2755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98F9568-C108-422F-858A-CAC400EE8B67}"/>
                </a:ext>
              </a:extLst>
            </p:cNvPr>
            <p:cNvSpPr/>
            <p:nvPr/>
          </p:nvSpPr>
          <p:spPr>
            <a:xfrm flipH="1">
              <a:off x="4115893" y="4571482"/>
              <a:ext cx="275547" cy="2755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68A590A-3522-45B3-BC99-660CD4456DD5}"/>
                </a:ext>
              </a:extLst>
            </p:cNvPr>
            <p:cNvSpPr/>
            <p:nvPr/>
          </p:nvSpPr>
          <p:spPr>
            <a:xfrm flipH="1">
              <a:off x="4115893" y="4959437"/>
              <a:ext cx="275547" cy="2755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23D8AA5-0E35-46EF-8349-73CC112D6855}"/>
                </a:ext>
              </a:extLst>
            </p:cNvPr>
            <p:cNvSpPr/>
            <p:nvPr/>
          </p:nvSpPr>
          <p:spPr>
            <a:xfrm flipH="1">
              <a:off x="3222052" y="3963219"/>
              <a:ext cx="275547" cy="2755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7ADDE82-AE4C-4106-B3FB-509A96DC5177}"/>
                </a:ext>
              </a:extLst>
            </p:cNvPr>
            <p:cNvSpPr/>
            <p:nvPr/>
          </p:nvSpPr>
          <p:spPr>
            <a:xfrm flipH="1">
              <a:off x="3222052" y="4351758"/>
              <a:ext cx="275547" cy="2755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718CA08-388F-4D2D-B317-E7E2FA83F9A2}"/>
                </a:ext>
              </a:extLst>
            </p:cNvPr>
            <p:cNvSpPr/>
            <p:nvPr/>
          </p:nvSpPr>
          <p:spPr>
            <a:xfrm flipH="1">
              <a:off x="3222052" y="4740297"/>
              <a:ext cx="275547" cy="2755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E44AAFC9-4C24-4F5C-A26A-400E9BCE6615}"/>
                </a:ext>
              </a:extLst>
            </p:cNvPr>
            <p:cNvSpPr/>
            <p:nvPr/>
          </p:nvSpPr>
          <p:spPr>
            <a:xfrm flipH="1">
              <a:off x="3222052" y="5128837"/>
              <a:ext cx="275547" cy="2755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8F7733E1-9842-4A9E-A6E4-DD10BAE068A4}"/>
                </a:ext>
              </a:extLst>
            </p:cNvPr>
            <p:cNvCxnSpPr>
              <a:cxnSpLocks/>
              <a:stCxn id="206" idx="6"/>
              <a:endCxn id="209" idx="2"/>
            </p:cNvCxnSpPr>
            <p:nvPr/>
          </p:nvCxnSpPr>
          <p:spPr>
            <a:xfrm flipH="1" flipV="1">
              <a:off x="3497598" y="4100993"/>
              <a:ext cx="618295" cy="19324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3314831F-4EBA-464F-9640-CB7538B4FBDC}"/>
                </a:ext>
              </a:extLst>
            </p:cNvPr>
            <p:cNvCxnSpPr>
              <a:cxnSpLocks/>
              <a:stCxn id="206" idx="6"/>
              <a:endCxn id="210" idx="2"/>
            </p:cNvCxnSpPr>
            <p:nvPr/>
          </p:nvCxnSpPr>
          <p:spPr>
            <a:xfrm flipH="1">
              <a:off x="3497598" y="4294239"/>
              <a:ext cx="618295" cy="19529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D91BD628-C6BD-46B8-9D42-4A1A39C580FB}"/>
                </a:ext>
              </a:extLst>
            </p:cNvPr>
            <p:cNvCxnSpPr>
              <a:cxnSpLocks/>
              <a:stCxn id="207" idx="6"/>
              <a:endCxn id="209" idx="2"/>
            </p:cNvCxnSpPr>
            <p:nvPr/>
          </p:nvCxnSpPr>
          <p:spPr>
            <a:xfrm flipH="1" flipV="1">
              <a:off x="3497598" y="4100993"/>
              <a:ext cx="618295" cy="60826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565C53C8-7890-405D-AF21-624FD9477C3E}"/>
                </a:ext>
              </a:extLst>
            </p:cNvPr>
            <p:cNvCxnSpPr>
              <a:cxnSpLocks/>
              <a:stCxn id="207" idx="6"/>
              <a:endCxn id="210" idx="2"/>
            </p:cNvCxnSpPr>
            <p:nvPr/>
          </p:nvCxnSpPr>
          <p:spPr>
            <a:xfrm flipH="1" flipV="1">
              <a:off x="3497598" y="4489532"/>
              <a:ext cx="618295" cy="219724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97E5A42-4CC6-4378-8F5E-343648BB980F}"/>
                </a:ext>
              </a:extLst>
            </p:cNvPr>
            <p:cNvCxnSpPr>
              <a:cxnSpLocks/>
              <a:stCxn id="207" idx="6"/>
              <a:endCxn id="211" idx="2"/>
            </p:cNvCxnSpPr>
            <p:nvPr/>
          </p:nvCxnSpPr>
          <p:spPr>
            <a:xfrm flipH="1">
              <a:off x="3497598" y="4709256"/>
              <a:ext cx="618295" cy="16881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B6393D40-A649-4497-B196-949E8E8B22F8}"/>
                </a:ext>
              </a:extLst>
            </p:cNvPr>
            <p:cNvCxnSpPr>
              <a:cxnSpLocks/>
              <a:stCxn id="207" idx="6"/>
              <a:endCxn id="212" idx="2"/>
            </p:cNvCxnSpPr>
            <p:nvPr/>
          </p:nvCxnSpPr>
          <p:spPr>
            <a:xfrm flipH="1">
              <a:off x="3497598" y="4709256"/>
              <a:ext cx="618295" cy="55735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3CEEB17-7316-4E49-BDFD-3593E9999804}"/>
                </a:ext>
              </a:extLst>
            </p:cNvPr>
            <p:cNvCxnSpPr>
              <a:cxnSpLocks/>
              <a:stCxn id="208" idx="6"/>
              <a:endCxn id="211" idx="2"/>
            </p:cNvCxnSpPr>
            <p:nvPr/>
          </p:nvCxnSpPr>
          <p:spPr>
            <a:xfrm flipH="1" flipV="1">
              <a:off x="3497598" y="4878071"/>
              <a:ext cx="618295" cy="21914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8AB64C5E-3043-4888-9DB7-0145CF315A09}"/>
                </a:ext>
              </a:extLst>
            </p:cNvPr>
            <p:cNvCxnSpPr>
              <a:cxnSpLocks/>
              <a:stCxn id="208" idx="6"/>
              <a:endCxn id="212" idx="2"/>
            </p:cNvCxnSpPr>
            <p:nvPr/>
          </p:nvCxnSpPr>
          <p:spPr>
            <a:xfrm flipH="1">
              <a:off x="3497598" y="5097211"/>
              <a:ext cx="618295" cy="1694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49EE4626-0993-4D12-9182-62F006CF1668}"/>
                </a:ext>
              </a:extLst>
            </p:cNvPr>
            <p:cNvCxnSpPr>
              <a:cxnSpLocks/>
              <a:stCxn id="206" idx="6"/>
              <a:endCxn id="211" idx="2"/>
            </p:cNvCxnSpPr>
            <p:nvPr/>
          </p:nvCxnSpPr>
          <p:spPr>
            <a:xfrm flipH="1">
              <a:off x="3497598" y="4294239"/>
              <a:ext cx="618295" cy="583832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7290B42-9F72-4F6E-AA0A-C2455B53CEE3}"/>
                </a:ext>
              </a:extLst>
            </p:cNvPr>
            <p:cNvCxnSpPr>
              <a:cxnSpLocks/>
              <a:stCxn id="206" idx="6"/>
              <a:endCxn id="212" idx="2"/>
            </p:cNvCxnSpPr>
            <p:nvPr/>
          </p:nvCxnSpPr>
          <p:spPr>
            <a:xfrm flipH="1">
              <a:off x="3497598" y="4294239"/>
              <a:ext cx="618295" cy="97237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D1CD3209-CD0B-401F-B32A-BF8570C267FB}"/>
                </a:ext>
              </a:extLst>
            </p:cNvPr>
            <p:cNvCxnSpPr>
              <a:cxnSpLocks/>
              <a:stCxn id="208" idx="6"/>
              <a:endCxn id="209" idx="2"/>
            </p:cNvCxnSpPr>
            <p:nvPr/>
          </p:nvCxnSpPr>
          <p:spPr>
            <a:xfrm flipH="1" flipV="1">
              <a:off x="3497598" y="4100993"/>
              <a:ext cx="618295" cy="99621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D967EEF1-EE6C-48EE-B99C-80C198CAAA5D}"/>
                </a:ext>
              </a:extLst>
            </p:cNvPr>
            <p:cNvCxnSpPr>
              <a:cxnSpLocks/>
              <a:stCxn id="208" idx="6"/>
              <a:endCxn id="210" idx="2"/>
            </p:cNvCxnSpPr>
            <p:nvPr/>
          </p:nvCxnSpPr>
          <p:spPr>
            <a:xfrm flipH="1" flipV="1">
              <a:off x="3497598" y="4489532"/>
              <a:ext cx="618295" cy="60767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2EA944B-8AEA-4D00-B986-3EE41FCF7541}"/>
                </a:ext>
              </a:extLst>
            </p:cNvPr>
            <p:cNvSpPr/>
            <p:nvPr/>
          </p:nvSpPr>
          <p:spPr>
            <a:xfrm flipH="1">
              <a:off x="3806745" y="3738676"/>
              <a:ext cx="8947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</a:rPr>
                <a:t>Encoder 1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CAA38C7-1982-4641-A903-B0872FE6C7A8}"/>
                </a:ext>
              </a:extLst>
            </p:cNvPr>
            <p:cNvSpPr/>
            <p:nvPr/>
          </p:nvSpPr>
          <p:spPr>
            <a:xfrm flipH="1">
              <a:off x="3087381" y="5563858"/>
              <a:ext cx="5469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input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C58F73F-89FC-49AE-A93F-B8ED54B0C262}"/>
              </a:ext>
            </a:extLst>
          </p:cNvPr>
          <p:cNvGrpSpPr/>
          <p:nvPr/>
        </p:nvGrpSpPr>
        <p:grpSpPr>
          <a:xfrm>
            <a:off x="6083969" y="3859339"/>
            <a:ext cx="1080269" cy="1205584"/>
            <a:chOff x="4431377" y="3997113"/>
            <a:chExt cx="1080269" cy="1205584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B2777F1-818C-4169-BF19-BAF7F605E2FE}"/>
                </a:ext>
              </a:extLst>
            </p:cNvPr>
            <p:cNvSpPr/>
            <p:nvPr/>
          </p:nvSpPr>
          <p:spPr>
            <a:xfrm>
              <a:off x="4891051" y="4300169"/>
              <a:ext cx="314218" cy="902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0579F3D3-59E0-43EC-8032-B0CEEA554846}"/>
                </a:ext>
              </a:extLst>
            </p:cNvPr>
            <p:cNvSpPr/>
            <p:nvPr/>
          </p:nvSpPr>
          <p:spPr>
            <a:xfrm>
              <a:off x="4921196" y="4408140"/>
              <a:ext cx="275547" cy="275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21FA83A-E47E-4EA2-966A-C7DDCDEBE471}"/>
                </a:ext>
              </a:extLst>
            </p:cNvPr>
            <p:cNvSpPr/>
            <p:nvPr/>
          </p:nvSpPr>
          <p:spPr>
            <a:xfrm>
              <a:off x="4911336" y="4791657"/>
              <a:ext cx="275547" cy="275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F1C5D6A-09BA-44D3-81F7-A61245DD48D1}"/>
                </a:ext>
              </a:extLst>
            </p:cNvPr>
            <p:cNvCxnSpPr>
              <a:cxnSpLocks/>
              <a:stCxn id="206" idx="2"/>
              <a:endCxn id="237" idx="2"/>
            </p:cNvCxnSpPr>
            <p:nvPr/>
          </p:nvCxnSpPr>
          <p:spPr>
            <a:xfrm>
              <a:off x="4431377" y="4294238"/>
              <a:ext cx="489819" cy="25167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E459519-DA39-42EF-9C5D-77F4C959C5A1}"/>
                </a:ext>
              </a:extLst>
            </p:cNvPr>
            <p:cNvCxnSpPr>
              <a:cxnSpLocks/>
              <a:stCxn id="207" idx="2"/>
              <a:endCxn id="237" idx="2"/>
            </p:cNvCxnSpPr>
            <p:nvPr/>
          </p:nvCxnSpPr>
          <p:spPr>
            <a:xfrm flipV="1">
              <a:off x="4431377" y="4545914"/>
              <a:ext cx="489819" cy="1633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76964653-81F2-4367-A169-BF1CC5C86085}"/>
                </a:ext>
              </a:extLst>
            </p:cNvPr>
            <p:cNvCxnSpPr>
              <a:cxnSpLocks/>
              <a:stCxn id="207" idx="2"/>
              <a:endCxn id="238" idx="2"/>
            </p:cNvCxnSpPr>
            <p:nvPr/>
          </p:nvCxnSpPr>
          <p:spPr>
            <a:xfrm>
              <a:off x="4431377" y="4709256"/>
              <a:ext cx="479959" cy="2201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2BE568C-7E27-454B-8A95-4D15873EDF23}"/>
                </a:ext>
              </a:extLst>
            </p:cNvPr>
            <p:cNvCxnSpPr>
              <a:cxnSpLocks/>
              <a:stCxn id="208" idx="2"/>
              <a:endCxn id="238" idx="2"/>
            </p:cNvCxnSpPr>
            <p:nvPr/>
          </p:nvCxnSpPr>
          <p:spPr>
            <a:xfrm flipV="1">
              <a:off x="4431377" y="4929431"/>
              <a:ext cx="479959" cy="16778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BAD98671-78CB-4268-B495-AF0B3F2A57A9}"/>
                </a:ext>
              </a:extLst>
            </p:cNvPr>
            <p:cNvCxnSpPr>
              <a:cxnSpLocks/>
              <a:stCxn id="206" idx="2"/>
              <a:endCxn id="238" idx="2"/>
            </p:cNvCxnSpPr>
            <p:nvPr/>
          </p:nvCxnSpPr>
          <p:spPr>
            <a:xfrm>
              <a:off x="4431377" y="4294238"/>
              <a:ext cx="479959" cy="63519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02D0D1CF-D391-4C36-91A0-B927F8A9C422}"/>
                </a:ext>
              </a:extLst>
            </p:cNvPr>
            <p:cNvCxnSpPr>
              <a:cxnSpLocks/>
              <a:stCxn id="208" idx="2"/>
              <a:endCxn id="237" idx="2"/>
            </p:cNvCxnSpPr>
            <p:nvPr/>
          </p:nvCxnSpPr>
          <p:spPr>
            <a:xfrm flipV="1">
              <a:off x="4431377" y="4545914"/>
              <a:ext cx="489819" cy="5512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38F589F-F956-4348-94C2-FACCC8E8581A}"/>
                </a:ext>
              </a:extLst>
            </p:cNvPr>
            <p:cNvSpPr/>
            <p:nvPr/>
          </p:nvSpPr>
          <p:spPr>
            <a:xfrm>
              <a:off x="4616847" y="3997113"/>
              <a:ext cx="894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</a:rPr>
                <a:t>Encoder 2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81E7B89-F392-4130-8AAD-BA9E2197E90F}"/>
              </a:ext>
            </a:extLst>
          </p:cNvPr>
          <p:cNvGrpSpPr/>
          <p:nvPr/>
        </p:nvGrpSpPr>
        <p:grpSpPr>
          <a:xfrm>
            <a:off x="6839475" y="4162395"/>
            <a:ext cx="893119" cy="1212848"/>
            <a:chOff x="5137519" y="4300169"/>
            <a:chExt cx="893119" cy="1212848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187A989-6180-4089-8142-4590C47B2470}"/>
                </a:ext>
              </a:extLst>
            </p:cNvPr>
            <p:cNvSpPr/>
            <p:nvPr/>
          </p:nvSpPr>
          <p:spPr>
            <a:xfrm>
              <a:off x="5554858" y="4300169"/>
              <a:ext cx="314217" cy="9025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7EA5206-3F86-4C15-962E-3E149ACE6741}"/>
                </a:ext>
              </a:extLst>
            </p:cNvPr>
            <p:cNvSpPr/>
            <p:nvPr/>
          </p:nvSpPr>
          <p:spPr>
            <a:xfrm>
              <a:off x="5577956" y="4408140"/>
              <a:ext cx="275547" cy="275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050716F-BCDB-427F-ACCD-9C670CD2835D}"/>
                </a:ext>
              </a:extLst>
            </p:cNvPr>
            <p:cNvSpPr/>
            <p:nvPr/>
          </p:nvSpPr>
          <p:spPr>
            <a:xfrm>
              <a:off x="5568097" y="4791657"/>
              <a:ext cx="275547" cy="275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375881E2-AAA6-44F7-B6E1-B03B13F9D6B4}"/>
                </a:ext>
              </a:extLst>
            </p:cNvPr>
            <p:cNvCxnSpPr>
              <a:cxnSpLocks/>
              <a:stCxn id="245" idx="2"/>
              <a:endCxn id="238" idx="6"/>
            </p:cNvCxnSpPr>
            <p:nvPr/>
          </p:nvCxnSpPr>
          <p:spPr>
            <a:xfrm flipH="1">
              <a:off x="5137519" y="4929431"/>
              <a:ext cx="430578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FFAD49A1-9B08-40B2-839B-7E9EA6549262}"/>
                </a:ext>
              </a:extLst>
            </p:cNvPr>
            <p:cNvCxnSpPr>
              <a:cxnSpLocks/>
              <a:stCxn id="244" idx="2"/>
              <a:endCxn id="237" idx="6"/>
            </p:cNvCxnSpPr>
            <p:nvPr/>
          </p:nvCxnSpPr>
          <p:spPr>
            <a:xfrm flipH="1">
              <a:off x="5147379" y="4545914"/>
              <a:ext cx="430577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CE1C4BE-6F3F-4DC4-BC89-9FA6B97A2D13}"/>
                </a:ext>
              </a:extLst>
            </p:cNvPr>
            <p:cNvCxnSpPr>
              <a:cxnSpLocks/>
              <a:stCxn id="245" idx="2"/>
              <a:endCxn id="237" idx="6"/>
            </p:cNvCxnSpPr>
            <p:nvPr/>
          </p:nvCxnSpPr>
          <p:spPr>
            <a:xfrm flipH="1" flipV="1">
              <a:off x="5147379" y="4545914"/>
              <a:ext cx="420718" cy="38351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3E785D5-531B-4424-97E9-F5ABAD6EA9C3}"/>
                </a:ext>
              </a:extLst>
            </p:cNvPr>
            <p:cNvCxnSpPr>
              <a:cxnSpLocks/>
              <a:stCxn id="244" idx="2"/>
              <a:endCxn id="238" idx="6"/>
            </p:cNvCxnSpPr>
            <p:nvPr/>
          </p:nvCxnSpPr>
          <p:spPr>
            <a:xfrm flipH="1">
              <a:off x="5137519" y="4545914"/>
              <a:ext cx="440437" cy="38351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F775C4B-EF21-4BE5-93E6-2DAA64A3C81F}"/>
                </a:ext>
              </a:extLst>
            </p:cNvPr>
            <p:cNvSpPr/>
            <p:nvPr/>
          </p:nvSpPr>
          <p:spPr>
            <a:xfrm flipH="1">
              <a:off x="5381101" y="5251407"/>
              <a:ext cx="6495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B102A0B9-B347-40A0-932A-D3FF9D2A7EE5}"/>
                  </a:ext>
                </a:extLst>
              </p:cNvPr>
              <p:cNvSpPr/>
              <p:nvPr/>
            </p:nvSpPr>
            <p:spPr>
              <a:xfrm>
                <a:off x="7766197" y="4156464"/>
                <a:ext cx="355910" cy="937612"/>
              </a:xfrm>
              <a:custGeom>
                <a:avLst/>
                <a:gdLst>
                  <a:gd name="connsiteX0" fmla="*/ 0 w 355910"/>
                  <a:gd name="connsiteY0" fmla="*/ 0 h 937612"/>
                  <a:gd name="connsiteX1" fmla="*/ 355910 w 355910"/>
                  <a:gd name="connsiteY1" fmla="*/ 0 h 937612"/>
                  <a:gd name="connsiteX2" fmla="*/ 355910 w 355910"/>
                  <a:gd name="connsiteY2" fmla="*/ 468806 h 937612"/>
                  <a:gd name="connsiteX3" fmla="*/ 355910 w 355910"/>
                  <a:gd name="connsiteY3" fmla="*/ 937612 h 937612"/>
                  <a:gd name="connsiteX4" fmla="*/ 0 w 355910"/>
                  <a:gd name="connsiteY4" fmla="*/ 937612 h 937612"/>
                  <a:gd name="connsiteX5" fmla="*/ 0 w 355910"/>
                  <a:gd name="connsiteY5" fmla="*/ 478182 h 937612"/>
                  <a:gd name="connsiteX6" fmla="*/ 0 w 355910"/>
                  <a:gd name="connsiteY6" fmla="*/ 0 h 937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910" h="937612" fill="none" extrusionOk="0">
                    <a:moveTo>
                      <a:pt x="0" y="0"/>
                    </a:moveTo>
                    <a:cubicBezTo>
                      <a:pt x="131359" y="-4662"/>
                      <a:pt x="258044" y="-13031"/>
                      <a:pt x="355910" y="0"/>
                    </a:cubicBezTo>
                    <a:cubicBezTo>
                      <a:pt x="344135" y="184030"/>
                      <a:pt x="356821" y="359840"/>
                      <a:pt x="355910" y="468806"/>
                    </a:cubicBezTo>
                    <a:cubicBezTo>
                      <a:pt x="354999" y="577772"/>
                      <a:pt x="374493" y="757907"/>
                      <a:pt x="355910" y="937612"/>
                    </a:cubicBezTo>
                    <a:cubicBezTo>
                      <a:pt x="283964" y="941727"/>
                      <a:pt x="85838" y="924115"/>
                      <a:pt x="0" y="937612"/>
                    </a:cubicBezTo>
                    <a:cubicBezTo>
                      <a:pt x="18458" y="843596"/>
                      <a:pt x="3709" y="632324"/>
                      <a:pt x="0" y="478182"/>
                    </a:cubicBezTo>
                    <a:cubicBezTo>
                      <a:pt x="-3709" y="324040"/>
                      <a:pt x="19237" y="196201"/>
                      <a:pt x="0" y="0"/>
                    </a:cubicBezTo>
                    <a:close/>
                  </a:path>
                  <a:path w="355910" h="937612" stroke="0" extrusionOk="0">
                    <a:moveTo>
                      <a:pt x="0" y="0"/>
                    </a:moveTo>
                    <a:cubicBezTo>
                      <a:pt x="84647" y="-2494"/>
                      <a:pt x="275520" y="10360"/>
                      <a:pt x="355910" y="0"/>
                    </a:cubicBezTo>
                    <a:cubicBezTo>
                      <a:pt x="370019" y="96494"/>
                      <a:pt x="342954" y="333938"/>
                      <a:pt x="355910" y="468806"/>
                    </a:cubicBezTo>
                    <a:cubicBezTo>
                      <a:pt x="368866" y="603674"/>
                      <a:pt x="368151" y="820541"/>
                      <a:pt x="355910" y="937612"/>
                    </a:cubicBezTo>
                    <a:cubicBezTo>
                      <a:pt x="229288" y="938431"/>
                      <a:pt x="144239" y="920510"/>
                      <a:pt x="0" y="937612"/>
                    </a:cubicBezTo>
                    <a:cubicBezTo>
                      <a:pt x="19472" y="754939"/>
                      <a:pt x="5488" y="612093"/>
                      <a:pt x="0" y="496934"/>
                    </a:cubicBezTo>
                    <a:cubicBezTo>
                      <a:pt x="-5488" y="381775"/>
                      <a:pt x="379" y="133579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B102A0B9-B347-40A0-932A-D3FF9D2A7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97" y="4156464"/>
                <a:ext cx="355910" cy="937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42014903">
                      <a:custGeom>
                        <a:avLst/>
                        <a:gdLst>
                          <a:gd name="connsiteX0" fmla="*/ 0 w 355910"/>
                          <a:gd name="connsiteY0" fmla="*/ 0 h 937612"/>
                          <a:gd name="connsiteX1" fmla="*/ 355910 w 355910"/>
                          <a:gd name="connsiteY1" fmla="*/ 0 h 937612"/>
                          <a:gd name="connsiteX2" fmla="*/ 355910 w 355910"/>
                          <a:gd name="connsiteY2" fmla="*/ 468806 h 937612"/>
                          <a:gd name="connsiteX3" fmla="*/ 355910 w 355910"/>
                          <a:gd name="connsiteY3" fmla="*/ 937612 h 937612"/>
                          <a:gd name="connsiteX4" fmla="*/ 0 w 355910"/>
                          <a:gd name="connsiteY4" fmla="*/ 937612 h 937612"/>
                          <a:gd name="connsiteX5" fmla="*/ 0 w 355910"/>
                          <a:gd name="connsiteY5" fmla="*/ 478182 h 937612"/>
                          <a:gd name="connsiteX6" fmla="*/ 0 w 355910"/>
                          <a:gd name="connsiteY6" fmla="*/ 0 h 9376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55910" h="937612" fill="none" extrusionOk="0">
                            <a:moveTo>
                              <a:pt x="0" y="0"/>
                            </a:moveTo>
                            <a:cubicBezTo>
                              <a:pt x="131359" y="-4662"/>
                              <a:pt x="258044" y="-13031"/>
                              <a:pt x="355910" y="0"/>
                            </a:cubicBezTo>
                            <a:cubicBezTo>
                              <a:pt x="344135" y="184030"/>
                              <a:pt x="356821" y="359840"/>
                              <a:pt x="355910" y="468806"/>
                            </a:cubicBezTo>
                            <a:cubicBezTo>
                              <a:pt x="354999" y="577772"/>
                              <a:pt x="374493" y="757907"/>
                              <a:pt x="355910" y="937612"/>
                            </a:cubicBezTo>
                            <a:cubicBezTo>
                              <a:pt x="283964" y="941727"/>
                              <a:pt x="85838" y="924115"/>
                              <a:pt x="0" y="937612"/>
                            </a:cubicBezTo>
                            <a:cubicBezTo>
                              <a:pt x="18458" y="843596"/>
                              <a:pt x="3709" y="632324"/>
                              <a:pt x="0" y="478182"/>
                            </a:cubicBezTo>
                            <a:cubicBezTo>
                              <a:pt x="-3709" y="324040"/>
                              <a:pt x="19237" y="196201"/>
                              <a:pt x="0" y="0"/>
                            </a:cubicBezTo>
                            <a:close/>
                          </a:path>
                          <a:path w="355910" h="937612" stroke="0" extrusionOk="0">
                            <a:moveTo>
                              <a:pt x="0" y="0"/>
                            </a:moveTo>
                            <a:cubicBezTo>
                              <a:pt x="84647" y="-2494"/>
                              <a:pt x="275520" y="10360"/>
                              <a:pt x="355910" y="0"/>
                            </a:cubicBezTo>
                            <a:cubicBezTo>
                              <a:pt x="370019" y="96494"/>
                              <a:pt x="342954" y="333938"/>
                              <a:pt x="355910" y="468806"/>
                            </a:cubicBezTo>
                            <a:cubicBezTo>
                              <a:pt x="368866" y="603674"/>
                              <a:pt x="368151" y="820541"/>
                              <a:pt x="355910" y="937612"/>
                            </a:cubicBezTo>
                            <a:cubicBezTo>
                              <a:pt x="229288" y="938431"/>
                              <a:pt x="144239" y="920510"/>
                              <a:pt x="0" y="937612"/>
                            </a:cubicBezTo>
                            <a:cubicBezTo>
                              <a:pt x="19472" y="754939"/>
                              <a:pt x="5488" y="612093"/>
                              <a:pt x="0" y="496934"/>
                            </a:cubicBezTo>
                            <a:cubicBezTo>
                              <a:pt x="-5488" y="381775"/>
                              <a:pt x="379" y="1335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359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AutoEncoder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13463-5944-46BD-9A7B-A027B1430E0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90725" y="2508250"/>
            <a:ext cx="8096250" cy="3028950"/>
          </a:xfrm>
        </p:spPr>
      </p:pic>
    </p:spTree>
    <p:extLst>
      <p:ext uri="{BB962C8B-B14F-4D97-AF65-F5344CB8AC3E}">
        <p14:creationId xmlns:p14="http://schemas.microsoft.com/office/powerpoint/2010/main" val="20488754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Learned Feature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9945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Applications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81DB5-23D0-4256-B2EA-1AE1E8CD4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Image Retrieval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6B51C-3538-4D52-A1B3-6690FA77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94" y="2102177"/>
            <a:ext cx="5997848" cy="40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319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Applications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81DB5-23D0-4256-B2EA-1AE1E8CD4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Denoising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353AA5-E382-4902-BD7D-7A6C688F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98" y="2632413"/>
            <a:ext cx="8819404" cy="34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039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Applications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81DB5-23D0-4256-B2EA-1AE1E8CD4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DBFFF-7930-4588-946A-8382DCD9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34" y="2618195"/>
            <a:ext cx="7294916" cy="36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0513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Applications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81DB5-23D0-4256-B2EA-1AE1E8CD4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D4CF0-C1B8-4DC0-8A78-6549C196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66" y="2735186"/>
            <a:ext cx="10122252" cy="32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240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0C9A8F2B-8364-4EE0-9E2F-130A3A2C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1" y="3641361"/>
            <a:ext cx="6930110" cy="25678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8284064" y="4782506"/>
            <a:ext cx="1627761" cy="37009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8181859" y="3853530"/>
            <a:ext cx="852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fc7 layer</a:t>
            </a:r>
            <a:endParaRPr lang="id-ID" sz="1200" dirty="0"/>
          </a:p>
        </p:txBody>
      </p:sp>
      <p:sp>
        <p:nvSpPr>
          <p:cNvPr id="5" name="Rectangle 4"/>
          <p:cNvSpPr/>
          <p:nvPr/>
        </p:nvSpPr>
        <p:spPr>
          <a:xfrm>
            <a:off x="2073658" y="2278459"/>
            <a:ext cx="6407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FF0000"/>
                </a:solidFill>
                <a:latin typeface="ArialMT"/>
              </a:rPr>
              <a:t>4096-dimensional “code” </a:t>
            </a:r>
            <a:r>
              <a:rPr lang="en-US" dirty="0">
                <a:solidFill>
                  <a:srgbClr val="FF0000"/>
                </a:solidFill>
                <a:latin typeface="ArialMT"/>
              </a:rPr>
              <a:t>or “feature vector” </a:t>
            </a:r>
            <a:r>
              <a:rPr lang="id-ID" dirty="0">
                <a:solidFill>
                  <a:srgbClr val="FF0000"/>
                </a:solidFill>
                <a:latin typeface="ArialMT"/>
              </a:rPr>
              <a:t>for an image</a:t>
            </a:r>
            <a:r>
              <a:rPr lang="en-US" dirty="0">
                <a:solidFill>
                  <a:srgbClr val="FF0000"/>
                </a:solidFill>
                <a:latin typeface="ArialMT"/>
              </a:rPr>
              <a:t> (layer immediately before the classifier)</a:t>
            </a:r>
          </a:p>
          <a:p>
            <a:endParaRPr lang="en-US" dirty="0">
              <a:solidFill>
                <a:srgbClr val="FF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Run the network on many images, collect the feature vectors</a:t>
            </a:r>
            <a:endParaRPr lang="id-ID" dirty="0"/>
          </a:p>
        </p:txBody>
      </p:sp>
      <p:cxnSp>
        <p:nvCxnSpPr>
          <p:cNvPr id="12" name="Straight Arrow Connector 23"/>
          <p:cNvCxnSpPr>
            <a:cxnSpLocks/>
            <a:stCxn id="10" idx="1"/>
            <a:endCxn id="5" idx="3"/>
          </p:cNvCxnSpPr>
          <p:nvPr/>
        </p:nvCxnSpPr>
        <p:spPr>
          <a:xfrm rot="16200000" flipV="1">
            <a:off x="8152009" y="3207737"/>
            <a:ext cx="1275048" cy="6168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Part 1: Feature Learning</a:t>
            </a:r>
          </a:p>
          <a:p>
            <a:pPr lvl="1"/>
            <a:r>
              <a:rPr lang="en-US" dirty="0"/>
              <a:t>AutoEncoder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Part 2: </a:t>
            </a:r>
            <a:r>
              <a:rPr lang="en-US" sz="2400" dirty="0"/>
              <a:t>Deep Learning Architectures</a:t>
            </a:r>
            <a:endParaRPr lang="id-ID" sz="2400" dirty="0"/>
          </a:p>
          <a:p>
            <a:pPr lvl="1"/>
            <a:r>
              <a:rPr lang="en-US" dirty="0"/>
              <a:t>Famous Architectures</a:t>
            </a:r>
          </a:p>
          <a:p>
            <a:pPr lvl="1"/>
            <a:r>
              <a:rPr lang="en-US" dirty="0"/>
              <a:t>ImageNet Winner 2012-2017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028" name="Picture 4" descr="http://hickoryhillslake.com/lmg/wp-content/uploads/2015/06/Agenda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4603" y="1592703"/>
            <a:ext cx="1564994" cy="1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9254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Image Retrieval using CNN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4EDCE-49F8-4582-8AEB-F7E7B648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2039226"/>
            <a:ext cx="5930428" cy="4256288"/>
          </a:xfrm>
          <a:prstGeom prst="rect">
            <a:avLst/>
          </a:prstGeom>
        </p:spPr>
      </p:pic>
      <p:pic>
        <p:nvPicPr>
          <p:cNvPr id="12" name="Picture 11" descr="A picture containing object, clock, tower&#10;&#10;Description automatically generated">
            <a:extLst>
              <a:ext uri="{FF2B5EF4-FFF2-40B4-BE49-F238E27FC236}">
                <a16:creationId xmlns:a16="http://schemas.microsoft.com/office/drawing/2014/main" id="{8AE9BB54-26B2-4A7D-912E-81E19749C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46" y="1345475"/>
            <a:ext cx="1901952" cy="49393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863711-43B7-42CD-A57D-270AD22D5755}"/>
              </a:ext>
            </a:extLst>
          </p:cNvPr>
          <p:cNvSpPr/>
          <p:nvPr/>
        </p:nvSpPr>
        <p:spPr>
          <a:xfrm>
            <a:off x="9119857" y="1554281"/>
            <a:ext cx="1239962" cy="2769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71AFB-D9CB-40F3-9E5C-F1263D5127AC}"/>
              </a:ext>
            </a:extLst>
          </p:cNvPr>
          <p:cNvSpPr/>
          <p:nvPr/>
        </p:nvSpPr>
        <p:spPr>
          <a:xfrm>
            <a:off x="8267700" y="1390032"/>
            <a:ext cx="852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fc7 layer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2318101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Transfer Learning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9541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1" y="2009550"/>
            <a:ext cx="7863840" cy="40254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It takes a </a:t>
            </a:r>
            <a:r>
              <a:rPr lang="en-US" dirty="0">
                <a:solidFill>
                  <a:srgbClr val="FF0000"/>
                </a:solidFill>
              </a:rPr>
              <a:t>lot of data </a:t>
            </a:r>
            <a:r>
              <a:rPr lang="en-US" dirty="0"/>
              <a:t>to train Deep Neural Net / Convolutional Neural Net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Lots of parameters </a:t>
            </a:r>
            <a:r>
              <a:rPr lang="en-US" dirty="0"/>
              <a:t>(weights) must be trained</a:t>
            </a:r>
          </a:p>
          <a:p>
            <a:pPr>
              <a:lnSpc>
                <a:spcPct val="120000"/>
              </a:lnSpc>
            </a:pPr>
            <a:r>
              <a:rPr lang="en-US" dirty="0"/>
              <a:t>Too little data will make the network </a:t>
            </a:r>
            <a:r>
              <a:rPr lang="en-US" dirty="0">
                <a:solidFill>
                  <a:srgbClr val="FF0000"/>
                </a:solidFill>
              </a:rPr>
              <a:t>overfit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Learning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E2259C-16EB-4A8F-B4E5-C1CB15C81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7629" y="309964"/>
            <a:ext cx="1175049" cy="59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7863840" cy="4025490"/>
          </a:xfrm>
        </p:spPr>
        <p:txBody>
          <a:bodyPr/>
          <a:lstStyle/>
          <a:p>
            <a:r>
              <a:rPr lang="en-US" dirty="0"/>
              <a:t>What if we only have </a:t>
            </a:r>
            <a:r>
              <a:rPr lang="en-US" dirty="0">
                <a:solidFill>
                  <a:srgbClr val="FF0000"/>
                </a:solidFill>
              </a:rPr>
              <a:t>small number</a:t>
            </a:r>
            <a:r>
              <a:rPr lang="en-US" dirty="0"/>
              <a:t> of data?</a:t>
            </a:r>
          </a:p>
          <a:p>
            <a:r>
              <a:rPr lang="en-US" dirty="0"/>
              <a:t>The answer is: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TRANSFER LEARNING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FINE-TUNING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C08AAD-C791-4F66-B4DD-0CC66E40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7629" y="309964"/>
            <a:ext cx="1175049" cy="59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7863840" cy="40254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Practice nowadays, </a:t>
            </a:r>
            <a:r>
              <a:rPr lang="en-US" dirty="0">
                <a:solidFill>
                  <a:srgbClr val="FF0000"/>
                </a:solidFill>
              </a:rPr>
              <a:t>very few people </a:t>
            </a:r>
            <a:r>
              <a:rPr lang="en-US" dirty="0"/>
              <a:t>train an entire Convolutional Network from scratch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Use training result from ImageNet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dirty="0"/>
              <a:t>1.2 million images with 1000 categories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BE6ED-44DF-449B-9E9C-EB7E23E8F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7629" y="309964"/>
            <a:ext cx="1175049" cy="59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2596E5-15C8-4726-992E-116C657B07E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We know that Convolution and Pooling layers act as a big </a:t>
            </a:r>
            <a:br>
              <a:rPr lang="en-US" sz="2200" dirty="0"/>
            </a:br>
            <a:r>
              <a:rPr lang="en-US" sz="2200" dirty="0">
                <a:solidFill>
                  <a:srgbClr val="C00000"/>
                </a:solidFill>
              </a:rPr>
              <a:t>feature extraction </a:t>
            </a:r>
            <a:r>
              <a:rPr lang="en-US" sz="2200" dirty="0"/>
              <a:t>that feeds the classic Neural Net as a classifier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Weight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8ADE547-B6D5-417F-86C4-FE7DFEF497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660" y="3315744"/>
            <a:ext cx="7074681" cy="2485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6BB0FB-0DF7-4593-9A43-78F68E171A48}"/>
              </a:ext>
            </a:extLst>
          </p:cNvPr>
          <p:cNvSpPr/>
          <p:nvPr/>
        </p:nvSpPr>
        <p:spPr>
          <a:xfrm>
            <a:off x="2433056" y="3180252"/>
            <a:ext cx="5958276" cy="2620603"/>
          </a:xfrm>
          <a:custGeom>
            <a:avLst/>
            <a:gdLst>
              <a:gd name="connsiteX0" fmla="*/ 0 w 5958276"/>
              <a:gd name="connsiteY0" fmla="*/ 0 h 2620603"/>
              <a:gd name="connsiteX1" fmla="*/ 483282 w 5958276"/>
              <a:gd name="connsiteY1" fmla="*/ 0 h 2620603"/>
              <a:gd name="connsiteX2" fmla="*/ 1204896 w 5958276"/>
              <a:gd name="connsiteY2" fmla="*/ 0 h 2620603"/>
              <a:gd name="connsiteX3" fmla="*/ 1986092 w 5958276"/>
              <a:gd name="connsiteY3" fmla="*/ 0 h 2620603"/>
              <a:gd name="connsiteX4" fmla="*/ 2469374 w 5958276"/>
              <a:gd name="connsiteY4" fmla="*/ 0 h 2620603"/>
              <a:gd name="connsiteX5" fmla="*/ 2952657 w 5958276"/>
              <a:gd name="connsiteY5" fmla="*/ 0 h 2620603"/>
              <a:gd name="connsiteX6" fmla="*/ 3435939 w 5958276"/>
              <a:gd name="connsiteY6" fmla="*/ 0 h 2620603"/>
              <a:gd name="connsiteX7" fmla="*/ 3919222 w 5958276"/>
              <a:gd name="connsiteY7" fmla="*/ 0 h 2620603"/>
              <a:gd name="connsiteX8" fmla="*/ 4521669 w 5958276"/>
              <a:gd name="connsiteY8" fmla="*/ 0 h 2620603"/>
              <a:gd name="connsiteX9" fmla="*/ 5004952 w 5958276"/>
              <a:gd name="connsiteY9" fmla="*/ 0 h 2620603"/>
              <a:gd name="connsiteX10" fmla="*/ 5958276 w 5958276"/>
              <a:gd name="connsiteY10" fmla="*/ 0 h 2620603"/>
              <a:gd name="connsiteX11" fmla="*/ 5958276 w 5958276"/>
              <a:gd name="connsiteY11" fmla="*/ 628945 h 2620603"/>
              <a:gd name="connsiteX12" fmla="*/ 5958276 w 5958276"/>
              <a:gd name="connsiteY12" fmla="*/ 1231683 h 2620603"/>
              <a:gd name="connsiteX13" fmla="*/ 5958276 w 5958276"/>
              <a:gd name="connsiteY13" fmla="*/ 1939246 h 2620603"/>
              <a:gd name="connsiteX14" fmla="*/ 5958276 w 5958276"/>
              <a:gd name="connsiteY14" fmla="*/ 2620603 h 2620603"/>
              <a:gd name="connsiteX15" fmla="*/ 5415411 w 5958276"/>
              <a:gd name="connsiteY15" fmla="*/ 2620603 h 2620603"/>
              <a:gd name="connsiteX16" fmla="*/ 4872546 w 5958276"/>
              <a:gd name="connsiteY16" fmla="*/ 2620603 h 2620603"/>
              <a:gd name="connsiteX17" fmla="*/ 4091350 w 5958276"/>
              <a:gd name="connsiteY17" fmla="*/ 2620603 h 2620603"/>
              <a:gd name="connsiteX18" fmla="*/ 3310153 w 5958276"/>
              <a:gd name="connsiteY18" fmla="*/ 2620603 h 2620603"/>
              <a:gd name="connsiteX19" fmla="*/ 2588540 w 5958276"/>
              <a:gd name="connsiteY19" fmla="*/ 2620603 h 2620603"/>
              <a:gd name="connsiteX20" fmla="*/ 2045675 w 5958276"/>
              <a:gd name="connsiteY20" fmla="*/ 2620603 h 2620603"/>
              <a:gd name="connsiteX21" fmla="*/ 1324061 w 5958276"/>
              <a:gd name="connsiteY21" fmla="*/ 2620603 h 2620603"/>
              <a:gd name="connsiteX22" fmla="*/ 0 w 5958276"/>
              <a:gd name="connsiteY22" fmla="*/ 2620603 h 2620603"/>
              <a:gd name="connsiteX23" fmla="*/ 0 w 5958276"/>
              <a:gd name="connsiteY23" fmla="*/ 2017864 h 2620603"/>
              <a:gd name="connsiteX24" fmla="*/ 0 w 5958276"/>
              <a:gd name="connsiteY24" fmla="*/ 1336508 h 2620603"/>
              <a:gd name="connsiteX25" fmla="*/ 0 w 5958276"/>
              <a:gd name="connsiteY25" fmla="*/ 681357 h 2620603"/>
              <a:gd name="connsiteX26" fmla="*/ 0 w 5958276"/>
              <a:gd name="connsiteY26" fmla="*/ 0 h 262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58276" h="2620603" extrusionOk="0">
                <a:moveTo>
                  <a:pt x="0" y="0"/>
                </a:moveTo>
                <a:cubicBezTo>
                  <a:pt x="199575" y="-9236"/>
                  <a:pt x="257693" y="-21510"/>
                  <a:pt x="483282" y="0"/>
                </a:cubicBezTo>
                <a:cubicBezTo>
                  <a:pt x="708871" y="21510"/>
                  <a:pt x="909450" y="-17329"/>
                  <a:pt x="1204896" y="0"/>
                </a:cubicBezTo>
                <a:cubicBezTo>
                  <a:pt x="1500342" y="17329"/>
                  <a:pt x="1775862" y="6395"/>
                  <a:pt x="1986092" y="0"/>
                </a:cubicBezTo>
                <a:cubicBezTo>
                  <a:pt x="2196322" y="-6395"/>
                  <a:pt x="2290856" y="-15282"/>
                  <a:pt x="2469374" y="0"/>
                </a:cubicBezTo>
                <a:cubicBezTo>
                  <a:pt x="2647892" y="15282"/>
                  <a:pt x="2753003" y="-18114"/>
                  <a:pt x="2952657" y="0"/>
                </a:cubicBezTo>
                <a:cubicBezTo>
                  <a:pt x="3152311" y="18114"/>
                  <a:pt x="3295696" y="-16946"/>
                  <a:pt x="3435939" y="0"/>
                </a:cubicBezTo>
                <a:cubicBezTo>
                  <a:pt x="3576182" y="16946"/>
                  <a:pt x="3815652" y="-16423"/>
                  <a:pt x="3919222" y="0"/>
                </a:cubicBezTo>
                <a:cubicBezTo>
                  <a:pt x="4022792" y="16423"/>
                  <a:pt x="4363897" y="-8309"/>
                  <a:pt x="4521669" y="0"/>
                </a:cubicBezTo>
                <a:cubicBezTo>
                  <a:pt x="4679441" y="8309"/>
                  <a:pt x="4878804" y="-8606"/>
                  <a:pt x="5004952" y="0"/>
                </a:cubicBezTo>
                <a:cubicBezTo>
                  <a:pt x="5131100" y="8606"/>
                  <a:pt x="5696411" y="37118"/>
                  <a:pt x="5958276" y="0"/>
                </a:cubicBezTo>
                <a:cubicBezTo>
                  <a:pt x="5935568" y="276935"/>
                  <a:pt x="5946375" y="337715"/>
                  <a:pt x="5958276" y="628945"/>
                </a:cubicBezTo>
                <a:cubicBezTo>
                  <a:pt x="5970177" y="920175"/>
                  <a:pt x="5935514" y="1046492"/>
                  <a:pt x="5958276" y="1231683"/>
                </a:cubicBezTo>
                <a:cubicBezTo>
                  <a:pt x="5981038" y="1416874"/>
                  <a:pt x="5954507" y="1767978"/>
                  <a:pt x="5958276" y="1939246"/>
                </a:cubicBezTo>
                <a:cubicBezTo>
                  <a:pt x="5962045" y="2110514"/>
                  <a:pt x="5933562" y="2381728"/>
                  <a:pt x="5958276" y="2620603"/>
                </a:cubicBezTo>
                <a:cubicBezTo>
                  <a:pt x="5733742" y="2637736"/>
                  <a:pt x="5542688" y="2603562"/>
                  <a:pt x="5415411" y="2620603"/>
                </a:cubicBezTo>
                <a:cubicBezTo>
                  <a:pt x="5288135" y="2637644"/>
                  <a:pt x="5066192" y="2603383"/>
                  <a:pt x="4872546" y="2620603"/>
                </a:cubicBezTo>
                <a:cubicBezTo>
                  <a:pt x="4678901" y="2637823"/>
                  <a:pt x="4270900" y="2587172"/>
                  <a:pt x="4091350" y="2620603"/>
                </a:cubicBezTo>
                <a:cubicBezTo>
                  <a:pt x="3911800" y="2654034"/>
                  <a:pt x="3608494" y="2649060"/>
                  <a:pt x="3310153" y="2620603"/>
                </a:cubicBezTo>
                <a:cubicBezTo>
                  <a:pt x="3011812" y="2592146"/>
                  <a:pt x="2837619" y="2585309"/>
                  <a:pt x="2588540" y="2620603"/>
                </a:cubicBezTo>
                <a:cubicBezTo>
                  <a:pt x="2339461" y="2655897"/>
                  <a:pt x="2260282" y="2617470"/>
                  <a:pt x="2045675" y="2620603"/>
                </a:cubicBezTo>
                <a:cubicBezTo>
                  <a:pt x="1831069" y="2623736"/>
                  <a:pt x="1646360" y="2648250"/>
                  <a:pt x="1324061" y="2620603"/>
                </a:cubicBezTo>
                <a:cubicBezTo>
                  <a:pt x="1001762" y="2592956"/>
                  <a:pt x="421903" y="2643468"/>
                  <a:pt x="0" y="2620603"/>
                </a:cubicBezTo>
                <a:cubicBezTo>
                  <a:pt x="18569" y="2360327"/>
                  <a:pt x="11337" y="2276923"/>
                  <a:pt x="0" y="2017864"/>
                </a:cubicBezTo>
                <a:cubicBezTo>
                  <a:pt x="-11337" y="1758805"/>
                  <a:pt x="-9742" y="1491633"/>
                  <a:pt x="0" y="1336508"/>
                </a:cubicBezTo>
                <a:cubicBezTo>
                  <a:pt x="9742" y="1181383"/>
                  <a:pt x="12380" y="849789"/>
                  <a:pt x="0" y="681357"/>
                </a:cubicBezTo>
                <a:cubicBezTo>
                  <a:pt x="-12380" y="512925"/>
                  <a:pt x="-16694" y="261788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989734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7C4D8E-EDB6-4632-AD7C-E8B205187BB1}"/>
              </a:ext>
            </a:extLst>
          </p:cNvPr>
          <p:cNvSpPr/>
          <p:nvPr/>
        </p:nvSpPr>
        <p:spPr>
          <a:xfrm>
            <a:off x="5561487" y="5368711"/>
            <a:ext cx="2300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44144573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7863840" cy="40254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Closer to the input</a:t>
            </a:r>
            <a:r>
              <a:rPr lang="en-US" dirty="0"/>
              <a:t>, the weights represent more generic features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Dots, colors, edges,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Closer to the </a:t>
            </a:r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output, the weights represent more specific and complex features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 parts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Weight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9796443" y="2209552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More generic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8440907" y="5214512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specific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01843-E572-4E4D-9B3B-03E6C1E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243" y="1251353"/>
            <a:ext cx="101727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7863840" cy="40254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Define the pretrained feature needed according to your case</a:t>
            </a:r>
          </a:p>
          <a:p>
            <a:pPr>
              <a:lnSpc>
                <a:spcPct val="120000"/>
              </a:lnSpc>
            </a:pPr>
            <a:r>
              <a:rPr lang="en-US" dirty="0"/>
              <a:t>Things to consider: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How much data </a:t>
            </a:r>
            <a:r>
              <a:rPr lang="en-US" dirty="0"/>
              <a:t>do we have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How far is the pattern </a:t>
            </a:r>
            <a:r>
              <a:rPr lang="en-US" dirty="0"/>
              <a:t>/ type of data from the pretrained model </a:t>
            </a:r>
            <a:br>
              <a:rPr lang="en-US" dirty="0"/>
            </a:br>
            <a:r>
              <a:rPr lang="en-US" dirty="0"/>
              <a:t>(how far from the ImageNet data pattern)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D06D0-7749-4414-9A82-B35FDFF7C9AD}"/>
              </a:ext>
            </a:extLst>
          </p:cNvPr>
          <p:cNvSpPr/>
          <p:nvPr/>
        </p:nvSpPr>
        <p:spPr>
          <a:xfrm rot="5400000">
            <a:off x="9796443" y="2209552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More generic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01DC-CF07-4EAD-BE34-52386C2A4D52}"/>
              </a:ext>
            </a:extLst>
          </p:cNvPr>
          <p:cNvSpPr/>
          <p:nvPr/>
        </p:nvSpPr>
        <p:spPr>
          <a:xfrm rot="16200000">
            <a:off x="8440907" y="5214512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specific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6D83BF-3A87-454D-A34E-F926EE0B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243" y="1251353"/>
            <a:ext cx="101727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79" y="2009550"/>
            <a:ext cx="7863840" cy="40254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Take the model and weight of the </a:t>
            </a:r>
            <a:r>
              <a:rPr lang="en-US" sz="2000" dirty="0" err="1"/>
              <a:t>ConvNet</a:t>
            </a:r>
            <a:r>
              <a:rPr lang="en-US" sz="2000" dirty="0"/>
              <a:t> network that </a:t>
            </a:r>
            <a:r>
              <a:rPr lang="en-US" sz="2000" dirty="0">
                <a:solidFill>
                  <a:srgbClr val="0000FF"/>
                </a:solidFill>
              </a:rPr>
              <a:t>has been trained </a:t>
            </a:r>
            <a:r>
              <a:rPr lang="en-US" sz="2000" dirty="0"/>
              <a:t>with ImageNet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Remove/delete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last </a:t>
            </a:r>
            <a:r>
              <a:rPr lang="en-US" sz="2000" dirty="0" err="1">
                <a:solidFill>
                  <a:srgbClr val="0000FF"/>
                </a:solidFill>
              </a:rPr>
              <a:t>softmax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and some </a:t>
            </a:r>
            <a:br>
              <a:rPr lang="en-US" sz="2000" dirty="0"/>
            </a:br>
            <a:r>
              <a:rPr lang="en-US" sz="2000" dirty="0"/>
              <a:t>or even all </a:t>
            </a:r>
            <a:r>
              <a:rPr lang="en-US" sz="2000" dirty="0">
                <a:solidFill>
                  <a:srgbClr val="0000FF"/>
                </a:solidFill>
              </a:rPr>
              <a:t>FC layers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Set the remaining network so that it </a:t>
            </a:r>
            <a:r>
              <a:rPr lang="en-US" sz="2000" dirty="0">
                <a:solidFill>
                  <a:srgbClr val="FF0000"/>
                </a:solidFill>
              </a:rPr>
              <a:t>cannot be trained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00FF"/>
                </a:solidFill>
              </a:rPr>
              <a:t>freeze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Install</a:t>
            </a:r>
            <a:r>
              <a:rPr lang="en-US" sz="2000" dirty="0"/>
              <a:t> the new </a:t>
            </a:r>
            <a:r>
              <a:rPr lang="en-US" sz="2000" dirty="0">
                <a:solidFill>
                  <a:srgbClr val="FF0000"/>
                </a:solidFill>
              </a:rPr>
              <a:t>"head"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FC layer and </a:t>
            </a:r>
            <a:r>
              <a:rPr lang="en-US" sz="2000" dirty="0" err="1">
                <a:solidFill>
                  <a:srgbClr val="0000FF"/>
                </a:solidFill>
              </a:rPr>
              <a:t>softmax</a:t>
            </a:r>
            <a:r>
              <a:rPr lang="en-US" sz="2000" dirty="0"/>
              <a:t>) as needed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Train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00FF"/>
                </a:solidFill>
              </a:rPr>
              <a:t>new network </a:t>
            </a:r>
            <a:r>
              <a:rPr lang="en-US" sz="2000" dirty="0"/>
              <a:t>with your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</a:t>
            </a:r>
            <a:r>
              <a:rPr lang="en-US" dirty="0"/>
              <a:t> as Feature Extraction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7E44E4-9ADE-4577-8524-A3245CD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243" y="1251353"/>
            <a:ext cx="1017271" cy="51206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80168" y="5782073"/>
            <a:ext cx="1115878" cy="548640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497497" y="1640699"/>
            <a:ext cx="242564" cy="410009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10147492" y="3506080"/>
            <a:ext cx="166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Freeze these</a:t>
            </a:r>
          </a:p>
        </p:txBody>
      </p:sp>
    </p:spTree>
    <p:extLst>
      <p:ext uri="{BB962C8B-B14F-4D97-AF65-F5344CB8AC3E}">
        <p14:creationId xmlns:p14="http://schemas.microsoft.com/office/powerpoint/2010/main" val="14823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7863840" cy="40254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By regulating that some layers </a:t>
            </a:r>
            <a:r>
              <a:rPr lang="en-US" sz="2000" dirty="0">
                <a:solidFill>
                  <a:srgbClr val="FF0000"/>
                </a:solidFill>
              </a:rPr>
              <a:t>cannot be trained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the backward pass will only occur in layers </a:t>
            </a:r>
            <a:br>
              <a:rPr lang="en-US" sz="2000" dirty="0"/>
            </a:br>
            <a:r>
              <a:rPr lang="en-US" sz="2000" dirty="0"/>
              <a:t>that are </a:t>
            </a:r>
            <a:r>
              <a:rPr lang="en-US" sz="2000" dirty="0">
                <a:solidFill>
                  <a:srgbClr val="0000FF"/>
                </a:solidFill>
              </a:rPr>
              <a:t>not frozen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Just as we only train a few layers of vanilla Artificial Neural Network with </a:t>
            </a:r>
            <a:r>
              <a:rPr lang="en-US" sz="2000" dirty="0" err="1"/>
              <a:t>ConvNet</a:t>
            </a:r>
            <a:r>
              <a:rPr lang="en-US" sz="2000" dirty="0"/>
              <a:t> as a </a:t>
            </a:r>
            <a:r>
              <a:rPr lang="en-US" sz="2000" dirty="0">
                <a:solidFill>
                  <a:srgbClr val="0000FF"/>
                </a:solidFill>
              </a:rPr>
              <a:t>Feature Extraction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</a:t>
            </a:r>
            <a:r>
              <a:rPr lang="en-US" dirty="0"/>
              <a:t> as Feature Extraction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F21CC-2A17-4513-8D89-FECC4888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243" y="1251353"/>
            <a:ext cx="1017271" cy="5120640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EE850A6-A5C3-4AB2-A305-DB64C278EDB0}"/>
              </a:ext>
            </a:extLst>
          </p:cNvPr>
          <p:cNvSpPr/>
          <p:nvPr/>
        </p:nvSpPr>
        <p:spPr>
          <a:xfrm>
            <a:off x="8657580" y="1585473"/>
            <a:ext cx="666914" cy="4745240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sysClr val="windowText" lastClr="000000"/>
                </a:solidFill>
                <a:latin typeface="Product Sans"/>
                <a:ea typeface="+mn-ea"/>
                <a:cs typeface="+mn-cs"/>
              </a:rPr>
              <a:t>FORWARD PASS</a:t>
            </a:r>
            <a:endParaRPr lang="en-US" kern="0" dirty="0">
              <a:solidFill>
                <a:sysClr val="windowText" lastClr="000000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9AEDF89-8F74-41E4-BEA6-D0D5FA979433}"/>
              </a:ext>
            </a:extLst>
          </p:cNvPr>
          <p:cNvSpPr/>
          <p:nvPr/>
        </p:nvSpPr>
        <p:spPr>
          <a:xfrm flipV="1">
            <a:off x="10496046" y="5723527"/>
            <a:ext cx="668140" cy="607185"/>
          </a:xfrm>
          <a:prstGeom prst="down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200" b="1" kern="0" dirty="0">
                <a:solidFill>
                  <a:sysClr val="windowText" lastClr="000000"/>
                </a:solidFill>
                <a:latin typeface="Product Sans"/>
                <a:ea typeface="+mn-ea"/>
                <a:cs typeface="+mn-cs"/>
              </a:rPr>
              <a:t>BACK</a:t>
            </a:r>
            <a:endParaRPr lang="en-US" sz="1200" b="1" kern="0" dirty="0">
              <a:solidFill>
                <a:sysClr val="windowText" lastClr="000000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E8FFCA-A003-4AE2-AEB9-5AB5B9C12324}"/>
              </a:ext>
            </a:extLst>
          </p:cNvPr>
          <p:cNvSpPr/>
          <p:nvPr/>
        </p:nvSpPr>
        <p:spPr>
          <a:xfrm>
            <a:off x="9380168" y="5782073"/>
            <a:ext cx="1115878" cy="5486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Auto Encoder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C45F5-C4E3-4EBF-B6AA-533C29B9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243" y="1251353"/>
            <a:ext cx="1017271" cy="512064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7863840" cy="40254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If you have medium-sized data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Or if your data is </a:t>
            </a:r>
            <a:r>
              <a:rPr lang="en-US" sz="2000" dirty="0">
                <a:solidFill>
                  <a:srgbClr val="FF0000"/>
                </a:solidFill>
              </a:rPr>
              <a:t>quite different </a:t>
            </a:r>
            <a:r>
              <a:rPr lang="en-US" sz="2000" dirty="0"/>
              <a:t>from ImageNet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Delete or retrain </a:t>
            </a:r>
            <a:r>
              <a:rPr lang="en-US" sz="2000" dirty="0"/>
              <a:t>a deeper layer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/>
              <a:t>Or </a:t>
            </a:r>
            <a:r>
              <a:rPr lang="en-US" sz="2000" dirty="0">
                <a:solidFill>
                  <a:srgbClr val="0000FF"/>
                </a:solidFill>
              </a:rPr>
              <a:t>Install</a:t>
            </a:r>
            <a:r>
              <a:rPr lang="en-US" sz="2000" dirty="0"/>
              <a:t> a new </a:t>
            </a:r>
            <a:r>
              <a:rPr lang="en-US" sz="2000" dirty="0">
                <a:solidFill>
                  <a:srgbClr val="FF0000"/>
                </a:solidFill>
              </a:rPr>
              <a:t>"head"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FC layer and </a:t>
            </a:r>
            <a:r>
              <a:rPr lang="en-US" sz="2000" dirty="0" err="1">
                <a:solidFill>
                  <a:srgbClr val="0000FF"/>
                </a:solidFill>
              </a:rPr>
              <a:t>softmax</a:t>
            </a:r>
            <a:r>
              <a:rPr lang="en-US" sz="2000" dirty="0"/>
              <a:t>) somewhere in the middle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Or even </a:t>
            </a:r>
            <a:r>
              <a:rPr lang="en-US" sz="2000" dirty="0">
                <a:solidFill>
                  <a:srgbClr val="FF0000"/>
                </a:solidFill>
              </a:rPr>
              <a:t>train the whole network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Typically, use lower learning rate when finetuning </a:t>
            </a:r>
            <a:br>
              <a:rPr lang="en-US" sz="2000" dirty="0"/>
            </a:br>
            <a:r>
              <a:rPr lang="en-US" sz="2000" dirty="0"/>
              <a:t>(~1/10 of original LR)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</a:t>
            </a:r>
            <a:r>
              <a:rPr lang="en-US" dirty="0"/>
              <a:t> as Feature Extraction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8269" y="3857258"/>
            <a:ext cx="1115878" cy="2468880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467630" y="1609389"/>
            <a:ext cx="242565" cy="218665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9900388" y="2518051"/>
            <a:ext cx="203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Freeze these</a:t>
            </a:r>
          </a:p>
        </p:txBody>
      </p:sp>
    </p:spTree>
    <p:extLst>
      <p:ext uri="{BB962C8B-B14F-4D97-AF65-F5344CB8AC3E}">
        <p14:creationId xmlns:p14="http://schemas.microsoft.com/office/powerpoint/2010/main" val="35682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How to fine-tune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</p:nvPr>
        </p:nvGraphicFramePr>
        <p:xfrm>
          <a:off x="1889126" y="2009774"/>
          <a:ext cx="8326437" cy="4127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712">
                  <a:extLst>
                    <a:ext uri="{9D8B030D-6E8A-4147-A177-3AD203B41FA5}">
                      <a16:colId xmlns:a16="http://schemas.microsoft.com/office/drawing/2014/main" val="2414246606"/>
                    </a:ext>
                  </a:extLst>
                </a:gridCol>
                <a:gridCol w="3518116">
                  <a:extLst>
                    <a:ext uri="{9D8B030D-6E8A-4147-A177-3AD203B41FA5}">
                      <a16:colId xmlns:a16="http://schemas.microsoft.com/office/drawing/2014/main" val="3496471251"/>
                    </a:ext>
                  </a:extLst>
                </a:gridCol>
                <a:gridCol w="3685609">
                  <a:extLst>
                    <a:ext uri="{9D8B030D-6E8A-4147-A177-3AD203B41FA5}">
                      <a16:colId xmlns:a16="http://schemas.microsoft.com/office/drawing/2014/main" val="1902910005"/>
                    </a:ext>
                  </a:extLst>
                </a:gridCol>
              </a:tblGrid>
              <a:tr h="4699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Dataset 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 to original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to original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92935"/>
                  </a:ext>
                </a:extLst>
              </a:tr>
              <a:tr h="1743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sized</a:t>
                      </a:r>
                    </a:p>
                  </a:txBody>
                  <a:tcPr vert="vert27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7950" indent="0"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7950" indent="0"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769759"/>
                  </a:ext>
                </a:extLst>
              </a:tr>
              <a:tr h="1743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sized</a:t>
                      </a:r>
                    </a:p>
                  </a:txBody>
                  <a:tcPr vert="vert27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3" indent="0" 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7950" indent="0" algn="ctr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8755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58332" y="3011697"/>
            <a:ext cx="342512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train a linear classifier on top of CNN codes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last FC and SoftMax layer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8333" y="4678924"/>
            <a:ext cx="315684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more confidence that we won’t overfit, </a:t>
            </a:r>
            <a:br>
              <a:rPr lang="en-US" dirty="0"/>
            </a:br>
            <a:r>
              <a:rPr lang="en-US" dirty="0"/>
              <a:t>try to </a:t>
            </a:r>
            <a:r>
              <a:rPr lang="en-US" dirty="0">
                <a:solidFill>
                  <a:srgbClr val="0000FF"/>
                </a:solidFill>
              </a:rPr>
              <a:t>fine-tune a few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(or all) layers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3073" y="2744184"/>
            <a:ext cx="3432874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You’re in trouble</a:t>
            </a:r>
          </a:p>
          <a:p>
            <a:r>
              <a:rPr lang="en-US" dirty="0"/>
              <a:t>train the SVM/linear classifier from activations </a:t>
            </a:r>
            <a:r>
              <a:rPr lang="en-US" dirty="0">
                <a:solidFill>
                  <a:srgbClr val="0000FF"/>
                </a:solidFill>
              </a:rPr>
              <a:t>somewhere earlier</a:t>
            </a:r>
            <a:r>
              <a:rPr lang="en-US" dirty="0"/>
              <a:t> in the network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3074" y="4535832"/>
            <a:ext cx="3020011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fine-tune through the entire network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Try other pretrained schemas</a:t>
            </a:r>
          </a:p>
        </p:txBody>
      </p:sp>
    </p:spTree>
    <p:extLst>
      <p:ext uri="{BB962C8B-B14F-4D97-AF65-F5344CB8AC3E}">
        <p14:creationId xmlns:p14="http://schemas.microsoft.com/office/powerpoint/2010/main" val="30441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1932781" y="3001930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Aside: Neural Network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Architecture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6029238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Neural Net Visualization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0F49BE-57C3-4EBB-BFFE-40104DD28F65}"/>
              </a:ext>
            </a:extLst>
          </p:cNvPr>
          <p:cNvGrpSpPr/>
          <p:nvPr/>
        </p:nvGrpSpPr>
        <p:grpSpPr>
          <a:xfrm>
            <a:off x="4929472" y="2157102"/>
            <a:ext cx="4516241" cy="2607308"/>
            <a:chOff x="4496972" y="3282627"/>
            <a:chExt cx="4516241" cy="26073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544A86-F278-41A3-9D7E-00799651E3A3}"/>
                </a:ext>
              </a:extLst>
            </p:cNvPr>
            <p:cNvSpPr/>
            <p:nvPr/>
          </p:nvSpPr>
          <p:spPr>
            <a:xfrm>
              <a:off x="7064422" y="330159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B9202F-0E7A-49D4-B77B-130AD22A7CE6}"/>
                </a:ext>
              </a:extLst>
            </p:cNvPr>
            <p:cNvSpPr/>
            <p:nvPr/>
          </p:nvSpPr>
          <p:spPr>
            <a:xfrm>
              <a:off x="4870130" y="3461586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FE3061-7535-4F33-9DEA-80D98F16181E}"/>
                </a:ext>
              </a:extLst>
            </p:cNvPr>
            <p:cNvSpPr/>
            <p:nvPr/>
          </p:nvSpPr>
          <p:spPr>
            <a:xfrm>
              <a:off x="6010590" y="328262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5A5654-D514-47DB-B4AC-BEF100A50A8B}"/>
                </a:ext>
              </a:extLst>
            </p:cNvPr>
            <p:cNvSpPr/>
            <p:nvPr/>
          </p:nvSpPr>
          <p:spPr>
            <a:xfrm>
              <a:off x="4920313" y="363479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EE18A-6E7E-4E81-BAC4-178190750E6B}"/>
                </a:ext>
              </a:extLst>
            </p:cNvPr>
            <p:cNvSpPr/>
            <p:nvPr/>
          </p:nvSpPr>
          <p:spPr>
            <a:xfrm>
              <a:off x="4920313" y="415311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E71CD1-7783-4921-A423-02E7F604FD28}"/>
                </a:ext>
              </a:extLst>
            </p:cNvPr>
            <p:cNvSpPr/>
            <p:nvPr/>
          </p:nvSpPr>
          <p:spPr>
            <a:xfrm>
              <a:off x="4920313" y="46376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688AAA-66D6-40B7-B550-D69252EDE018}"/>
                </a:ext>
              </a:extLst>
            </p:cNvPr>
            <p:cNvSpPr/>
            <p:nvPr/>
          </p:nvSpPr>
          <p:spPr>
            <a:xfrm>
              <a:off x="6036643" y="340258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DA4345-47F2-4E66-809C-21BCDEEE3CB3}"/>
                </a:ext>
              </a:extLst>
            </p:cNvPr>
            <p:cNvSpPr/>
            <p:nvPr/>
          </p:nvSpPr>
          <p:spPr>
            <a:xfrm>
              <a:off x="6036643" y="386329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400C1-8528-46A7-88AC-C3EF5ED9D70D}"/>
                </a:ext>
              </a:extLst>
            </p:cNvPr>
            <p:cNvSpPr/>
            <p:nvPr/>
          </p:nvSpPr>
          <p:spPr>
            <a:xfrm>
              <a:off x="6036643" y="432401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7294B2-5139-442B-8F8E-8EC93BDB5E90}"/>
                </a:ext>
              </a:extLst>
            </p:cNvPr>
            <p:cNvSpPr/>
            <p:nvPr/>
          </p:nvSpPr>
          <p:spPr>
            <a:xfrm>
              <a:off x="6036643" y="479947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7ECA30-4A1F-4707-B6ED-B284B1E85F53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 flipV="1">
              <a:off x="5264447" y="3574652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458F73-1AA8-4FF0-8EB7-A6D7D33AB8D1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5264447" y="3806866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6E0403-E5BA-435D-BCA7-481D8D45A326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 flipV="1">
              <a:off x="5264447" y="3574652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3CF731-F5E6-4290-9466-684D70E52C80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 flipV="1">
              <a:off x="5264447" y="4035365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B1A74E-F927-452B-86F9-7E13D831D2DA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5264447" y="4325186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7FEF55-FDD3-4A19-B1D3-B5F132FE4270}"/>
                </a:ext>
              </a:extLst>
            </p:cNvPr>
            <p:cNvCxnSpPr>
              <a:stCxn id="14" idx="6"/>
              <a:endCxn id="19" idx="2"/>
            </p:cNvCxnSpPr>
            <p:nvPr/>
          </p:nvCxnSpPr>
          <p:spPr>
            <a:xfrm>
              <a:off x="5264447" y="4325186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D8EF48-44C4-421C-A81F-288DED495D15}"/>
                </a:ext>
              </a:extLst>
            </p:cNvPr>
            <p:cNvCxnSpPr>
              <a:stCxn id="15" idx="6"/>
              <a:endCxn id="18" idx="2"/>
            </p:cNvCxnSpPr>
            <p:nvPr/>
          </p:nvCxnSpPr>
          <p:spPr>
            <a:xfrm flipV="1">
              <a:off x="5264447" y="4496078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A6797C-3B1D-412C-9F60-26CDBEE8D2EB}"/>
                </a:ext>
              </a:extLst>
            </p:cNvPr>
            <p:cNvCxnSpPr>
              <a:stCxn id="15" idx="6"/>
              <a:endCxn id="19" idx="2"/>
            </p:cNvCxnSpPr>
            <p:nvPr/>
          </p:nvCxnSpPr>
          <p:spPr>
            <a:xfrm>
              <a:off x="5264447" y="4809708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003B8-68BB-402B-80E7-BC6FF7F9B9B9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5264447" y="3806866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34CAC16-D116-4FF5-8DD4-3DBE795C7841}"/>
                </a:ext>
              </a:extLst>
            </p:cNvPr>
            <p:cNvCxnSpPr>
              <a:stCxn id="13" idx="6"/>
              <a:endCxn id="19" idx="2"/>
            </p:cNvCxnSpPr>
            <p:nvPr/>
          </p:nvCxnSpPr>
          <p:spPr>
            <a:xfrm>
              <a:off x="5264447" y="3806866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DCA79A6-C2CE-407B-9F63-1AE53101774B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5264447" y="3574652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FE86F0-F479-4B25-8D3D-1D90D7DEF166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 flipV="1">
              <a:off x="5264447" y="4035365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8AC237-8F76-4D2E-9729-E20B41A32D7B}"/>
                </a:ext>
              </a:extLst>
            </p:cNvPr>
            <p:cNvCxnSpPr>
              <a:stCxn id="44" idx="2"/>
              <a:endCxn id="16" idx="6"/>
            </p:cNvCxnSpPr>
            <p:nvPr/>
          </p:nvCxnSpPr>
          <p:spPr>
            <a:xfrm flipH="1" flipV="1">
              <a:off x="6380777" y="3574652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32C9C5-50CB-4BE5-AD09-09923DCB3D99}"/>
                </a:ext>
              </a:extLst>
            </p:cNvPr>
            <p:cNvCxnSpPr>
              <a:stCxn id="44" idx="2"/>
              <a:endCxn id="17" idx="6"/>
            </p:cNvCxnSpPr>
            <p:nvPr/>
          </p:nvCxnSpPr>
          <p:spPr>
            <a:xfrm flipH="1" flipV="1">
              <a:off x="6380777" y="4035365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F6B4AA3-07E1-4CDB-9E3B-C4F36D9E3ABF}"/>
                </a:ext>
              </a:extLst>
            </p:cNvPr>
            <p:cNvCxnSpPr>
              <a:stCxn id="45" idx="2"/>
              <a:endCxn id="16" idx="6"/>
            </p:cNvCxnSpPr>
            <p:nvPr/>
          </p:nvCxnSpPr>
          <p:spPr>
            <a:xfrm flipH="1" flipV="1">
              <a:off x="6380777" y="3574652"/>
              <a:ext cx="709698" cy="94039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73CBEA-E584-4252-A9CB-21C08E42A873}"/>
                </a:ext>
              </a:extLst>
            </p:cNvPr>
            <p:cNvCxnSpPr>
              <a:stCxn id="45" idx="2"/>
              <a:endCxn id="17" idx="6"/>
            </p:cNvCxnSpPr>
            <p:nvPr/>
          </p:nvCxnSpPr>
          <p:spPr>
            <a:xfrm flipH="1" flipV="1">
              <a:off x="6380777" y="4035365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F7D66FF-F85D-47C6-BDC5-DCC8B0A4B7FE}"/>
                </a:ext>
              </a:extLst>
            </p:cNvPr>
            <p:cNvCxnSpPr>
              <a:stCxn id="45" idx="2"/>
              <a:endCxn id="18" idx="6"/>
            </p:cNvCxnSpPr>
            <p:nvPr/>
          </p:nvCxnSpPr>
          <p:spPr>
            <a:xfrm flipH="1" flipV="1">
              <a:off x="6380777" y="4496078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FFEFB8-9555-4B80-97D8-846596D880CE}"/>
                </a:ext>
              </a:extLst>
            </p:cNvPr>
            <p:cNvCxnSpPr>
              <a:stCxn id="44" idx="2"/>
              <a:endCxn id="18" idx="6"/>
            </p:cNvCxnSpPr>
            <p:nvPr/>
          </p:nvCxnSpPr>
          <p:spPr>
            <a:xfrm flipH="1">
              <a:off x="6380777" y="4054335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C18690-A008-481D-8C91-F0761251E660}"/>
                </a:ext>
              </a:extLst>
            </p:cNvPr>
            <p:cNvCxnSpPr>
              <a:stCxn id="45" idx="2"/>
              <a:endCxn id="19" idx="6"/>
            </p:cNvCxnSpPr>
            <p:nvPr/>
          </p:nvCxnSpPr>
          <p:spPr>
            <a:xfrm flipH="1">
              <a:off x="6380777" y="4515048"/>
              <a:ext cx="709698" cy="45649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BBDCF7D-48DC-4400-B66A-969347D04C06}"/>
                </a:ext>
              </a:extLst>
            </p:cNvPr>
            <p:cNvCxnSpPr>
              <a:stCxn id="44" idx="2"/>
              <a:endCxn id="19" idx="6"/>
            </p:cNvCxnSpPr>
            <p:nvPr/>
          </p:nvCxnSpPr>
          <p:spPr>
            <a:xfrm flipH="1">
              <a:off x="6380777" y="4054335"/>
              <a:ext cx="709698" cy="91720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405281-D894-4444-8011-CEB3525446EF}"/>
                </a:ext>
              </a:extLst>
            </p:cNvPr>
            <p:cNvSpPr/>
            <p:nvPr/>
          </p:nvSpPr>
          <p:spPr>
            <a:xfrm>
              <a:off x="4496972" y="5283994"/>
              <a:ext cx="11771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Input layer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21A44E-FE40-413A-B6BC-82F1B74E2E8B}"/>
                </a:ext>
              </a:extLst>
            </p:cNvPr>
            <p:cNvSpPr/>
            <p:nvPr/>
          </p:nvSpPr>
          <p:spPr>
            <a:xfrm>
              <a:off x="5781253" y="5366715"/>
              <a:ext cx="8549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Hidden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Layer 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454C0E-3E0C-4FEE-AF9A-78891C1D0958}"/>
                </a:ext>
              </a:extLst>
            </p:cNvPr>
            <p:cNvSpPr/>
            <p:nvPr/>
          </p:nvSpPr>
          <p:spPr>
            <a:xfrm>
              <a:off x="8115999" y="3780568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2920B0-AF16-4BB4-A9B9-BF1C4570C3FB}"/>
                </a:ext>
              </a:extLst>
            </p:cNvPr>
            <p:cNvSpPr/>
            <p:nvPr/>
          </p:nvSpPr>
          <p:spPr>
            <a:xfrm>
              <a:off x="7090475" y="342155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343722-E7EF-403E-8E96-9BFBB66C9CD9}"/>
                </a:ext>
              </a:extLst>
            </p:cNvPr>
            <p:cNvSpPr/>
            <p:nvPr/>
          </p:nvSpPr>
          <p:spPr>
            <a:xfrm>
              <a:off x="7090475" y="388226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2AA18D-436F-410B-ACB2-C3104977F0BA}"/>
                </a:ext>
              </a:extLst>
            </p:cNvPr>
            <p:cNvSpPr/>
            <p:nvPr/>
          </p:nvSpPr>
          <p:spPr>
            <a:xfrm>
              <a:off x="7090475" y="434298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4D0FA7-5A9A-45DD-931D-2F35DD364A53}"/>
                </a:ext>
              </a:extLst>
            </p:cNvPr>
            <p:cNvSpPr/>
            <p:nvPr/>
          </p:nvSpPr>
          <p:spPr>
            <a:xfrm>
              <a:off x="7090475" y="481844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A7F3D29-F5D7-4EB3-A042-425E86E6C279}"/>
                </a:ext>
              </a:extLst>
            </p:cNvPr>
            <p:cNvSpPr/>
            <p:nvPr/>
          </p:nvSpPr>
          <p:spPr>
            <a:xfrm>
              <a:off x="8156622" y="391541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8789333-EDA9-4070-B6C0-F89615C4D651}"/>
                </a:ext>
              </a:extLst>
            </p:cNvPr>
            <p:cNvSpPr/>
            <p:nvPr/>
          </p:nvSpPr>
          <p:spPr>
            <a:xfrm>
              <a:off x="8144307" y="439439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A5D8CB6-90BD-4435-B7D7-E24D1CD374E2}"/>
                </a:ext>
              </a:extLst>
            </p:cNvPr>
            <p:cNvCxnSpPr>
              <a:stCxn id="47" idx="2"/>
              <a:endCxn id="43" idx="6"/>
            </p:cNvCxnSpPr>
            <p:nvPr/>
          </p:nvCxnSpPr>
          <p:spPr>
            <a:xfrm flipH="1" flipV="1">
              <a:off x="7434609" y="3593622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812E155-B9A4-4CBB-9821-175645D22287}"/>
                </a:ext>
              </a:extLst>
            </p:cNvPr>
            <p:cNvCxnSpPr>
              <a:stCxn id="47" idx="2"/>
              <a:endCxn id="44" idx="6"/>
            </p:cNvCxnSpPr>
            <p:nvPr/>
          </p:nvCxnSpPr>
          <p:spPr>
            <a:xfrm flipH="1" flipV="1">
              <a:off x="7434609" y="4054335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D0AEA4F-51A3-4920-9F3D-237E50440BC8}"/>
                </a:ext>
              </a:extLst>
            </p:cNvPr>
            <p:cNvCxnSpPr>
              <a:stCxn id="48" idx="2"/>
              <a:endCxn id="43" idx="6"/>
            </p:cNvCxnSpPr>
            <p:nvPr/>
          </p:nvCxnSpPr>
          <p:spPr>
            <a:xfrm flipH="1" flipV="1">
              <a:off x="7434609" y="3593622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60C33FE-8600-4D19-A290-E0F64C3451B7}"/>
                </a:ext>
              </a:extLst>
            </p:cNvPr>
            <p:cNvCxnSpPr>
              <a:stCxn id="48" idx="2"/>
              <a:endCxn id="44" idx="6"/>
            </p:cNvCxnSpPr>
            <p:nvPr/>
          </p:nvCxnSpPr>
          <p:spPr>
            <a:xfrm flipH="1" flipV="1">
              <a:off x="7434609" y="4054335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7CB2150-0E05-4A4B-AAEA-74DD79C6938B}"/>
                </a:ext>
              </a:extLst>
            </p:cNvPr>
            <p:cNvCxnSpPr>
              <a:stCxn id="48" idx="2"/>
              <a:endCxn id="45" idx="6"/>
            </p:cNvCxnSpPr>
            <p:nvPr/>
          </p:nvCxnSpPr>
          <p:spPr>
            <a:xfrm flipH="1" flipV="1">
              <a:off x="7434609" y="4515048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32BF6C5-6958-4638-9576-AE3180D94747}"/>
                </a:ext>
              </a:extLst>
            </p:cNvPr>
            <p:cNvCxnSpPr>
              <a:stCxn id="48" idx="2"/>
              <a:endCxn id="46" idx="6"/>
            </p:cNvCxnSpPr>
            <p:nvPr/>
          </p:nvCxnSpPr>
          <p:spPr>
            <a:xfrm flipH="1">
              <a:off x="7434609" y="4566459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4085BBF-5AF8-406F-9F0B-9DFF85DCA42D}"/>
                </a:ext>
              </a:extLst>
            </p:cNvPr>
            <p:cNvCxnSpPr>
              <a:stCxn id="47" idx="2"/>
              <a:endCxn id="45" idx="6"/>
            </p:cNvCxnSpPr>
            <p:nvPr/>
          </p:nvCxnSpPr>
          <p:spPr>
            <a:xfrm flipH="1">
              <a:off x="7434609" y="4087480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912A572-782F-46B2-80D6-672E735E7CB3}"/>
                </a:ext>
              </a:extLst>
            </p:cNvPr>
            <p:cNvCxnSpPr>
              <a:stCxn id="47" idx="2"/>
              <a:endCxn id="46" idx="6"/>
            </p:cNvCxnSpPr>
            <p:nvPr/>
          </p:nvCxnSpPr>
          <p:spPr>
            <a:xfrm flipH="1">
              <a:off x="7434609" y="4087480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D2E46B1-4A96-4C0B-9922-60C9CDF8A959}"/>
                </a:ext>
              </a:extLst>
            </p:cNvPr>
            <p:cNvSpPr/>
            <p:nvPr/>
          </p:nvSpPr>
          <p:spPr>
            <a:xfrm>
              <a:off x="7699840" y="4990509"/>
              <a:ext cx="1313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Output layer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5ED3320-49F6-47BE-979E-3CAAB00A0D73}"/>
                </a:ext>
              </a:extLst>
            </p:cNvPr>
            <p:cNvSpPr/>
            <p:nvPr/>
          </p:nvSpPr>
          <p:spPr>
            <a:xfrm>
              <a:off x="6855219" y="5352181"/>
              <a:ext cx="814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Hidden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layer 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05190AA-5630-4529-B7C0-9496F531E4B0}"/>
                </a:ext>
              </a:extLst>
            </p:cNvPr>
            <p:cNvCxnSpPr>
              <a:stCxn id="43" idx="2"/>
              <a:endCxn id="16" idx="6"/>
            </p:cNvCxnSpPr>
            <p:nvPr/>
          </p:nvCxnSpPr>
          <p:spPr>
            <a:xfrm flipH="1" flipV="1">
              <a:off x="6380777" y="3574652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4324377-4E14-4E1C-94D3-AB8658876D3D}"/>
                </a:ext>
              </a:extLst>
            </p:cNvPr>
            <p:cNvCxnSpPr>
              <a:stCxn id="46" idx="2"/>
              <a:endCxn id="16" idx="6"/>
            </p:cNvCxnSpPr>
            <p:nvPr/>
          </p:nvCxnSpPr>
          <p:spPr>
            <a:xfrm flipH="1" flipV="1">
              <a:off x="6380777" y="3574652"/>
              <a:ext cx="709698" cy="141585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684941-9659-4D35-B855-B0B8705A56A2}"/>
                </a:ext>
              </a:extLst>
            </p:cNvPr>
            <p:cNvCxnSpPr>
              <a:stCxn id="43" idx="2"/>
              <a:endCxn id="17" idx="6"/>
            </p:cNvCxnSpPr>
            <p:nvPr/>
          </p:nvCxnSpPr>
          <p:spPr>
            <a:xfrm flipH="1">
              <a:off x="6380777" y="3593622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9D6C858-491C-4E1F-8D95-7C6D3FF4A5BD}"/>
                </a:ext>
              </a:extLst>
            </p:cNvPr>
            <p:cNvCxnSpPr>
              <a:stCxn id="46" idx="2"/>
              <a:endCxn id="17" idx="6"/>
            </p:cNvCxnSpPr>
            <p:nvPr/>
          </p:nvCxnSpPr>
          <p:spPr>
            <a:xfrm flipH="1" flipV="1">
              <a:off x="6380777" y="4035365"/>
              <a:ext cx="709698" cy="9551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A235888-A43C-4EC6-822F-8858620B3B43}"/>
                </a:ext>
              </a:extLst>
            </p:cNvPr>
            <p:cNvCxnSpPr>
              <a:stCxn id="46" idx="2"/>
              <a:endCxn id="18" idx="6"/>
            </p:cNvCxnSpPr>
            <p:nvPr/>
          </p:nvCxnSpPr>
          <p:spPr>
            <a:xfrm flipH="1" flipV="1">
              <a:off x="6380777" y="4496078"/>
              <a:ext cx="709698" cy="4944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E29AA7-0B5F-4AD8-9D62-C620EF095D82}"/>
                </a:ext>
              </a:extLst>
            </p:cNvPr>
            <p:cNvCxnSpPr>
              <a:stCxn id="43" idx="2"/>
              <a:endCxn id="18" idx="6"/>
            </p:cNvCxnSpPr>
            <p:nvPr/>
          </p:nvCxnSpPr>
          <p:spPr>
            <a:xfrm flipH="1">
              <a:off x="6380777" y="3593622"/>
              <a:ext cx="709698" cy="9024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0D414B4-3C4E-457C-A987-3FB28325B837}"/>
                </a:ext>
              </a:extLst>
            </p:cNvPr>
            <p:cNvCxnSpPr>
              <a:stCxn id="46" idx="2"/>
              <a:endCxn id="19" idx="6"/>
            </p:cNvCxnSpPr>
            <p:nvPr/>
          </p:nvCxnSpPr>
          <p:spPr>
            <a:xfrm flipH="1" flipV="1">
              <a:off x="6380777" y="4971539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C63FAEF-A858-49A7-A080-C66E10C17B7B}"/>
                </a:ext>
              </a:extLst>
            </p:cNvPr>
            <p:cNvCxnSpPr>
              <a:stCxn id="43" idx="2"/>
              <a:endCxn id="19" idx="6"/>
            </p:cNvCxnSpPr>
            <p:nvPr/>
          </p:nvCxnSpPr>
          <p:spPr>
            <a:xfrm flipH="1">
              <a:off x="6380777" y="3593622"/>
              <a:ext cx="709698" cy="137791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DB93165-9470-4AED-BAF7-9D4148C10858}"/>
              </a:ext>
            </a:extLst>
          </p:cNvPr>
          <p:cNvSpPr/>
          <p:nvPr/>
        </p:nvSpPr>
        <p:spPr>
          <a:xfrm>
            <a:off x="6348079" y="5173029"/>
            <a:ext cx="3038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are the layers,</a:t>
            </a:r>
          </a:p>
          <a:p>
            <a:pPr algn="ctr"/>
            <a:r>
              <a:rPr lang="en-US" dirty="0"/>
              <a:t>Where the weights are attached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5FB8DC-D20B-4F8B-8BFA-1BCC008E7410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641210" y="4764410"/>
            <a:ext cx="172067" cy="32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12F15A-A000-428A-9F36-9BA2E61D8407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7695041" y="4749876"/>
            <a:ext cx="0" cy="34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A12F68-6A84-45C9-9E27-38C06DFBC92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8509688" y="4172761"/>
            <a:ext cx="279339" cy="1000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53D0A68-DF3D-4F5B-8FE5-62AAD90A3600}"/>
              </a:ext>
            </a:extLst>
          </p:cNvPr>
          <p:cNvSpPr/>
          <p:nvPr/>
        </p:nvSpPr>
        <p:spPr>
          <a:xfrm>
            <a:off x="1882061" y="2316999"/>
            <a:ext cx="2945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are the </a:t>
            </a:r>
            <a:r>
              <a:rPr lang="en-US" dirty="0">
                <a:solidFill>
                  <a:srgbClr val="C00000"/>
                </a:solidFill>
              </a:rPr>
              <a:t>weights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(parameters)</a:t>
            </a:r>
          </a:p>
        </p:txBody>
      </p:sp>
    </p:spTree>
    <p:extLst>
      <p:ext uri="{BB962C8B-B14F-4D97-AF65-F5344CB8AC3E}">
        <p14:creationId xmlns:p14="http://schemas.microsoft.com/office/powerpoint/2010/main" val="1458237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ConvNet</a:t>
            </a:r>
            <a:r>
              <a:rPr lang="en-US" dirty="0">
                <a:solidFill>
                  <a:schemeClr val="tx1"/>
                </a:solidFill>
              </a:rPr>
              <a:t> Visualization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EE930-61DD-4051-B600-C9E262C759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781" y="2781328"/>
            <a:ext cx="8326438" cy="226598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25CC95B-6074-471E-9197-725B67946B3B}"/>
              </a:ext>
            </a:extLst>
          </p:cNvPr>
          <p:cNvSpPr/>
          <p:nvPr/>
        </p:nvSpPr>
        <p:spPr>
          <a:xfrm>
            <a:off x="3514709" y="5349736"/>
            <a:ext cx="4046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are </a:t>
            </a: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US" dirty="0"/>
              <a:t>the layers,</a:t>
            </a:r>
          </a:p>
          <a:p>
            <a:pPr algn="ctr"/>
            <a:r>
              <a:rPr lang="en-US" dirty="0"/>
              <a:t>It’s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where the weights are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F777A9-87EB-4D36-9323-AC87D75D0C60}"/>
              </a:ext>
            </a:extLst>
          </p:cNvPr>
          <p:cNvCxnSpPr>
            <a:cxnSpLocks/>
          </p:cNvCxnSpPr>
          <p:nvPr/>
        </p:nvCxnSpPr>
        <p:spPr>
          <a:xfrm flipH="1" flipV="1">
            <a:off x="4597139" y="4770997"/>
            <a:ext cx="311085" cy="57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0883BB-A182-4627-ADB2-695854CB2707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5538104" y="4685591"/>
            <a:ext cx="0" cy="66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588F67-5F20-4FBC-946A-2564AE651FD0}"/>
              </a:ext>
            </a:extLst>
          </p:cNvPr>
          <p:cNvCxnSpPr>
            <a:cxnSpLocks/>
          </p:cNvCxnSpPr>
          <p:nvPr/>
        </p:nvCxnSpPr>
        <p:spPr>
          <a:xfrm flipV="1">
            <a:off x="6052345" y="4770997"/>
            <a:ext cx="496143" cy="554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F5FD6C-34BD-49CF-85AF-00B0786CBB7D}"/>
              </a:ext>
            </a:extLst>
          </p:cNvPr>
          <p:cNvCxnSpPr>
            <a:cxnSpLocks/>
          </p:cNvCxnSpPr>
          <p:nvPr/>
        </p:nvCxnSpPr>
        <p:spPr>
          <a:xfrm flipV="1">
            <a:off x="6548487" y="4647507"/>
            <a:ext cx="895546" cy="67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4C463AE-1C34-480A-A4A3-114F4CA4873B}"/>
              </a:ext>
            </a:extLst>
          </p:cNvPr>
          <p:cNvSpPr/>
          <p:nvPr/>
        </p:nvSpPr>
        <p:spPr>
          <a:xfrm>
            <a:off x="1881952" y="2109609"/>
            <a:ext cx="2945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are the </a:t>
            </a:r>
            <a:r>
              <a:rPr lang="en-US" dirty="0">
                <a:solidFill>
                  <a:srgbClr val="C00000"/>
                </a:solidFill>
              </a:rPr>
              <a:t>weights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(parameters)</a:t>
            </a:r>
          </a:p>
        </p:txBody>
      </p:sp>
    </p:spTree>
    <p:extLst>
      <p:ext uri="{BB962C8B-B14F-4D97-AF65-F5344CB8AC3E}">
        <p14:creationId xmlns:p14="http://schemas.microsoft.com/office/powerpoint/2010/main" val="3972424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ConvNet</a:t>
            </a:r>
            <a:r>
              <a:rPr lang="en-US" dirty="0">
                <a:solidFill>
                  <a:schemeClr val="tx1"/>
                </a:solidFill>
              </a:rPr>
              <a:t> Visualization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EE930-61DD-4051-B600-C9E262C759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781" y="2781328"/>
            <a:ext cx="8326438" cy="2265989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0883BB-A182-4627-ADB2-695854CB2707}"/>
              </a:ext>
            </a:extLst>
          </p:cNvPr>
          <p:cNvCxnSpPr>
            <a:cxnSpLocks/>
          </p:cNvCxnSpPr>
          <p:nvPr/>
        </p:nvCxnSpPr>
        <p:spPr>
          <a:xfrm flipH="1" flipV="1">
            <a:off x="3596088" y="4662605"/>
            <a:ext cx="840794" cy="734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03BDDA1-6BDD-4387-B4C6-92B2DC7EB069}"/>
              </a:ext>
            </a:extLst>
          </p:cNvPr>
          <p:cNvSpPr/>
          <p:nvPr/>
        </p:nvSpPr>
        <p:spPr>
          <a:xfrm>
            <a:off x="4072605" y="5469167"/>
            <a:ext cx="4046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are the </a:t>
            </a:r>
            <a:r>
              <a:rPr lang="en-US" dirty="0">
                <a:solidFill>
                  <a:srgbClr val="C00000"/>
                </a:solidFill>
              </a:rPr>
              <a:t>actual layers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It’s where the </a:t>
            </a:r>
            <a:r>
              <a:rPr lang="en-US" dirty="0">
                <a:solidFill>
                  <a:srgbClr val="C00000"/>
                </a:solidFill>
              </a:rPr>
              <a:t>weights</a:t>
            </a:r>
            <a:r>
              <a:rPr lang="en-US" dirty="0"/>
              <a:t> attached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0DBBAC-5531-4CBE-8E4B-5A9FA7E7CCD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096000" y="4477732"/>
            <a:ext cx="0" cy="991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D0353C-5382-4BA7-A0B8-E0EF68B0215D}"/>
              </a:ext>
            </a:extLst>
          </p:cNvPr>
          <p:cNvCxnSpPr>
            <a:cxnSpLocks/>
          </p:cNvCxnSpPr>
          <p:nvPr/>
        </p:nvCxnSpPr>
        <p:spPr>
          <a:xfrm flipV="1">
            <a:off x="7080251" y="4573690"/>
            <a:ext cx="1182417" cy="888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96DABA-7CE1-4D0D-B6AD-442AF06B5DC2}"/>
              </a:ext>
            </a:extLst>
          </p:cNvPr>
          <p:cNvCxnSpPr>
            <a:cxnSpLocks/>
          </p:cNvCxnSpPr>
          <p:nvPr/>
        </p:nvCxnSpPr>
        <p:spPr>
          <a:xfrm flipV="1">
            <a:off x="7496334" y="4606173"/>
            <a:ext cx="1283903" cy="77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26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ConvNet</a:t>
            </a:r>
            <a:r>
              <a:rPr lang="en-US" dirty="0">
                <a:solidFill>
                  <a:schemeClr val="tx1"/>
                </a:solidFill>
              </a:rPr>
              <a:t> Visualization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EE930-61DD-4051-B600-C9E262C759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781" y="2781328"/>
            <a:ext cx="8326438" cy="226598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809C573-0FF9-44CA-BE30-8F8542A865A6}"/>
              </a:ext>
            </a:extLst>
          </p:cNvPr>
          <p:cNvSpPr/>
          <p:nvPr/>
        </p:nvSpPr>
        <p:spPr>
          <a:xfrm>
            <a:off x="3876213" y="2118755"/>
            <a:ext cx="4046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These are the output activations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51C62C4-1ECF-464F-A9E8-3E7AA8BCE6FF}"/>
              </a:ext>
            </a:extLst>
          </p:cNvPr>
          <p:cNvCxnSpPr>
            <a:cxnSpLocks/>
          </p:cNvCxnSpPr>
          <p:nvPr/>
        </p:nvCxnSpPr>
        <p:spPr>
          <a:xfrm flipH="1">
            <a:off x="4334759" y="2488087"/>
            <a:ext cx="479197" cy="631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B541F5-D128-42ED-9693-04F9205E1017}"/>
              </a:ext>
            </a:extLst>
          </p:cNvPr>
          <p:cNvCxnSpPr>
            <a:cxnSpLocks/>
          </p:cNvCxnSpPr>
          <p:nvPr/>
        </p:nvCxnSpPr>
        <p:spPr>
          <a:xfrm>
            <a:off x="5360710" y="2629186"/>
            <a:ext cx="103695" cy="1109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02BD40-D0A5-42F6-97F5-3517DC9C5867}"/>
              </a:ext>
            </a:extLst>
          </p:cNvPr>
          <p:cNvCxnSpPr>
            <a:cxnSpLocks/>
          </p:cNvCxnSpPr>
          <p:nvPr/>
        </p:nvCxnSpPr>
        <p:spPr>
          <a:xfrm>
            <a:off x="6316631" y="2559800"/>
            <a:ext cx="173724" cy="1178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602255F-C5C4-4F08-961A-7EE4B83A2C2A}"/>
              </a:ext>
            </a:extLst>
          </p:cNvPr>
          <p:cNvCxnSpPr>
            <a:cxnSpLocks/>
          </p:cNvCxnSpPr>
          <p:nvPr/>
        </p:nvCxnSpPr>
        <p:spPr>
          <a:xfrm>
            <a:off x="7080251" y="2559800"/>
            <a:ext cx="192303" cy="1109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62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ConvNet</a:t>
            </a:r>
            <a:r>
              <a:rPr lang="en-US" dirty="0">
                <a:solidFill>
                  <a:schemeClr val="tx1"/>
                </a:solidFill>
              </a:rPr>
              <a:t> Visualization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EE930-61DD-4051-B600-C9E262C759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781" y="2781328"/>
            <a:ext cx="8326438" cy="22659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7E744A3-06B5-4568-B5D4-15F8D74BE86C}"/>
              </a:ext>
            </a:extLst>
          </p:cNvPr>
          <p:cNvSpPr/>
          <p:nvPr/>
        </p:nvSpPr>
        <p:spPr>
          <a:xfrm>
            <a:off x="4362586" y="5479422"/>
            <a:ext cx="4046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Pool layers are </a:t>
            </a:r>
            <a:r>
              <a:rPr lang="en-US" dirty="0">
                <a:solidFill>
                  <a:srgbClr val="0000FF"/>
                </a:solidFill>
              </a:rPr>
              <a:t>actual layers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But they have </a:t>
            </a:r>
            <a:r>
              <a:rPr lang="en-US" dirty="0">
                <a:solidFill>
                  <a:srgbClr val="C00000"/>
                </a:solidFill>
              </a:rPr>
              <a:t>no weights</a:t>
            </a:r>
          </a:p>
        </p:txBody>
      </p:sp>
      <p:cxnSp>
        <p:nvCxnSpPr>
          <p:cNvPr id="40" name="Straight Arrow Connector 27">
            <a:extLst>
              <a:ext uri="{FF2B5EF4-FFF2-40B4-BE49-F238E27FC236}">
                <a16:creationId xmlns:a16="http://schemas.microsoft.com/office/drawing/2014/main" id="{25B97023-A608-4269-B8D0-6A78C78C1319}"/>
              </a:ext>
            </a:extLst>
          </p:cNvPr>
          <p:cNvCxnSpPr>
            <a:cxnSpLocks/>
          </p:cNvCxnSpPr>
          <p:nvPr/>
        </p:nvCxnSpPr>
        <p:spPr>
          <a:xfrm flipV="1">
            <a:off x="7129309" y="4562574"/>
            <a:ext cx="213278" cy="81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318AD945-C422-4234-84F7-576F7BEDA2E7}"/>
              </a:ext>
            </a:extLst>
          </p:cNvPr>
          <p:cNvCxnSpPr>
            <a:cxnSpLocks/>
          </p:cNvCxnSpPr>
          <p:nvPr/>
        </p:nvCxnSpPr>
        <p:spPr>
          <a:xfrm flipH="1" flipV="1">
            <a:off x="5228735" y="4695150"/>
            <a:ext cx="452486" cy="715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57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That’s why it’s called LeNet-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LeNet-5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2546" y="5873988"/>
            <a:ext cx="4091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LeCun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Bottou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Bengio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Haffner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 1998]</a:t>
            </a:r>
            <a:endParaRPr lang="en-US" dirty="0"/>
          </a:p>
        </p:txBody>
      </p:sp>
      <p:pic>
        <p:nvPicPr>
          <p:cNvPr id="16" name="Picture 1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194F675-DCD3-4B72-AE22-437118F0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73" t="4015" r="1584" b="16080"/>
          <a:stretch/>
        </p:blipFill>
        <p:spPr>
          <a:xfrm>
            <a:off x="2334596" y="3063075"/>
            <a:ext cx="7850504" cy="22591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8935C56-B501-44A3-968A-8F1FD488B10E}"/>
              </a:ext>
            </a:extLst>
          </p:cNvPr>
          <p:cNvSpPr/>
          <p:nvPr/>
        </p:nvSpPr>
        <p:spPr>
          <a:xfrm>
            <a:off x="3701592" y="5254528"/>
            <a:ext cx="365760" cy="3657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E2AD1A-52BE-414C-BDA3-FADD35BEA259}"/>
              </a:ext>
            </a:extLst>
          </p:cNvPr>
          <p:cNvSpPr/>
          <p:nvPr/>
        </p:nvSpPr>
        <p:spPr>
          <a:xfrm>
            <a:off x="6177528" y="5254528"/>
            <a:ext cx="365760" cy="3657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103E6E-C631-4D5F-AC68-687F737DE872}"/>
              </a:ext>
            </a:extLst>
          </p:cNvPr>
          <p:cNvSpPr/>
          <p:nvPr/>
        </p:nvSpPr>
        <p:spPr>
          <a:xfrm>
            <a:off x="7910284" y="5254528"/>
            <a:ext cx="365760" cy="3657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598BD0-15AF-4E59-B815-470157506DA8}"/>
              </a:ext>
            </a:extLst>
          </p:cNvPr>
          <p:cNvSpPr/>
          <p:nvPr/>
        </p:nvSpPr>
        <p:spPr>
          <a:xfrm>
            <a:off x="8510174" y="5254528"/>
            <a:ext cx="365760" cy="3657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47F7F0-646A-4143-ABB2-780AE945BE3F}"/>
              </a:ext>
            </a:extLst>
          </p:cNvPr>
          <p:cNvSpPr/>
          <p:nvPr/>
        </p:nvSpPr>
        <p:spPr>
          <a:xfrm>
            <a:off x="9063241" y="5094269"/>
            <a:ext cx="365760" cy="3657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87621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Aside: Kernel and Sizes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000881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E58004-DF95-4FBF-A544-B5E6A3843A7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Consists of 2 Network side-by-side called </a:t>
            </a:r>
            <a:r>
              <a:rPr lang="en-US" sz="2200" dirty="0">
                <a:solidFill>
                  <a:srgbClr val="FF0000"/>
                </a:solidFill>
              </a:rPr>
              <a:t>Encoder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00FF"/>
                </a:solidFill>
              </a:rPr>
              <a:t>Decoder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Reproduce the input via learning features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Encoder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63BC03A0-402C-4B1D-B3B6-175CD73A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5798" y="3429000"/>
            <a:ext cx="4720404" cy="27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668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 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77659" y="2296104"/>
                <a:ext cx="1872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[7x7] image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9" y="2296104"/>
                <a:ext cx="1872949" cy="369332"/>
              </a:xfrm>
              <a:prstGeom prst="rect">
                <a:avLst/>
              </a:prstGeom>
              <a:blipFill>
                <a:blip r:embed="rId3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77659" y="2651876"/>
                <a:ext cx="1753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[3x3] filter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9" y="2651876"/>
                <a:ext cx="1753429" cy="369332"/>
              </a:xfrm>
              <a:prstGeom prst="rect">
                <a:avLst/>
              </a:prstGeom>
              <a:blipFill>
                <a:blip r:embed="rId4"/>
                <a:stretch>
                  <a:fillRect l="-3136" t="-8197" b="-245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970078" y="4129197"/>
            <a:ext cx="2776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convolve (slide) over all </a:t>
            </a:r>
          </a:p>
          <a:p>
            <a:r>
              <a:rPr lang="en-US" dirty="0">
                <a:latin typeface="ArialMT"/>
              </a:rPr>
              <a:t>spatial locations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48735" y="4041933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097879" y="2905795"/>
            <a:ext cx="1200885" cy="2576985"/>
            <a:chOff x="6573878" y="2905794"/>
            <a:chExt cx="1200885" cy="2576985"/>
          </a:xfrm>
        </p:grpSpPr>
        <p:sp>
          <p:nvSpPr>
            <p:cNvPr id="20" name="Cube 19"/>
            <p:cNvSpPr/>
            <p:nvPr/>
          </p:nvSpPr>
          <p:spPr>
            <a:xfrm>
              <a:off x="6703517" y="2905794"/>
              <a:ext cx="713283" cy="2082221"/>
            </a:xfrm>
            <a:prstGeom prst="cube">
              <a:avLst>
                <a:gd name="adj" fmla="val 9016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77887" y="352786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?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334" y="4660688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?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3878" y="5144225"/>
              <a:ext cx="3145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35661" y="2190274"/>
            <a:ext cx="1896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activation map</a:t>
            </a:r>
          </a:p>
          <a:p>
            <a:pPr algn="ctr"/>
            <a:r>
              <a:rPr lang="en-US" dirty="0"/>
              <a:t>[ ? x ? ]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36BF3191-0A49-439B-9E51-7DABF953F2C0}"/>
              </a:ext>
            </a:extLst>
          </p:cNvPr>
          <p:cNvSpPr/>
          <p:nvPr/>
        </p:nvSpPr>
        <p:spPr>
          <a:xfrm>
            <a:off x="2342865" y="2810767"/>
            <a:ext cx="897147" cy="2283751"/>
          </a:xfrm>
          <a:prstGeom prst="cube">
            <a:avLst>
              <a:gd name="adj" fmla="val 848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A9275-F91D-4C48-A09D-C0E0FB547A24}"/>
              </a:ext>
            </a:extLst>
          </p:cNvPr>
          <p:cNvSpPr/>
          <p:nvPr/>
        </p:nvSpPr>
        <p:spPr>
          <a:xfrm>
            <a:off x="2249642" y="5186107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3A948-B856-4970-8446-F535E945CB9A}"/>
              </a:ext>
            </a:extLst>
          </p:cNvPr>
          <p:cNvSpPr/>
          <p:nvPr/>
        </p:nvSpPr>
        <p:spPr>
          <a:xfrm>
            <a:off x="3224589" y="3249850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7BD38-5787-4022-82F7-A17DB251B7F9}"/>
              </a:ext>
            </a:extLst>
          </p:cNvPr>
          <p:cNvSpPr/>
          <p:nvPr/>
        </p:nvSpPr>
        <p:spPr>
          <a:xfrm>
            <a:off x="2789696" y="4709584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266C71E-86B9-482B-B695-1078FBEFA8D1}"/>
              </a:ext>
            </a:extLst>
          </p:cNvPr>
          <p:cNvSpPr/>
          <p:nvPr/>
        </p:nvSpPr>
        <p:spPr>
          <a:xfrm>
            <a:off x="2711756" y="3622610"/>
            <a:ext cx="309966" cy="791325"/>
          </a:xfrm>
          <a:prstGeom prst="cube">
            <a:avLst>
              <a:gd name="adj" fmla="val 62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C7A4DE-6966-4C12-B386-E4E677E5B5EA}"/>
              </a:ext>
            </a:extLst>
          </p:cNvPr>
          <p:cNvGrpSpPr/>
          <p:nvPr/>
        </p:nvGrpSpPr>
        <p:grpSpPr>
          <a:xfrm>
            <a:off x="2770115" y="3623898"/>
            <a:ext cx="1858337" cy="791325"/>
            <a:chOff x="1245591" y="3621321"/>
            <a:chExt cx="1858337" cy="7913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D3170C-FB1E-476B-AA62-E2B92E2C418F}"/>
                </a:ext>
              </a:extLst>
            </p:cNvPr>
            <p:cNvSpPr/>
            <p:nvPr/>
          </p:nvSpPr>
          <p:spPr>
            <a:xfrm>
              <a:off x="2762826" y="3840082"/>
              <a:ext cx="341102" cy="34110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85134E-B92C-4677-B00D-F6C87CCD76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1245591" y="4010633"/>
              <a:ext cx="1517235" cy="402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5C60A94-AB19-473F-861F-187240E7F443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1439887" y="3621321"/>
              <a:ext cx="1322939" cy="38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B92C95-4B2C-4766-B27C-BD59675501AC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1497722" y="4010633"/>
              <a:ext cx="1265104" cy="201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67B10F-A670-4E2C-8FD1-6E5A6177B71C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1245591" y="3815617"/>
              <a:ext cx="1517235" cy="195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09214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 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4F072B9-E4DA-4282-ACF2-4F9C38F9276D}"/>
              </a:ext>
            </a:extLst>
          </p:cNvPr>
          <p:cNvGraphicFramePr>
            <a:graphicFrameLocks noGrp="1"/>
          </p:cNvGraphicFramePr>
          <p:nvPr/>
        </p:nvGraphicFramePr>
        <p:xfrm>
          <a:off x="2939377" y="3157035"/>
          <a:ext cx="3017518" cy="2595880"/>
        </p:xfrm>
        <a:graphic>
          <a:graphicData uri="http://schemas.openxmlformats.org/drawingml/2006/table">
            <a:tbl>
              <a:tblPr firstRow="1" bandRow="1"/>
              <a:tblGrid>
                <a:gridCol w="431074">
                  <a:extLst>
                    <a:ext uri="{9D8B030D-6E8A-4147-A177-3AD203B41FA5}">
                      <a16:colId xmlns:a16="http://schemas.microsoft.com/office/drawing/2014/main" val="1368616572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185124172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3494999935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749875847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875514789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1649936799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126974007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953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61361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06429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6689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7145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400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2902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0907793-11A3-441C-8A75-B6B3DA71D1C3}"/>
              </a:ext>
            </a:extLst>
          </p:cNvPr>
          <p:cNvGraphicFramePr>
            <a:graphicFrameLocks noGrp="1"/>
          </p:cNvGraphicFramePr>
          <p:nvPr/>
        </p:nvGraphicFramePr>
        <p:xfrm>
          <a:off x="2939377" y="3157035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A14B5774-0F11-4319-A04C-5FA3A067EDF8}"/>
              </a:ext>
            </a:extLst>
          </p:cNvPr>
          <p:cNvGraphicFramePr>
            <a:graphicFrameLocks noGrp="1"/>
          </p:cNvGraphicFramePr>
          <p:nvPr/>
        </p:nvGraphicFramePr>
        <p:xfrm>
          <a:off x="3371008" y="3158540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0F3F242-09EF-48E4-BE49-9392145755C4}"/>
              </a:ext>
            </a:extLst>
          </p:cNvPr>
          <p:cNvGraphicFramePr>
            <a:graphicFrameLocks noGrp="1"/>
          </p:cNvGraphicFramePr>
          <p:nvPr/>
        </p:nvGraphicFramePr>
        <p:xfrm>
          <a:off x="3802639" y="3160045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386BDAA-1D95-478F-98BB-2F58D6D5D715}"/>
              </a:ext>
            </a:extLst>
          </p:cNvPr>
          <p:cNvGraphicFramePr>
            <a:graphicFrameLocks noGrp="1"/>
          </p:cNvGraphicFramePr>
          <p:nvPr/>
        </p:nvGraphicFramePr>
        <p:xfrm>
          <a:off x="4234270" y="3161550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8487C80-0C15-4EBD-A1BC-057C1FCF3262}"/>
              </a:ext>
            </a:extLst>
          </p:cNvPr>
          <p:cNvGraphicFramePr>
            <a:graphicFrameLocks noGrp="1"/>
          </p:cNvGraphicFramePr>
          <p:nvPr/>
        </p:nvGraphicFramePr>
        <p:xfrm>
          <a:off x="4665901" y="3163055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575DB3D-46B0-42EF-BA9E-C0CB0DF62A6B}"/>
              </a:ext>
            </a:extLst>
          </p:cNvPr>
          <p:cNvSpPr/>
          <p:nvPr/>
        </p:nvSpPr>
        <p:spPr>
          <a:xfrm>
            <a:off x="4303186" y="57155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83B585-D714-461F-8812-A65CF5A2DF5C}"/>
              </a:ext>
            </a:extLst>
          </p:cNvPr>
          <p:cNvSpPr/>
          <p:nvPr/>
        </p:nvSpPr>
        <p:spPr>
          <a:xfrm>
            <a:off x="5991768" y="42823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7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2F3B1CA-DC40-41B1-89AC-E9D9B2525C7B}"/>
              </a:ext>
            </a:extLst>
          </p:cNvPr>
          <p:cNvGraphicFramePr>
            <a:graphicFrameLocks noGrp="1"/>
          </p:cNvGraphicFramePr>
          <p:nvPr/>
        </p:nvGraphicFramePr>
        <p:xfrm>
          <a:off x="7385696" y="3540065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5745A444-6B23-4E16-8136-8A7C70F418B8}"/>
              </a:ext>
            </a:extLst>
          </p:cNvPr>
          <p:cNvGraphicFramePr>
            <a:graphicFrameLocks noGrp="1"/>
          </p:cNvGraphicFramePr>
          <p:nvPr/>
        </p:nvGraphicFramePr>
        <p:xfrm>
          <a:off x="7806658" y="3540065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7E534E6-8F1E-4978-A795-46915D4B4B64}"/>
              </a:ext>
            </a:extLst>
          </p:cNvPr>
          <p:cNvGraphicFramePr>
            <a:graphicFrameLocks noGrp="1"/>
          </p:cNvGraphicFramePr>
          <p:nvPr/>
        </p:nvGraphicFramePr>
        <p:xfrm>
          <a:off x="8227620" y="3540065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90D5C45-2357-46B3-A1D8-7AA7DE8111EB}"/>
              </a:ext>
            </a:extLst>
          </p:cNvPr>
          <p:cNvGraphicFramePr>
            <a:graphicFrameLocks noGrp="1"/>
          </p:cNvGraphicFramePr>
          <p:nvPr/>
        </p:nvGraphicFramePr>
        <p:xfrm>
          <a:off x="8648582" y="3540065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4FC9AB3-69D3-44BB-B7F2-B9A6B8837C7F}"/>
              </a:ext>
            </a:extLst>
          </p:cNvPr>
          <p:cNvGraphicFramePr>
            <a:graphicFrameLocks noGrp="1"/>
          </p:cNvGraphicFramePr>
          <p:nvPr/>
        </p:nvGraphicFramePr>
        <p:xfrm>
          <a:off x="9069546" y="3540065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201FAB4-EDD3-49F3-A6C5-FE141FF8961D}"/>
              </a:ext>
            </a:extLst>
          </p:cNvPr>
          <p:cNvGraphicFramePr>
            <a:graphicFrameLocks noGrp="1"/>
          </p:cNvGraphicFramePr>
          <p:nvPr/>
        </p:nvGraphicFramePr>
        <p:xfrm>
          <a:off x="7385696" y="3905825"/>
          <a:ext cx="2104390" cy="1463040"/>
        </p:xfrm>
        <a:graphic>
          <a:graphicData uri="http://schemas.openxmlformats.org/drawingml/2006/table">
            <a:tbl>
              <a:tblPr firstRow="1" bandRow="1"/>
              <a:tblGrid>
                <a:gridCol w="42087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  <a:gridCol w="420878">
                  <a:extLst>
                    <a:ext uri="{9D8B030D-6E8A-4147-A177-3AD203B41FA5}">
                      <a16:colId xmlns:a16="http://schemas.microsoft.com/office/drawing/2014/main" val="2581236537"/>
                    </a:ext>
                  </a:extLst>
                </a:gridCol>
                <a:gridCol w="420878">
                  <a:extLst>
                    <a:ext uri="{9D8B030D-6E8A-4147-A177-3AD203B41FA5}">
                      <a16:colId xmlns:a16="http://schemas.microsoft.com/office/drawing/2014/main" val="3277009502"/>
                    </a:ext>
                  </a:extLst>
                </a:gridCol>
                <a:gridCol w="420878">
                  <a:extLst>
                    <a:ext uri="{9D8B030D-6E8A-4147-A177-3AD203B41FA5}">
                      <a16:colId xmlns:a16="http://schemas.microsoft.com/office/drawing/2014/main" val="280673772"/>
                    </a:ext>
                  </a:extLst>
                </a:gridCol>
                <a:gridCol w="420878">
                  <a:extLst>
                    <a:ext uri="{9D8B030D-6E8A-4147-A177-3AD203B41FA5}">
                      <a16:colId xmlns:a16="http://schemas.microsoft.com/office/drawing/2014/main" val="1915654732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87356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81704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047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649F00-CF6C-4743-9571-E150AAADA6D6}"/>
                  </a:ext>
                </a:extLst>
              </p:cNvPr>
              <p:cNvSpPr/>
              <p:nvPr/>
            </p:nvSpPr>
            <p:spPr>
              <a:xfrm>
                <a:off x="2946032" y="2453315"/>
                <a:ext cx="1105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[7x7]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image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649F00-CF6C-4743-9571-E150AAADA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32" y="2453315"/>
                <a:ext cx="1105367" cy="646331"/>
              </a:xfrm>
              <a:prstGeom prst="rect">
                <a:avLst/>
              </a:prstGeom>
              <a:blipFill>
                <a:blip r:embed="rId2"/>
                <a:stretch>
                  <a:fillRect l="-3846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D139E2-4DFB-46CB-9106-325B7917D55A}"/>
                  </a:ext>
                </a:extLst>
              </p:cNvPr>
              <p:cNvSpPr/>
              <p:nvPr/>
            </p:nvSpPr>
            <p:spPr>
              <a:xfrm>
                <a:off x="4654197" y="2453315"/>
                <a:ext cx="1032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[3x3]</a:t>
                </a:r>
              </a:p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filter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D139E2-4DFB-46CB-9106-325B7917D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97" y="2453315"/>
                <a:ext cx="1032077" cy="646331"/>
              </a:xfrm>
              <a:prstGeom prst="rect">
                <a:avLst/>
              </a:prstGeom>
              <a:blipFill>
                <a:blip r:embed="rId3"/>
                <a:stretch>
                  <a:fillRect l="-4706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6F588D-94F1-4C20-829A-A8F562A567D4}"/>
                  </a:ext>
                </a:extLst>
              </p:cNvPr>
              <p:cNvSpPr/>
              <p:nvPr/>
            </p:nvSpPr>
            <p:spPr>
              <a:xfrm>
                <a:off x="7385696" y="2453315"/>
                <a:ext cx="2110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[5x5]</a:t>
                </a:r>
              </a:p>
              <a:p>
                <a:pPr algn="ctr"/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activation map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6F588D-94F1-4C20-829A-A8F562A56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96" y="2453315"/>
                <a:ext cx="2110514" cy="646331"/>
              </a:xfrm>
              <a:prstGeom prst="rect">
                <a:avLst/>
              </a:prstGeom>
              <a:blipFill>
                <a:blip r:embed="rId4"/>
                <a:stretch>
                  <a:fillRect l="-2023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B10CDD-39B0-4FCD-B179-11C42AAA1741}"/>
                  </a:ext>
                </a:extLst>
              </p:cNvPr>
              <p:cNvSpPr/>
              <p:nvPr/>
            </p:nvSpPr>
            <p:spPr>
              <a:xfrm>
                <a:off x="4137297" y="2527622"/>
                <a:ext cx="3978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B10CDD-39B0-4FCD-B179-11C42AAA1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297" y="2527622"/>
                <a:ext cx="39786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ABB79D8-B01F-4D52-B000-D4BEA3672493}"/>
                  </a:ext>
                </a:extLst>
              </p:cNvPr>
              <p:cNvSpPr/>
              <p:nvPr/>
            </p:nvSpPr>
            <p:spPr>
              <a:xfrm>
                <a:off x="6349241" y="2576424"/>
                <a:ext cx="466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ABB79D8-B01F-4D52-B000-D4BEA3672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241" y="2576424"/>
                <a:ext cx="46679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220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5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 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77659" y="2296104"/>
                <a:ext cx="1872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[7x7] image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9" y="2296104"/>
                <a:ext cx="1872949" cy="369332"/>
              </a:xfrm>
              <a:prstGeom prst="rect">
                <a:avLst/>
              </a:prstGeom>
              <a:blipFill>
                <a:blip r:embed="rId3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77659" y="2651876"/>
                <a:ext cx="1753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[3x3] filter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9" y="2651876"/>
                <a:ext cx="1753429" cy="369332"/>
              </a:xfrm>
              <a:prstGeom prst="rect">
                <a:avLst/>
              </a:prstGeom>
              <a:blipFill>
                <a:blip r:embed="rId4"/>
                <a:stretch>
                  <a:fillRect l="-3136" t="-8197" b="-245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970078" y="4129197"/>
            <a:ext cx="2776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convolve (slide) over all </a:t>
            </a:r>
          </a:p>
          <a:p>
            <a:r>
              <a:rPr lang="en-US" dirty="0">
                <a:latin typeface="ArialMT"/>
              </a:rPr>
              <a:t>spatial locations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48735" y="4041933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097879" y="2905795"/>
            <a:ext cx="1200885" cy="2576985"/>
            <a:chOff x="6573878" y="2905794"/>
            <a:chExt cx="1200885" cy="2576985"/>
          </a:xfrm>
        </p:grpSpPr>
        <p:sp>
          <p:nvSpPr>
            <p:cNvPr id="20" name="Cube 19"/>
            <p:cNvSpPr/>
            <p:nvPr/>
          </p:nvSpPr>
          <p:spPr>
            <a:xfrm>
              <a:off x="6703517" y="2905794"/>
              <a:ext cx="713283" cy="2082221"/>
            </a:xfrm>
            <a:prstGeom prst="cube">
              <a:avLst>
                <a:gd name="adj" fmla="val 9016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77887" y="352786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?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334" y="4660688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?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3878" y="5144225"/>
              <a:ext cx="3145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35661" y="2190274"/>
            <a:ext cx="1896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activation map</a:t>
            </a:r>
          </a:p>
          <a:p>
            <a:pPr algn="ctr"/>
            <a:r>
              <a:rPr lang="en-US" dirty="0"/>
              <a:t>[ ? x ? ]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36BF3191-0A49-439B-9E51-7DABF953F2C0}"/>
              </a:ext>
            </a:extLst>
          </p:cNvPr>
          <p:cNvSpPr/>
          <p:nvPr/>
        </p:nvSpPr>
        <p:spPr>
          <a:xfrm>
            <a:off x="2342865" y="2810767"/>
            <a:ext cx="897147" cy="2283751"/>
          </a:xfrm>
          <a:prstGeom prst="cube">
            <a:avLst>
              <a:gd name="adj" fmla="val 848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A9275-F91D-4C48-A09D-C0E0FB547A24}"/>
              </a:ext>
            </a:extLst>
          </p:cNvPr>
          <p:cNvSpPr/>
          <p:nvPr/>
        </p:nvSpPr>
        <p:spPr>
          <a:xfrm>
            <a:off x="2249642" y="5186107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3A948-B856-4970-8446-F535E945CB9A}"/>
              </a:ext>
            </a:extLst>
          </p:cNvPr>
          <p:cNvSpPr/>
          <p:nvPr/>
        </p:nvSpPr>
        <p:spPr>
          <a:xfrm>
            <a:off x="3224589" y="3249850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7BD38-5787-4022-82F7-A17DB251B7F9}"/>
              </a:ext>
            </a:extLst>
          </p:cNvPr>
          <p:cNvSpPr/>
          <p:nvPr/>
        </p:nvSpPr>
        <p:spPr>
          <a:xfrm>
            <a:off x="2789696" y="4709584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4FACAB-5055-4FEB-8B84-1267C742A7C7}"/>
              </a:ext>
            </a:extLst>
          </p:cNvPr>
          <p:cNvSpPr/>
          <p:nvPr/>
        </p:nvSpPr>
        <p:spPr>
          <a:xfrm>
            <a:off x="4005651" y="2989765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stride = 2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C78456CF-0D5D-4FCA-BF22-97D7AC68F3B2}"/>
              </a:ext>
            </a:extLst>
          </p:cNvPr>
          <p:cNvSpPr/>
          <p:nvPr/>
        </p:nvSpPr>
        <p:spPr>
          <a:xfrm>
            <a:off x="2711756" y="3622610"/>
            <a:ext cx="309966" cy="791325"/>
          </a:xfrm>
          <a:prstGeom prst="cube">
            <a:avLst>
              <a:gd name="adj" fmla="val 62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EADAAA-4E56-4BC6-8327-ED0563ACD488}"/>
              </a:ext>
            </a:extLst>
          </p:cNvPr>
          <p:cNvGrpSpPr/>
          <p:nvPr/>
        </p:nvGrpSpPr>
        <p:grpSpPr>
          <a:xfrm>
            <a:off x="2770115" y="3623898"/>
            <a:ext cx="1858337" cy="791325"/>
            <a:chOff x="1245591" y="3621321"/>
            <a:chExt cx="1858337" cy="79132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CC1A03-B610-4930-AAA7-58B1C70BE426}"/>
                </a:ext>
              </a:extLst>
            </p:cNvPr>
            <p:cNvSpPr/>
            <p:nvPr/>
          </p:nvSpPr>
          <p:spPr>
            <a:xfrm>
              <a:off x="2762826" y="3840082"/>
              <a:ext cx="341102" cy="34110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C225F7-DD00-4091-8D3B-708D0EDD4191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1245591" y="4010633"/>
              <a:ext cx="1517235" cy="402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D44DAA-E5EB-43ED-B40B-BC1F6504D7B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439887" y="3621321"/>
              <a:ext cx="1322939" cy="38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16462BB-F0EA-4A3D-BAC0-7D65B2938273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1497722" y="4010633"/>
              <a:ext cx="1265104" cy="201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45D2E3-EBDB-4BD4-ABE5-F6952E83E40D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245591" y="3815617"/>
              <a:ext cx="1517235" cy="195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33308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 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6F588D-94F1-4C20-829A-A8F562A567D4}"/>
                  </a:ext>
                </a:extLst>
              </p:cNvPr>
              <p:cNvSpPr/>
              <p:nvPr/>
            </p:nvSpPr>
            <p:spPr>
              <a:xfrm>
                <a:off x="7385696" y="2453315"/>
                <a:ext cx="2110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[3x3]</a:t>
                </a:r>
              </a:p>
              <a:p>
                <a:pPr algn="ctr"/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activation map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6F588D-94F1-4C20-829A-A8F562A56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96" y="2453315"/>
                <a:ext cx="2110514" cy="646331"/>
              </a:xfrm>
              <a:prstGeom prst="rect">
                <a:avLst/>
              </a:prstGeom>
              <a:blipFill>
                <a:blip r:embed="rId2"/>
                <a:stretch>
                  <a:fillRect l="-2023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ABB79D8-B01F-4D52-B000-D4BEA3672493}"/>
                  </a:ext>
                </a:extLst>
              </p:cNvPr>
              <p:cNvSpPr/>
              <p:nvPr/>
            </p:nvSpPr>
            <p:spPr>
              <a:xfrm>
                <a:off x="6349241" y="2576424"/>
                <a:ext cx="466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ABB79D8-B01F-4D52-B000-D4BEA3672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241" y="2576424"/>
                <a:ext cx="4667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F8A5DB-892A-4549-A58D-05F9331DD660}"/>
                  </a:ext>
                </a:extLst>
              </p:cNvPr>
              <p:cNvSpPr/>
              <p:nvPr/>
            </p:nvSpPr>
            <p:spPr>
              <a:xfrm>
                <a:off x="2694105" y="2453315"/>
                <a:ext cx="1105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[7x7]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image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F8A5DB-892A-4549-A58D-05F9331DD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05" y="2453315"/>
                <a:ext cx="1105367" cy="646331"/>
              </a:xfrm>
              <a:prstGeom prst="rect">
                <a:avLst/>
              </a:prstGeom>
              <a:blipFill>
                <a:blip r:embed="rId4"/>
                <a:stretch>
                  <a:fillRect l="-4420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8DAB0C-83DC-4996-9EA2-9849D59C872A}"/>
                  </a:ext>
                </a:extLst>
              </p:cNvPr>
              <p:cNvSpPr/>
              <p:nvPr/>
            </p:nvSpPr>
            <p:spPr>
              <a:xfrm>
                <a:off x="4047703" y="2453315"/>
                <a:ext cx="1032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[3x3]</a:t>
                </a:r>
              </a:p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filter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8DAB0C-83DC-4996-9EA2-9849D59C8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03" y="2453315"/>
                <a:ext cx="1032077" cy="646331"/>
              </a:xfrm>
              <a:prstGeom prst="rect">
                <a:avLst/>
              </a:prstGeom>
              <a:blipFill>
                <a:blip r:embed="rId5"/>
                <a:stretch>
                  <a:fillRect l="-4734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A6AAD7-9F70-47ED-910D-5B13BC648E9F}"/>
                  </a:ext>
                </a:extLst>
              </p:cNvPr>
              <p:cNvSpPr/>
              <p:nvPr/>
            </p:nvSpPr>
            <p:spPr>
              <a:xfrm>
                <a:off x="3708089" y="2527622"/>
                <a:ext cx="3978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A6AAD7-9F70-47ED-910D-5B13BC648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89" y="2527622"/>
                <a:ext cx="39786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8F3DA5A-DE94-4FD3-AE82-14E9C0B3525D}"/>
              </a:ext>
            </a:extLst>
          </p:cNvPr>
          <p:cNvSpPr/>
          <p:nvPr/>
        </p:nvSpPr>
        <p:spPr>
          <a:xfrm>
            <a:off x="4978150" y="2591070"/>
            <a:ext cx="127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(stride 2)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87BC070-C96C-43FF-97F9-78A7B4ED61B2}"/>
              </a:ext>
            </a:extLst>
          </p:cNvPr>
          <p:cNvGraphicFramePr>
            <a:graphicFrameLocks noGrp="1"/>
          </p:cNvGraphicFramePr>
          <p:nvPr/>
        </p:nvGraphicFramePr>
        <p:xfrm>
          <a:off x="2997354" y="3211277"/>
          <a:ext cx="3017518" cy="2595880"/>
        </p:xfrm>
        <a:graphic>
          <a:graphicData uri="http://schemas.openxmlformats.org/drawingml/2006/table">
            <a:tbl>
              <a:tblPr firstRow="1" bandRow="1"/>
              <a:tblGrid>
                <a:gridCol w="431074">
                  <a:extLst>
                    <a:ext uri="{9D8B030D-6E8A-4147-A177-3AD203B41FA5}">
                      <a16:colId xmlns:a16="http://schemas.microsoft.com/office/drawing/2014/main" val="1368616572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185124172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3494999935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749875847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875514789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1649936799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126974007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953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61361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06429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6689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7145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400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29020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DA35CA29-3D72-420C-9AA8-64074A7FC41E}"/>
              </a:ext>
            </a:extLst>
          </p:cNvPr>
          <p:cNvGraphicFramePr>
            <a:graphicFrameLocks noGrp="1"/>
          </p:cNvGraphicFramePr>
          <p:nvPr/>
        </p:nvGraphicFramePr>
        <p:xfrm>
          <a:off x="2997354" y="3211277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EE41C1B-04C1-42E8-9487-E8919E19DFC0}"/>
              </a:ext>
            </a:extLst>
          </p:cNvPr>
          <p:cNvGraphicFramePr>
            <a:graphicFrameLocks noGrp="1"/>
          </p:cNvGraphicFramePr>
          <p:nvPr/>
        </p:nvGraphicFramePr>
        <p:xfrm>
          <a:off x="3860616" y="3214287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871AC1B-4E01-434E-8EC4-81BC21628657}"/>
              </a:ext>
            </a:extLst>
          </p:cNvPr>
          <p:cNvGraphicFramePr>
            <a:graphicFrameLocks noGrp="1"/>
          </p:cNvGraphicFramePr>
          <p:nvPr/>
        </p:nvGraphicFramePr>
        <p:xfrm>
          <a:off x="4723878" y="3217297"/>
          <a:ext cx="1289304" cy="1112520"/>
        </p:xfrm>
        <a:graphic>
          <a:graphicData uri="http://schemas.openxmlformats.org/drawingml/2006/table">
            <a:tbl>
              <a:tblPr firstRow="1" bandRow="1"/>
              <a:tblGrid>
                <a:gridCol w="42976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54743788-4767-49DA-A92C-2E5FEBC93372}"/>
              </a:ext>
            </a:extLst>
          </p:cNvPr>
          <p:cNvSpPr/>
          <p:nvPr/>
        </p:nvSpPr>
        <p:spPr>
          <a:xfrm>
            <a:off x="4354425" y="57891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71BB21-6DE1-4227-8B6D-362C30FCCB1F}"/>
              </a:ext>
            </a:extLst>
          </p:cNvPr>
          <p:cNvSpPr/>
          <p:nvPr/>
        </p:nvSpPr>
        <p:spPr>
          <a:xfrm>
            <a:off x="6049745" y="43365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7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599ED66-BEA3-4496-AFC9-D49C705E863F}"/>
              </a:ext>
            </a:extLst>
          </p:cNvPr>
          <p:cNvGraphicFramePr>
            <a:graphicFrameLocks noGrp="1"/>
          </p:cNvGraphicFramePr>
          <p:nvPr/>
        </p:nvGraphicFramePr>
        <p:xfrm>
          <a:off x="7812188" y="3963863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6D7016FE-B199-4056-92FD-D7B1239A5DF6}"/>
              </a:ext>
            </a:extLst>
          </p:cNvPr>
          <p:cNvGraphicFramePr>
            <a:graphicFrameLocks noGrp="1"/>
          </p:cNvGraphicFramePr>
          <p:nvPr/>
        </p:nvGraphicFramePr>
        <p:xfrm>
          <a:off x="8232728" y="3963863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E88ECB1-8A85-4A25-A6EE-457CDCAC347A}"/>
              </a:ext>
            </a:extLst>
          </p:cNvPr>
          <p:cNvGraphicFramePr>
            <a:graphicFrameLocks noGrp="1"/>
          </p:cNvGraphicFramePr>
          <p:nvPr/>
        </p:nvGraphicFramePr>
        <p:xfrm>
          <a:off x="8656454" y="3963863"/>
          <a:ext cx="420540" cy="365760"/>
        </p:xfrm>
        <a:graphic>
          <a:graphicData uri="http://schemas.openxmlformats.org/drawingml/2006/table">
            <a:tbl>
              <a:tblPr firstRow="1" bandRow="1"/>
              <a:tblGrid>
                <a:gridCol w="420540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1F5918D4-FF77-493D-A7AA-47190FBC4A1E}"/>
              </a:ext>
            </a:extLst>
          </p:cNvPr>
          <p:cNvGraphicFramePr>
            <a:graphicFrameLocks noGrp="1"/>
          </p:cNvGraphicFramePr>
          <p:nvPr/>
        </p:nvGraphicFramePr>
        <p:xfrm>
          <a:off x="7812188" y="4329623"/>
          <a:ext cx="1262634" cy="731520"/>
        </p:xfrm>
        <a:graphic>
          <a:graphicData uri="http://schemas.openxmlformats.org/drawingml/2006/table">
            <a:tbl>
              <a:tblPr firstRow="1" bandRow="1"/>
              <a:tblGrid>
                <a:gridCol w="42087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  <a:gridCol w="420878">
                  <a:extLst>
                    <a:ext uri="{9D8B030D-6E8A-4147-A177-3AD203B41FA5}">
                      <a16:colId xmlns:a16="http://schemas.microsoft.com/office/drawing/2014/main" val="2581236537"/>
                    </a:ext>
                  </a:extLst>
                </a:gridCol>
                <a:gridCol w="420878">
                  <a:extLst>
                    <a:ext uri="{9D8B030D-6E8A-4147-A177-3AD203B41FA5}">
                      <a16:colId xmlns:a16="http://schemas.microsoft.com/office/drawing/2014/main" val="3277009502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8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415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 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77659" y="2296104"/>
                <a:ext cx="1872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[7x7] image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9" y="2296104"/>
                <a:ext cx="1872949" cy="369332"/>
              </a:xfrm>
              <a:prstGeom prst="rect">
                <a:avLst/>
              </a:prstGeom>
              <a:blipFill>
                <a:blip r:embed="rId3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77659" y="2651876"/>
                <a:ext cx="1753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[3x3] filter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9" y="2651876"/>
                <a:ext cx="1753429" cy="369332"/>
              </a:xfrm>
              <a:prstGeom prst="rect">
                <a:avLst/>
              </a:prstGeom>
              <a:blipFill>
                <a:blip r:embed="rId4"/>
                <a:stretch>
                  <a:fillRect l="-3136" t="-8197" b="-245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970078" y="4129197"/>
            <a:ext cx="2776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convolve (slide) over all </a:t>
            </a:r>
          </a:p>
          <a:p>
            <a:r>
              <a:rPr lang="en-US" dirty="0">
                <a:latin typeface="ArialMT"/>
              </a:rPr>
              <a:t>spatial locations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48735" y="4041933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097879" y="2905795"/>
            <a:ext cx="1200885" cy="2576985"/>
            <a:chOff x="6573878" y="2905794"/>
            <a:chExt cx="1200885" cy="2576985"/>
          </a:xfrm>
        </p:grpSpPr>
        <p:sp>
          <p:nvSpPr>
            <p:cNvPr id="20" name="Cube 19"/>
            <p:cNvSpPr/>
            <p:nvPr/>
          </p:nvSpPr>
          <p:spPr>
            <a:xfrm>
              <a:off x="6703517" y="2905794"/>
              <a:ext cx="713283" cy="2082221"/>
            </a:xfrm>
            <a:prstGeom prst="cube">
              <a:avLst>
                <a:gd name="adj" fmla="val 9016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77887" y="352786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?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334" y="4660688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?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3878" y="5144225"/>
              <a:ext cx="3145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35661" y="2190274"/>
            <a:ext cx="1896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activation map</a:t>
            </a:r>
          </a:p>
          <a:p>
            <a:pPr algn="ctr"/>
            <a:r>
              <a:rPr lang="en-US" dirty="0"/>
              <a:t>[ ? x ? ]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36BF3191-0A49-439B-9E51-7DABF953F2C0}"/>
              </a:ext>
            </a:extLst>
          </p:cNvPr>
          <p:cNvSpPr/>
          <p:nvPr/>
        </p:nvSpPr>
        <p:spPr>
          <a:xfrm>
            <a:off x="2342865" y="2810767"/>
            <a:ext cx="897147" cy="2283751"/>
          </a:xfrm>
          <a:prstGeom prst="cube">
            <a:avLst>
              <a:gd name="adj" fmla="val 848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A9275-F91D-4C48-A09D-C0E0FB547A24}"/>
              </a:ext>
            </a:extLst>
          </p:cNvPr>
          <p:cNvSpPr/>
          <p:nvPr/>
        </p:nvSpPr>
        <p:spPr>
          <a:xfrm>
            <a:off x="2249642" y="5186107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3A948-B856-4970-8446-F535E945CB9A}"/>
              </a:ext>
            </a:extLst>
          </p:cNvPr>
          <p:cNvSpPr/>
          <p:nvPr/>
        </p:nvSpPr>
        <p:spPr>
          <a:xfrm>
            <a:off x="3224589" y="3249850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7BD38-5787-4022-82F7-A17DB251B7F9}"/>
              </a:ext>
            </a:extLst>
          </p:cNvPr>
          <p:cNvSpPr/>
          <p:nvPr/>
        </p:nvSpPr>
        <p:spPr>
          <a:xfrm>
            <a:off x="2789696" y="4709584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4FACAB-5055-4FEB-8B84-1267C742A7C7}"/>
              </a:ext>
            </a:extLst>
          </p:cNvPr>
          <p:cNvSpPr/>
          <p:nvPr/>
        </p:nvSpPr>
        <p:spPr>
          <a:xfrm>
            <a:off x="4005651" y="2989765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stride = 1,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padding = 1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730F46E6-0668-4F2A-984A-CC6013571C6D}"/>
              </a:ext>
            </a:extLst>
          </p:cNvPr>
          <p:cNvSpPr/>
          <p:nvPr/>
        </p:nvSpPr>
        <p:spPr>
          <a:xfrm>
            <a:off x="2711756" y="3622610"/>
            <a:ext cx="309966" cy="791325"/>
          </a:xfrm>
          <a:prstGeom prst="cube">
            <a:avLst>
              <a:gd name="adj" fmla="val 62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A9E832-B405-4D63-8553-BBD92FA645C1}"/>
              </a:ext>
            </a:extLst>
          </p:cNvPr>
          <p:cNvGrpSpPr/>
          <p:nvPr/>
        </p:nvGrpSpPr>
        <p:grpSpPr>
          <a:xfrm>
            <a:off x="2770115" y="3623898"/>
            <a:ext cx="1858337" cy="791325"/>
            <a:chOff x="1245591" y="3621321"/>
            <a:chExt cx="1858337" cy="79132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BA78F1-8DB1-463B-8C8F-51AA56A89968}"/>
                </a:ext>
              </a:extLst>
            </p:cNvPr>
            <p:cNvSpPr/>
            <p:nvPr/>
          </p:nvSpPr>
          <p:spPr>
            <a:xfrm>
              <a:off x="2762826" y="3840082"/>
              <a:ext cx="341102" cy="34110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6824D6-78DF-48A7-B409-A66C34394E23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1245591" y="4010633"/>
              <a:ext cx="1517235" cy="402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B503E-B78F-44CD-9C6B-6BDC4C3D8364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439887" y="3621321"/>
              <a:ext cx="1322939" cy="38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C324BC-0EBE-490F-A5B6-B21F1ABB6059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1497722" y="4010633"/>
              <a:ext cx="1265104" cy="201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11CD43-D779-4152-B736-FA57798A38A4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245591" y="3815617"/>
              <a:ext cx="1517235" cy="195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104757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 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6F588D-94F1-4C20-829A-A8F562A567D4}"/>
                  </a:ext>
                </a:extLst>
              </p:cNvPr>
              <p:cNvSpPr/>
              <p:nvPr/>
            </p:nvSpPr>
            <p:spPr>
              <a:xfrm>
                <a:off x="7385696" y="2453315"/>
                <a:ext cx="2110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[7x7]</a:t>
                </a:r>
              </a:p>
              <a:p>
                <a:pPr algn="ctr"/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activation map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6F588D-94F1-4C20-829A-A8F562A56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96" y="2453315"/>
                <a:ext cx="2110514" cy="646331"/>
              </a:xfrm>
              <a:prstGeom prst="rect">
                <a:avLst/>
              </a:prstGeom>
              <a:blipFill>
                <a:blip r:embed="rId2"/>
                <a:stretch>
                  <a:fillRect l="-2023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ABB79D8-B01F-4D52-B000-D4BEA3672493}"/>
                  </a:ext>
                </a:extLst>
              </p:cNvPr>
              <p:cNvSpPr/>
              <p:nvPr/>
            </p:nvSpPr>
            <p:spPr>
              <a:xfrm>
                <a:off x="6349241" y="2576424"/>
                <a:ext cx="466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ABB79D8-B01F-4D52-B000-D4BEA3672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241" y="2576424"/>
                <a:ext cx="4667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F8A5DB-892A-4549-A58D-05F9331DD660}"/>
                  </a:ext>
                </a:extLst>
              </p:cNvPr>
              <p:cNvSpPr/>
              <p:nvPr/>
            </p:nvSpPr>
            <p:spPr>
              <a:xfrm>
                <a:off x="2694105" y="2453315"/>
                <a:ext cx="1105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[7x7]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image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F8A5DB-892A-4549-A58D-05F9331DD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05" y="2453315"/>
                <a:ext cx="1105367" cy="646331"/>
              </a:xfrm>
              <a:prstGeom prst="rect">
                <a:avLst/>
              </a:prstGeom>
              <a:blipFill>
                <a:blip r:embed="rId4"/>
                <a:stretch>
                  <a:fillRect l="-4420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8DAB0C-83DC-4996-9EA2-9849D59C872A}"/>
                  </a:ext>
                </a:extLst>
              </p:cNvPr>
              <p:cNvSpPr/>
              <p:nvPr/>
            </p:nvSpPr>
            <p:spPr>
              <a:xfrm>
                <a:off x="4047703" y="2453315"/>
                <a:ext cx="1032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[3x3]</a:t>
                </a:r>
              </a:p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filter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8DAB0C-83DC-4996-9EA2-9849D59C8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03" y="2453315"/>
                <a:ext cx="1032077" cy="646331"/>
              </a:xfrm>
              <a:prstGeom prst="rect">
                <a:avLst/>
              </a:prstGeom>
              <a:blipFill>
                <a:blip r:embed="rId5"/>
                <a:stretch>
                  <a:fillRect l="-4734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A6AAD7-9F70-47ED-910D-5B13BC648E9F}"/>
                  </a:ext>
                </a:extLst>
              </p:cNvPr>
              <p:cNvSpPr/>
              <p:nvPr/>
            </p:nvSpPr>
            <p:spPr>
              <a:xfrm>
                <a:off x="3708089" y="2527622"/>
                <a:ext cx="3978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A6AAD7-9F70-47ED-910D-5B13BC648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89" y="2527622"/>
                <a:ext cx="39786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8F3DA5A-DE94-4FD3-AE82-14E9C0B3525D}"/>
              </a:ext>
            </a:extLst>
          </p:cNvPr>
          <p:cNvSpPr/>
          <p:nvPr/>
        </p:nvSpPr>
        <p:spPr>
          <a:xfrm>
            <a:off x="4964229" y="2438134"/>
            <a:ext cx="1547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(stride    1)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(padding 1)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D432D4E-5B85-4F3C-B3D0-05A83A1ADCAD}"/>
              </a:ext>
            </a:extLst>
          </p:cNvPr>
          <p:cNvGraphicFramePr>
            <a:graphicFrameLocks noGrp="1"/>
          </p:cNvGraphicFramePr>
          <p:nvPr/>
        </p:nvGraphicFramePr>
        <p:xfrm>
          <a:off x="3078480" y="3237937"/>
          <a:ext cx="3017520" cy="2721663"/>
        </p:xfrm>
        <a:graphic>
          <a:graphicData uri="http://schemas.openxmlformats.org/drawingml/2006/table">
            <a:tbl>
              <a:tblPr firstRow="1" bandRow="1"/>
              <a:tblGrid>
                <a:gridCol w="335280">
                  <a:extLst>
                    <a:ext uri="{9D8B030D-6E8A-4147-A177-3AD203B41FA5}">
                      <a16:colId xmlns:a16="http://schemas.microsoft.com/office/drawing/2014/main" val="13686165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851241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49499993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74987584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87551478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64993679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6974007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62269602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099118233"/>
                    </a:ext>
                  </a:extLst>
                </a:gridCol>
              </a:tblGrid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95303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13612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64297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66894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714502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0049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29020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97663"/>
                  </a:ext>
                </a:extLst>
              </a:tr>
              <a:tr h="302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oduct Sans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oduct San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pPr algn="ctr"/>
                      <a:r>
                        <a:rPr lang="id-ID" sz="1200" dirty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433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50576FD-38AB-49BF-9FEF-5010A8C85D52}"/>
              </a:ext>
            </a:extLst>
          </p:cNvPr>
          <p:cNvGraphicFramePr>
            <a:graphicFrameLocks noGrp="1"/>
          </p:cNvGraphicFramePr>
          <p:nvPr/>
        </p:nvGraphicFramePr>
        <p:xfrm>
          <a:off x="3079681" y="3239443"/>
          <a:ext cx="1011750" cy="914400"/>
        </p:xfrm>
        <a:graphic>
          <a:graphicData uri="http://schemas.openxmlformats.org/drawingml/2006/table">
            <a:tbl>
              <a:tblPr firstRow="1" bandRow="1"/>
              <a:tblGrid>
                <a:gridCol w="337250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337250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337250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C24B2A8-86BC-402B-9F72-F708262548DE}"/>
              </a:ext>
            </a:extLst>
          </p:cNvPr>
          <p:cNvGraphicFramePr>
            <a:graphicFrameLocks noGrp="1"/>
          </p:cNvGraphicFramePr>
          <p:nvPr/>
        </p:nvGraphicFramePr>
        <p:xfrm>
          <a:off x="3415766" y="3239443"/>
          <a:ext cx="1014984" cy="914400"/>
        </p:xfrm>
        <a:graphic>
          <a:graphicData uri="http://schemas.openxmlformats.org/drawingml/2006/table">
            <a:tbl>
              <a:tblPr firstRow="1" bandRow="1"/>
              <a:tblGrid>
                <a:gridCol w="33832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CB6A81E-434D-4880-AE56-C05AC8F32D0F}"/>
              </a:ext>
            </a:extLst>
          </p:cNvPr>
          <p:cNvGraphicFramePr>
            <a:graphicFrameLocks noGrp="1"/>
          </p:cNvGraphicFramePr>
          <p:nvPr/>
        </p:nvGraphicFramePr>
        <p:xfrm>
          <a:off x="3744112" y="3239443"/>
          <a:ext cx="1014984" cy="914400"/>
        </p:xfrm>
        <a:graphic>
          <a:graphicData uri="http://schemas.openxmlformats.org/drawingml/2006/table">
            <a:tbl>
              <a:tblPr firstRow="1" bandRow="1"/>
              <a:tblGrid>
                <a:gridCol w="33832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EAA7B5F-A11D-4516-82A9-DBC7AD1C1A8D}"/>
              </a:ext>
            </a:extLst>
          </p:cNvPr>
          <p:cNvGraphicFramePr>
            <a:graphicFrameLocks noGrp="1"/>
          </p:cNvGraphicFramePr>
          <p:nvPr/>
        </p:nvGraphicFramePr>
        <p:xfrm>
          <a:off x="4079747" y="3237936"/>
          <a:ext cx="1014984" cy="914400"/>
        </p:xfrm>
        <a:graphic>
          <a:graphicData uri="http://schemas.openxmlformats.org/drawingml/2006/table">
            <a:tbl>
              <a:tblPr firstRow="1" bandRow="1"/>
              <a:tblGrid>
                <a:gridCol w="33832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25E3BBE-3D1B-4BF7-ACB3-B2E99B702F93}"/>
              </a:ext>
            </a:extLst>
          </p:cNvPr>
          <p:cNvGraphicFramePr>
            <a:graphicFrameLocks noGrp="1"/>
          </p:cNvGraphicFramePr>
          <p:nvPr/>
        </p:nvGraphicFramePr>
        <p:xfrm>
          <a:off x="5087442" y="3237936"/>
          <a:ext cx="1014984" cy="914400"/>
        </p:xfrm>
        <a:graphic>
          <a:graphicData uri="http://schemas.openxmlformats.org/drawingml/2006/table">
            <a:tbl>
              <a:tblPr firstRow="1" bandRow="1"/>
              <a:tblGrid>
                <a:gridCol w="33832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2928883-7AF2-455B-A2AD-494748BE9D43}"/>
              </a:ext>
            </a:extLst>
          </p:cNvPr>
          <p:cNvGraphicFramePr>
            <a:graphicFrameLocks noGrp="1"/>
          </p:cNvGraphicFramePr>
          <p:nvPr/>
        </p:nvGraphicFramePr>
        <p:xfrm>
          <a:off x="7419522" y="3623760"/>
          <a:ext cx="290608" cy="274320"/>
        </p:xfrm>
        <a:graphic>
          <a:graphicData uri="http://schemas.openxmlformats.org/drawingml/2006/table">
            <a:tbl>
              <a:tblPr firstRow="1" bandRow="1"/>
              <a:tblGrid>
                <a:gridCol w="29060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CF3CAA-9534-4148-BE03-3766DE0F320F}"/>
              </a:ext>
            </a:extLst>
          </p:cNvPr>
          <p:cNvGraphicFramePr>
            <a:graphicFrameLocks noGrp="1"/>
          </p:cNvGraphicFramePr>
          <p:nvPr/>
        </p:nvGraphicFramePr>
        <p:xfrm>
          <a:off x="7712884" y="3623760"/>
          <a:ext cx="290608" cy="274320"/>
        </p:xfrm>
        <a:graphic>
          <a:graphicData uri="http://schemas.openxmlformats.org/drawingml/2006/table">
            <a:tbl>
              <a:tblPr firstRow="1" bandRow="1"/>
              <a:tblGrid>
                <a:gridCol w="29060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E9EC992-1561-4B83-A130-2B5367CCA0A5}"/>
              </a:ext>
            </a:extLst>
          </p:cNvPr>
          <p:cNvGraphicFramePr>
            <a:graphicFrameLocks noGrp="1"/>
          </p:cNvGraphicFramePr>
          <p:nvPr/>
        </p:nvGraphicFramePr>
        <p:xfrm>
          <a:off x="8006246" y="3623760"/>
          <a:ext cx="290608" cy="274320"/>
        </p:xfrm>
        <a:graphic>
          <a:graphicData uri="http://schemas.openxmlformats.org/drawingml/2006/table">
            <a:tbl>
              <a:tblPr firstRow="1" bandRow="1"/>
              <a:tblGrid>
                <a:gridCol w="29060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FCB89D5-1141-4C62-992B-047A3F69B838}"/>
              </a:ext>
            </a:extLst>
          </p:cNvPr>
          <p:cNvGraphicFramePr>
            <a:graphicFrameLocks noGrp="1"/>
          </p:cNvGraphicFramePr>
          <p:nvPr/>
        </p:nvGraphicFramePr>
        <p:xfrm>
          <a:off x="8299608" y="3623760"/>
          <a:ext cx="290608" cy="274320"/>
        </p:xfrm>
        <a:graphic>
          <a:graphicData uri="http://schemas.openxmlformats.org/drawingml/2006/table">
            <a:tbl>
              <a:tblPr firstRow="1" bandRow="1"/>
              <a:tblGrid>
                <a:gridCol w="29060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CDACD3D-1DED-4353-8135-53B1D7F7ACC7}"/>
              </a:ext>
            </a:extLst>
          </p:cNvPr>
          <p:cNvGraphicFramePr>
            <a:graphicFrameLocks noGrp="1"/>
          </p:cNvGraphicFramePr>
          <p:nvPr/>
        </p:nvGraphicFramePr>
        <p:xfrm>
          <a:off x="8592970" y="3623760"/>
          <a:ext cx="290608" cy="274320"/>
        </p:xfrm>
        <a:graphic>
          <a:graphicData uri="http://schemas.openxmlformats.org/drawingml/2006/table">
            <a:tbl>
              <a:tblPr firstRow="1" bandRow="1"/>
              <a:tblGrid>
                <a:gridCol w="29060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EF43C75-D0F6-437B-8234-6BE05F291E88}"/>
              </a:ext>
            </a:extLst>
          </p:cNvPr>
          <p:cNvGraphicFramePr>
            <a:graphicFrameLocks noGrp="1"/>
          </p:cNvGraphicFramePr>
          <p:nvPr/>
        </p:nvGraphicFramePr>
        <p:xfrm>
          <a:off x="7419522" y="3898080"/>
          <a:ext cx="2053576" cy="1645920"/>
        </p:xfrm>
        <a:graphic>
          <a:graphicData uri="http://schemas.openxmlformats.org/drawingml/2006/table">
            <a:tbl>
              <a:tblPr firstRow="1" bandRow="1"/>
              <a:tblGrid>
                <a:gridCol w="29336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  <a:gridCol w="293368">
                  <a:extLst>
                    <a:ext uri="{9D8B030D-6E8A-4147-A177-3AD203B41FA5}">
                      <a16:colId xmlns:a16="http://schemas.microsoft.com/office/drawing/2014/main" val="2581236537"/>
                    </a:ext>
                  </a:extLst>
                </a:gridCol>
                <a:gridCol w="293368">
                  <a:extLst>
                    <a:ext uri="{9D8B030D-6E8A-4147-A177-3AD203B41FA5}">
                      <a16:colId xmlns:a16="http://schemas.microsoft.com/office/drawing/2014/main" val="3277009502"/>
                    </a:ext>
                  </a:extLst>
                </a:gridCol>
                <a:gridCol w="293368">
                  <a:extLst>
                    <a:ext uri="{9D8B030D-6E8A-4147-A177-3AD203B41FA5}">
                      <a16:colId xmlns:a16="http://schemas.microsoft.com/office/drawing/2014/main" val="280673772"/>
                    </a:ext>
                  </a:extLst>
                </a:gridCol>
                <a:gridCol w="293368">
                  <a:extLst>
                    <a:ext uri="{9D8B030D-6E8A-4147-A177-3AD203B41FA5}">
                      <a16:colId xmlns:a16="http://schemas.microsoft.com/office/drawing/2014/main" val="1915654732"/>
                    </a:ext>
                  </a:extLst>
                </a:gridCol>
                <a:gridCol w="293368">
                  <a:extLst>
                    <a:ext uri="{9D8B030D-6E8A-4147-A177-3AD203B41FA5}">
                      <a16:colId xmlns:a16="http://schemas.microsoft.com/office/drawing/2014/main" val="777348355"/>
                    </a:ext>
                  </a:extLst>
                </a:gridCol>
                <a:gridCol w="293368">
                  <a:extLst>
                    <a:ext uri="{9D8B030D-6E8A-4147-A177-3AD203B41FA5}">
                      <a16:colId xmlns:a16="http://schemas.microsoft.com/office/drawing/2014/main" val="727723691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87356"/>
                  </a:ext>
                </a:extLst>
              </a:tr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81704"/>
                  </a:ext>
                </a:extLst>
              </a:tr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04773"/>
                  </a:ext>
                </a:extLst>
              </a:tr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55446"/>
                  </a:ext>
                </a:extLst>
              </a:tr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7948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D5D3AC2-837F-4653-A778-CF9246458775}"/>
              </a:ext>
            </a:extLst>
          </p:cNvPr>
          <p:cNvGraphicFramePr>
            <a:graphicFrameLocks noGrp="1"/>
          </p:cNvGraphicFramePr>
          <p:nvPr/>
        </p:nvGraphicFramePr>
        <p:xfrm>
          <a:off x="8886332" y="3623760"/>
          <a:ext cx="290608" cy="274320"/>
        </p:xfrm>
        <a:graphic>
          <a:graphicData uri="http://schemas.openxmlformats.org/drawingml/2006/table">
            <a:tbl>
              <a:tblPr firstRow="1" bandRow="1"/>
              <a:tblGrid>
                <a:gridCol w="29060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B7690C-D65C-4749-BD6F-779CE3359669}"/>
              </a:ext>
            </a:extLst>
          </p:cNvPr>
          <p:cNvGraphicFramePr>
            <a:graphicFrameLocks noGrp="1"/>
          </p:cNvGraphicFramePr>
          <p:nvPr/>
        </p:nvGraphicFramePr>
        <p:xfrm>
          <a:off x="9179694" y="3623760"/>
          <a:ext cx="290608" cy="274320"/>
        </p:xfrm>
        <a:graphic>
          <a:graphicData uri="http://schemas.openxmlformats.org/drawingml/2006/table">
            <a:tbl>
              <a:tblPr firstRow="1" bandRow="1"/>
              <a:tblGrid>
                <a:gridCol w="290608">
                  <a:extLst>
                    <a:ext uri="{9D8B030D-6E8A-4147-A177-3AD203B41FA5}">
                      <a16:colId xmlns:a16="http://schemas.microsoft.com/office/drawing/2014/main" val="78246177"/>
                    </a:ext>
                  </a:extLst>
                </a:gridCol>
              </a:tblGrid>
              <a:tr h="262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294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C411CB7-31CD-4A93-B14A-382BB0922CE6}"/>
              </a:ext>
            </a:extLst>
          </p:cNvPr>
          <p:cNvGraphicFramePr>
            <a:graphicFrameLocks noGrp="1"/>
          </p:cNvGraphicFramePr>
          <p:nvPr/>
        </p:nvGraphicFramePr>
        <p:xfrm>
          <a:off x="4413660" y="3237936"/>
          <a:ext cx="1014984" cy="914400"/>
        </p:xfrm>
        <a:graphic>
          <a:graphicData uri="http://schemas.openxmlformats.org/drawingml/2006/table">
            <a:tbl>
              <a:tblPr firstRow="1" bandRow="1"/>
              <a:tblGrid>
                <a:gridCol w="33832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9F6425D-6370-4F20-80FC-2D0BB43EC40C}"/>
              </a:ext>
            </a:extLst>
          </p:cNvPr>
          <p:cNvGraphicFramePr>
            <a:graphicFrameLocks noGrp="1"/>
          </p:cNvGraphicFramePr>
          <p:nvPr/>
        </p:nvGraphicFramePr>
        <p:xfrm>
          <a:off x="4747573" y="3237936"/>
          <a:ext cx="1014984" cy="914400"/>
        </p:xfrm>
        <a:graphic>
          <a:graphicData uri="http://schemas.openxmlformats.org/drawingml/2006/table">
            <a:tbl>
              <a:tblPr firstRow="1" bandRow="1"/>
              <a:tblGrid>
                <a:gridCol w="338328">
                  <a:extLst>
                    <a:ext uri="{9D8B030D-6E8A-4147-A177-3AD203B41FA5}">
                      <a16:colId xmlns:a16="http://schemas.microsoft.com/office/drawing/2014/main" val="22580648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91173637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218958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344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709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roduct Sans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11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5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75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 Layer Formula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F3314F74-744F-4713-BCA1-35685A725B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3242" y="2009551"/>
                <a:ext cx="3503645" cy="2329185"/>
              </a:xfrm>
              <a:custGeom>
                <a:avLst/>
                <a:gdLst>
                  <a:gd name="connsiteX0" fmla="*/ 0 w 3503645"/>
                  <a:gd name="connsiteY0" fmla="*/ 0 h 2329185"/>
                  <a:gd name="connsiteX1" fmla="*/ 513868 w 3503645"/>
                  <a:gd name="connsiteY1" fmla="*/ 0 h 2329185"/>
                  <a:gd name="connsiteX2" fmla="*/ 1027736 w 3503645"/>
                  <a:gd name="connsiteY2" fmla="*/ 0 h 2329185"/>
                  <a:gd name="connsiteX3" fmla="*/ 1506567 w 3503645"/>
                  <a:gd name="connsiteY3" fmla="*/ 0 h 2329185"/>
                  <a:gd name="connsiteX4" fmla="*/ 2020435 w 3503645"/>
                  <a:gd name="connsiteY4" fmla="*/ 0 h 2329185"/>
                  <a:gd name="connsiteX5" fmla="*/ 2604376 w 3503645"/>
                  <a:gd name="connsiteY5" fmla="*/ 0 h 2329185"/>
                  <a:gd name="connsiteX6" fmla="*/ 3503645 w 3503645"/>
                  <a:gd name="connsiteY6" fmla="*/ 0 h 2329185"/>
                  <a:gd name="connsiteX7" fmla="*/ 3503645 w 3503645"/>
                  <a:gd name="connsiteY7" fmla="*/ 582296 h 2329185"/>
                  <a:gd name="connsiteX8" fmla="*/ 3503645 w 3503645"/>
                  <a:gd name="connsiteY8" fmla="*/ 1164593 h 2329185"/>
                  <a:gd name="connsiteX9" fmla="*/ 3503645 w 3503645"/>
                  <a:gd name="connsiteY9" fmla="*/ 1770181 h 2329185"/>
                  <a:gd name="connsiteX10" fmla="*/ 3503645 w 3503645"/>
                  <a:gd name="connsiteY10" fmla="*/ 2329185 h 2329185"/>
                  <a:gd name="connsiteX11" fmla="*/ 2919704 w 3503645"/>
                  <a:gd name="connsiteY11" fmla="*/ 2329185 h 2329185"/>
                  <a:gd name="connsiteX12" fmla="*/ 2265690 w 3503645"/>
                  <a:gd name="connsiteY12" fmla="*/ 2329185 h 2329185"/>
                  <a:gd name="connsiteX13" fmla="*/ 1646713 w 3503645"/>
                  <a:gd name="connsiteY13" fmla="*/ 2329185 h 2329185"/>
                  <a:gd name="connsiteX14" fmla="*/ 1167882 w 3503645"/>
                  <a:gd name="connsiteY14" fmla="*/ 2329185 h 2329185"/>
                  <a:gd name="connsiteX15" fmla="*/ 618977 w 3503645"/>
                  <a:gd name="connsiteY15" fmla="*/ 2329185 h 2329185"/>
                  <a:gd name="connsiteX16" fmla="*/ 0 w 3503645"/>
                  <a:gd name="connsiteY16" fmla="*/ 2329185 h 2329185"/>
                  <a:gd name="connsiteX17" fmla="*/ 0 w 3503645"/>
                  <a:gd name="connsiteY17" fmla="*/ 1770181 h 2329185"/>
                  <a:gd name="connsiteX18" fmla="*/ 0 w 3503645"/>
                  <a:gd name="connsiteY18" fmla="*/ 1141301 h 2329185"/>
                  <a:gd name="connsiteX19" fmla="*/ 0 w 3503645"/>
                  <a:gd name="connsiteY19" fmla="*/ 559004 h 2329185"/>
                  <a:gd name="connsiteX20" fmla="*/ 0 w 3503645"/>
                  <a:gd name="connsiteY20" fmla="*/ 0 h 232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03645" h="2329185" fill="none" extrusionOk="0">
                    <a:moveTo>
                      <a:pt x="0" y="0"/>
                    </a:moveTo>
                    <a:cubicBezTo>
                      <a:pt x="135396" y="1814"/>
                      <a:pt x="356788" y="-21574"/>
                      <a:pt x="513868" y="0"/>
                    </a:cubicBezTo>
                    <a:cubicBezTo>
                      <a:pt x="670948" y="21574"/>
                      <a:pt x="845211" y="11555"/>
                      <a:pt x="1027736" y="0"/>
                    </a:cubicBezTo>
                    <a:cubicBezTo>
                      <a:pt x="1210261" y="-11555"/>
                      <a:pt x="1342838" y="11032"/>
                      <a:pt x="1506567" y="0"/>
                    </a:cubicBezTo>
                    <a:cubicBezTo>
                      <a:pt x="1670296" y="-11032"/>
                      <a:pt x="1893183" y="4852"/>
                      <a:pt x="2020435" y="0"/>
                    </a:cubicBezTo>
                    <a:cubicBezTo>
                      <a:pt x="2147687" y="-4852"/>
                      <a:pt x="2482701" y="-10192"/>
                      <a:pt x="2604376" y="0"/>
                    </a:cubicBezTo>
                    <a:cubicBezTo>
                      <a:pt x="2726051" y="10192"/>
                      <a:pt x="3161018" y="-20120"/>
                      <a:pt x="3503645" y="0"/>
                    </a:cubicBezTo>
                    <a:cubicBezTo>
                      <a:pt x="3531804" y="237348"/>
                      <a:pt x="3493634" y="399279"/>
                      <a:pt x="3503645" y="582296"/>
                    </a:cubicBezTo>
                    <a:cubicBezTo>
                      <a:pt x="3513656" y="765313"/>
                      <a:pt x="3530289" y="1023967"/>
                      <a:pt x="3503645" y="1164593"/>
                    </a:cubicBezTo>
                    <a:cubicBezTo>
                      <a:pt x="3477001" y="1305219"/>
                      <a:pt x="3482948" y="1576250"/>
                      <a:pt x="3503645" y="1770181"/>
                    </a:cubicBezTo>
                    <a:cubicBezTo>
                      <a:pt x="3524342" y="1964112"/>
                      <a:pt x="3522444" y="2192356"/>
                      <a:pt x="3503645" y="2329185"/>
                    </a:cubicBezTo>
                    <a:cubicBezTo>
                      <a:pt x="3248825" y="2356400"/>
                      <a:pt x="3126507" y="2331405"/>
                      <a:pt x="2919704" y="2329185"/>
                    </a:cubicBezTo>
                    <a:cubicBezTo>
                      <a:pt x="2712901" y="2326965"/>
                      <a:pt x="2507568" y="2351279"/>
                      <a:pt x="2265690" y="2329185"/>
                    </a:cubicBezTo>
                    <a:cubicBezTo>
                      <a:pt x="2023812" y="2307091"/>
                      <a:pt x="1910701" y="2314892"/>
                      <a:pt x="1646713" y="2329185"/>
                    </a:cubicBezTo>
                    <a:cubicBezTo>
                      <a:pt x="1382725" y="2343478"/>
                      <a:pt x="1373611" y="2324052"/>
                      <a:pt x="1167882" y="2329185"/>
                    </a:cubicBezTo>
                    <a:cubicBezTo>
                      <a:pt x="962153" y="2334318"/>
                      <a:pt x="738086" y="2312753"/>
                      <a:pt x="618977" y="2329185"/>
                    </a:cubicBezTo>
                    <a:cubicBezTo>
                      <a:pt x="499869" y="2345617"/>
                      <a:pt x="125259" y="2351320"/>
                      <a:pt x="0" y="2329185"/>
                    </a:cubicBezTo>
                    <a:cubicBezTo>
                      <a:pt x="3220" y="2097390"/>
                      <a:pt x="-6336" y="1938782"/>
                      <a:pt x="0" y="1770181"/>
                    </a:cubicBezTo>
                    <a:cubicBezTo>
                      <a:pt x="6336" y="1601580"/>
                      <a:pt x="1699" y="1448646"/>
                      <a:pt x="0" y="1141301"/>
                    </a:cubicBezTo>
                    <a:cubicBezTo>
                      <a:pt x="-1699" y="833956"/>
                      <a:pt x="-523" y="731143"/>
                      <a:pt x="0" y="559004"/>
                    </a:cubicBezTo>
                    <a:cubicBezTo>
                      <a:pt x="523" y="386865"/>
                      <a:pt x="-18625" y="193847"/>
                      <a:pt x="0" y="0"/>
                    </a:cubicBezTo>
                    <a:close/>
                  </a:path>
                  <a:path w="3503645" h="2329185" stroke="0" extrusionOk="0">
                    <a:moveTo>
                      <a:pt x="0" y="0"/>
                    </a:moveTo>
                    <a:cubicBezTo>
                      <a:pt x="120202" y="14578"/>
                      <a:pt x="338299" y="-23039"/>
                      <a:pt x="583941" y="0"/>
                    </a:cubicBezTo>
                    <a:cubicBezTo>
                      <a:pt x="829583" y="23039"/>
                      <a:pt x="1098204" y="2009"/>
                      <a:pt x="1237955" y="0"/>
                    </a:cubicBezTo>
                    <a:cubicBezTo>
                      <a:pt x="1377706" y="-2009"/>
                      <a:pt x="1481812" y="13816"/>
                      <a:pt x="1716786" y="0"/>
                    </a:cubicBezTo>
                    <a:cubicBezTo>
                      <a:pt x="1951760" y="-13816"/>
                      <a:pt x="2113903" y="-3415"/>
                      <a:pt x="2265690" y="0"/>
                    </a:cubicBezTo>
                    <a:cubicBezTo>
                      <a:pt x="2417477" y="3415"/>
                      <a:pt x="2586319" y="20130"/>
                      <a:pt x="2884668" y="0"/>
                    </a:cubicBezTo>
                    <a:cubicBezTo>
                      <a:pt x="3183017" y="-20130"/>
                      <a:pt x="3349939" y="-12804"/>
                      <a:pt x="3503645" y="0"/>
                    </a:cubicBezTo>
                    <a:cubicBezTo>
                      <a:pt x="3489468" y="303860"/>
                      <a:pt x="3521528" y="484845"/>
                      <a:pt x="3503645" y="628880"/>
                    </a:cubicBezTo>
                    <a:cubicBezTo>
                      <a:pt x="3485762" y="772915"/>
                      <a:pt x="3520033" y="1097970"/>
                      <a:pt x="3503645" y="1234468"/>
                    </a:cubicBezTo>
                    <a:cubicBezTo>
                      <a:pt x="3487257" y="1370966"/>
                      <a:pt x="3485003" y="1594889"/>
                      <a:pt x="3503645" y="1746889"/>
                    </a:cubicBezTo>
                    <a:cubicBezTo>
                      <a:pt x="3522287" y="1898889"/>
                      <a:pt x="3490955" y="2092099"/>
                      <a:pt x="3503645" y="2329185"/>
                    </a:cubicBezTo>
                    <a:cubicBezTo>
                      <a:pt x="3294944" y="2324092"/>
                      <a:pt x="3193980" y="2314391"/>
                      <a:pt x="2954741" y="2329185"/>
                    </a:cubicBezTo>
                    <a:cubicBezTo>
                      <a:pt x="2715502" y="2343979"/>
                      <a:pt x="2521425" y="2355775"/>
                      <a:pt x="2300727" y="2329185"/>
                    </a:cubicBezTo>
                    <a:cubicBezTo>
                      <a:pt x="2080029" y="2302595"/>
                      <a:pt x="1986580" y="2318715"/>
                      <a:pt x="1786859" y="2329185"/>
                    </a:cubicBezTo>
                    <a:cubicBezTo>
                      <a:pt x="1587138" y="2339655"/>
                      <a:pt x="1435268" y="2308699"/>
                      <a:pt x="1237955" y="2329185"/>
                    </a:cubicBezTo>
                    <a:cubicBezTo>
                      <a:pt x="1040642" y="2349671"/>
                      <a:pt x="922526" y="2313284"/>
                      <a:pt x="654014" y="2329185"/>
                    </a:cubicBezTo>
                    <a:cubicBezTo>
                      <a:pt x="385502" y="2345086"/>
                      <a:pt x="280667" y="2341548"/>
                      <a:pt x="0" y="2329185"/>
                    </a:cubicBezTo>
                    <a:cubicBezTo>
                      <a:pt x="129" y="2075245"/>
                      <a:pt x="-19904" y="1998525"/>
                      <a:pt x="0" y="1700305"/>
                    </a:cubicBezTo>
                    <a:cubicBezTo>
                      <a:pt x="19904" y="1402085"/>
                      <a:pt x="22770" y="1282931"/>
                      <a:pt x="0" y="1164593"/>
                    </a:cubicBezTo>
                    <a:cubicBezTo>
                      <a:pt x="-22770" y="1046255"/>
                      <a:pt x="-17367" y="857476"/>
                      <a:pt x="0" y="559004"/>
                    </a:cubicBezTo>
                    <a:cubicBezTo>
                      <a:pt x="17367" y="260532"/>
                      <a:pt x="13869" y="197882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48171178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4488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344488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344488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F3314F74-744F-4713-BCA1-35685A72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42" y="2009551"/>
                <a:ext cx="3503645" cy="2329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481711788">
                      <a:custGeom>
                        <a:avLst/>
                        <a:gdLst>
                          <a:gd name="connsiteX0" fmla="*/ 0 w 3503645"/>
                          <a:gd name="connsiteY0" fmla="*/ 0 h 2329185"/>
                          <a:gd name="connsiteX1" fmla="*/ 513868 w 3503645"/>
                          <a:gd name="connsiteY1" fmla="*/ 0 h 2329185"/>
                          <a:gd name="connsiteX2" fmla="*/ 1027736 w 3503645"/>
                          <a:gd name="connsiteY2" fmla="*/ 0 h 2329185"/>
                          <a:gd name="connsiteX3" fmla="*/ 1506567 w 3503645"/>
                          <a:gd name="connsiteY3" fmla="*/ 0 h 2329185"/>
                          <a:gd name="connsiteX4" fmla="*/ 2020435 w 3503645"/>
                          <a:gd name="connsiteY4" fmla="*/ 0 h 2329185"/>
                          <a:gd name="connsiteX5" fmla="*/ 2604376 w 3503645"/>
                          <a:gd name="connsiteY5" fmla="*/ 0 h 2329185"/>
                          <a:gd name="connsiteX6" fmla="*/ 3503645 w 3503645"/>
                          <a:gd name="connsiteY6" fmla="*/ 0 h 2329185"/>
                          <a:gd name="connsiteX7" fmla="*/ 3503645 w 3503645"/>
                          <a:gd name="connsiteY7" fmla="*/ 582296 h 2329185"/>
                          <a:gd name="connsiteX8" fmla="*/ 3503645 w 3503645"/>
                          <a:gd name="connsiteY8" fmla="*/ 1164593 h 2329185"/>
                          <a:gd name="connsiteX9" fmla="*/ 3503645 w 3503645"/>
                          <a:gd name="connsiteY9" fmla="*/ 1770181 h 2329185"/>
                          <a:gd name="connsiteX10" fmla="*/ 3503645 w 3503645"/>
                          <a:gd name="connsiteY10" fmla="*/ 2329185 h 2329185"/>
                          <a:gd name="connsiteX11" fmla="*/ 2919704 w 3503645"/>
                          <a:gd name="connsiteY11" fmla="*/ 2329185 h 2329185"/>
                          <a:gd name="connsiteX12" fmla="*/ 2265690 w 3503645"/>
                          <a:gd name="connsiteY12" fmla="*/ 2329185 h 2329185"/>
                          <a:gd name="connsiteX13" fmla="*/ 1646713 w 3503645"/>
                          <a:gd name="connsiteY13" fmla="*/ 2329185 h 2329185"/>
                          <a:gd name="connsiteX14" fmla="*/ 1167882 w 3503645"/>
                          <a:gd name="connsiteY14" fmla="*/ 2329185 h 2329185"/>
                          <a:gd name="connsiteX15" fmla="*/ 618977 w 3503645"/>
                          <a:gd name="connsiteY15" fmla="*/ 2329185 h 2329185"/>
                          <a:gd name="connsiteX16" fmla="*/ 0 w 3503645"/>
                          <a:gd name="connsiteY16" fmla="*/ 2329185 h 2329185"/>
                          <a:gd name="connsiteX17" fmla="*/ 0 w 3503645"/>
                          <a:gd name="connsiteY17" fmla="*/ 1770181 h 2329185"/>
                          <a:gd name="connsiteX18" fmla="*/ 0 w 3503645"/>
                          <a:gd name="connsiteY18" fmla="*/ 1141301 h 2329185"/>
                          <a:gd name="connsiteX19" fmla="*/ 0 w 3503645"/>
                          <a:gd name="connsiteY19" fmla="*/ 559004 h 2329185"/>
                          <a:gd name="connsiteX20" fmla="*/ 0 w 3503645"/>
                          <a:gd name="connsiteY20" fmla="*/ 0 h 23291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503645" h="2329185" fill="none" extrusionOk="0">
                            <a:moveTo>
                              <a:pt x="0" y="0"/>
                            </a:moveTo>
                            <a:cubicBezTo>
                              <a:pt x="135396" y="1814"/>
                              <a:pt x="356788" y="-21574"/>
                              <a:pt x="513868" y="0"/>
                            </a:cubicBezTo>
                            <a:cubicBezTo>
                              <a:pt x="670948" y="21574"/>
                              <a:pt x="845211" y="11555"/>
                              <a:pt x="1027736" y="0"/>
                            </a:cubicBezTo>
                            <a:cubicBezTo>
                              <a:pt x="1210261" y="-11555"/>
                              <a:pt x="1342838" y="11032"/>
                              <a:pt x="1506567" y="0"/>
                            </a:cubicBezTo>
                            <a:cubicBezTo>
                              <a:pt x="1670296" y="-11032"/>
                              <a:pt x="1893183" y="4852"/>
                              <a:pt x="2020435" y="0"/>
                            </a:cubicBezTo>
                            <a:cubicBezTo>
                              <a:pt x="2147687" y="-4852"/>
                              <a:pt x="2482701" y="-10192"/>
                              <a:pt x="2604376" y="0"/>
                            </a:cubicBezTo>
                            <a:cubicBezTo>
                              <a:pt x="2726051" y="10192"/>
                              <a:pt x="3161018" y="-20120"/>
                              <a:pt x="3503645" y="0"/>
                            </a:cubicBezTo>
                            <a:cubicBezTo>
                              <a:pt x="3531804" y="237348"/>
                              <a:pt x="3493634" y="399279"/>
                              <a:pt x="3503645" y="582296"/>
                            </a:cubicBezTo>
                            <a:cubicBezTo>
                              <a:pt x="3513656" y="765313"/>
                              <a:pt x="3530289" y="1023967"/>
                              <a:pt x="3503645" y="1164593"/>
                            </a:cubicBezTo>
                            <a:cubicBezTo>
                              <a:pt x="3477001" y="1305219"/>
                              <a:pt x="3482948" y="1576250"/>
                              <a:pt x="3503645" y="1770181"/>
                            </a:cubicBezTo>
                            <a:cubicBezTo>
                              <a:pt x="3524342" y="1964112"/>
                              <a:pt x="3522444" y="2192356"/>
                              <a:pt x="3503645" y="2329185"/>
                            </a:cubicBezTo>
                            <a:cubicBezTo>
                              <a:pt x="3248825" y="2356400"/>
                              <a:pt x="3126507" y="2331405"/>
                              <a:pt x="2919704" y="2329185"/>
                            </a:cubicBezTo>
                            <a:cubicBezTo>
                              <a:pt x="2712901" y="2326965"/>
                              <a:pt x="2507568" y="2351279"/>
                              <a:pt x="2265690" y="2329185"/>
                            </a:cubicBezTo>
                            <a:cubicBezTo>
                              <a:pt x="2023812" y="2307091"/>
                              <a:pt x="1910701" y="2314892"/>
                              <a:pt x="1646713" y="2329185"/>
                            </a:cubicBezTo>
                            <a:cubicBezTo>
                              <a:pt x="1382725" y="2343478"/>
                              <a:pt x="1373611" y="2324052"/>
                              <a:pt x="1167882" y="2329185"/>
                            </a:cubicBezTo>
                            <a:cubicBezTo>
                              <a:pt x="962153" y="2334318"/>
                              <a:pt x="738086" y="2312753"/>
                              <a:pt x="618977" y="2329185"/>
                            </a:cubicBezTo>
                            <a:cubicBezTo>
                              <a:pt x="499869" y="2345617"/>
                              <a:pt x="125259" y="2351320"/>
                              <a:pt x="0" y="2329185"/>
                            </a:cubicBezTo>
                            <a:cubicBezTo>
                              <a:pt x="3220" y="2097390"/>
                              <a:pt x="-6336" y="1938782"/>
                              <a:pt x="0" y="1770181"/>
                            </a:cubicBezTo>
                            <a:cubicBezTo>
                              <a:pt x="6336" y="1601580"/>
                              <a:pt x="1699" y="1448646"/>
                              <a:pt x="0" y="1141301"/>
                            </a:cubicBezTo>
                            <a:cubicBezTo>
                              <a:pt x="-1699" y="833956"/>
                              <a:pt x="-523" y="731143"/>
                              <a:pt x="0" y="559004"/>
                            </a:cubicBezTo>
                            <a:cubicBezTo>
                              <a:pt x="523" y="386865"/>
                              <a:pt x="-18625" y="193847"/>
                              <a:pt x="0" y="0"/>
                            </a:cubicBezTo>
                            <a:close/>
                          </a:path>
                          <a:path w="3503645" h="2329185" stroke="0" extrusionOk="0">
                            <a:moveTo>
                              <a:pt x="0" y="0"/>
                            </a:moveTo>
                            <a:cubicBezTo>
                              <a:pt x="120202" y="14578"/>
                              <a:pt x="338299" y="-23039"/>
                              <a:pt x="583941" y="0"/>
                            </a:cubicBezTo>
                            <a:cubicBezTo>
                              <a:pt x="829583" y="23039"/>
                              <a:pt x="1098204" y="2009"/>
                              <a:pt x="1237955" y="0"/>
                            </a:cubicBezTo>
                            <a:cubicBezTo>
                              <a:pt x="1377706" y="-2009"/>
                              <a:pt x="1481812" y="13816"/>
                              <a:pt x="1716786" y="0"/>
                            </a:cubicBezTo>
                            <a:cubicBezTo>
                              <a:pt x="1951760" y="-13816"/>
                              <a:pt x="2113903" y="-3415"/>
                              <a:pt x="2265690" y="0"/>
                            </a:cubicBezTo>
                            <a:cubicBezTo>
                              <a:pt x="2417477" y="3415"/>
                              <a:pt x="2586319" y="20130"/>
                              <a:pt x="2884668" y="0"/>
                            </a:cubicBezTo>
                            <a:cubicBezTo>
                              <a:pt x="3183017" y="-20130"/>
                              <a:pt x="3349939" y="-12804"/>
                              <a:pt x="3503645" y="0"/>
                            </a:cubicBezTo>
                            <a:cubicBezTo>
                              <a:pt x="3489468" y="303860"/>
                              <a:pt x="3521528" y="484845"/>
                              <a:pt x="3503645" y="628880"/>
                            </a:cubicBezTo>
                            <a:cubicBezTo>
                              <a:pt x="3485762" y="772915"/>
                              <a:pt x="3520033" y="1097970"/>
                              <a:pt x="3503645" y="1234468"/>
                            </a:cubicBezTo>
                            <a:cubicBezTo>
                              <a:pt x="3487257" y="1370966"/>
                              <a:pt x="3485003" y="1594889"/>
                              <a:pt x="3503645" y="1746889"/>
                            </a:cubicBezTo>
                            <a:cubicBezTo>
                              <a:pt x="3522287" y="1898889"/>
                              <a:pt x="3490955" y="2092099"/>
                              <a:pt x="3503645" y="2329185"/>
                            </a:cubicBezTo>
                            <a:cubicBezTo>
                              <a:pt x="3294944" y="2324092"/>
                              <a:pt x="3193980" y="2314391"/>
                              <a:pt x="2954741" y="2329185"/>
                            </a:cubicBezTo>
                            <a:cubicBezTo>
                              <a:pt x="2715502" y="2343979"/>
                              <a:pt x="2521425" y="2355775"/>
                              <a:pt x="2300727" y="2329185"/>
                            </a:cubicBezTo>
                            <a:cubicBezTo>
                              <a:pt x="2080029" y="2302595"/>
                              <a:pt x="1986580" y="2318715"/>
                              <a:pt x="1786859" y="2329185"/>
                            </a:cubicBezTo>
                            <a:cubicBezTo>
                              <a:pt x="1587138" y="2339655"/>
                              <a:pt x="1435268" y="2308699"/>
                              <a:pt x="1237955" y="2329185"/>
                            </a:cubicBezTo>
                            <a:cubicBezTo>
                              <a:pt x="1040642" y="2349671"/>
                              <a:pt x="922526" y="2313284"/>
                              <a:pt x="654014" y="2329185"/>
                            </a:cubicBezTo>
                            <a:cubicBezTo>
                              <a:pt x="385502" y="2345086"/>
                              <a:pt x="280667" y="2341548"/>
                              <a:pt x="0" y="2329185"/>
                            </a:cubicBezTo>
                            <a:cubicBezTo>
                              <a:pt x="129" y="2075245"/>
                              <a:pt x="-19904" y="1998525"/>
                              <a:pt x="0" y="1700305"/>
                            </a:cubicBezTo>
                            <a:cubicBezTo>
                              <a:pt x="19904" y="1402085"/>
                              <a:pt x="22770" y="1282931"/>
                              <a:pt x="0" y="1164593"/>
                            </a:cubicBezTo>
                            <a:cubicBezTo>
                              <a:pt x="-22770" y="1046255"/>
                              <a:pt x="-17367" y="857476"/>
                              <a:pt x="0" y="559004"/>
                            </a:cubicBezTo>
                            <a:cubicBezTo>
                              <a:pt x="17367" y="260532"/>
                              <a:pt x="13869" y="1978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5023B42-CB4E-4397-824A-926A2BC8800E}"/>
              </a:ext>
            </a:extLst>
          </p:cNvPr>
          <p:cNvSpPr txBox="1">
            <a:spLocks/>
          </p:cNvSpPr>
          <p:nvPr/>
        </p:nvSpPr>
        <p:spPr>
          <a:xfrm>
            <a:off x="1976438" y="2009550"/>
            <a:ext cx="8547183" cy="4442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Input: </a:t>
            </a: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w</a:t>
            </a:r>
            <a:r>
              <a:rPr lang="id-ID" baseline="-25000" dirty="0">
                <a:solidFill>
                  <a:schemeClr val="tx1"/>
                </a:solidFill>
                <a:latin typeface="Product Sans"/>
              </a:rPr>
              <a:t>1</a:t>
            </a:r>
            <a:r>
              <a:rPr lang="en-US" baseline="-25000" dirty="0">
                <a:solidFill>
                  <a:schemeClr val="tx1"/>
                </a:solidFill>
                <a:latin typeface="Product Sans"/>
              </a:rPr>
              <a:t>	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input width</a:t>
            </a:r>
            <a:endParaRPr lang="id-ID" dirty="0">
              <a:solidFill>
                <a:schemeClr val="tx1"/>
              </a:solidFill>
              <a:latin typeface="Product Sans"/>
            </a:endParaRP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h</a:t>
            </a:r>
            <a:r>
              <a:rPr lang="id-ID" baseline="-25000" dirty="0">
                <a:solidFill>
                  <a:schemeClr val="tx1"/>
                </a:solidFill>
                <a:latin typeface="Product Sans"/>
              </a:rPr>
              <a:t>1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input height</a:t>
            </a:r>
            <a:endParaRPr lang="id-ID" dirty="0">
              <a:solidFill>
                <a:schemeClr val="tx1"/>
              </a:solidFill>
              <a:latin typeface="Product Sans"/>
            </a:endParaRP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d</a:t>
            </a:r>
            <a:r>
              <a:rPr lang="id-ID" baseline="-25000" dirty="0">
                <a:solidFill>
                  <a:schemeClr val="tx1"/>
                </a:solidFill>
                <a:latin typeface="Product Sans"/>
              </a:rPr>
              <a:t>1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input depth</a:t>
            </a:r>
            <a:endParaRPr lang="id-ID" dirty="0">
              <a:solidFill>
                <a:schemeClr val="tx1"/>
              </a:solidFill>
              <a:latin typeface="Product Sans"/>
            </a:endParaRPr>
          </a:p>
          <a:p>
            <a:pPr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Hyperparameter</a:t>
            </a: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K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number of filter</a:t>
            </a:r>
            <a:endParaRPr lang="id-ID" dirty="0">
              <a:solidFill>
                <a:schemeClr val="tx1"/>
              </a:solidFill>
              <a:latin typeface="Product Sans"/>
            </a:endParaRP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F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filter size (width and height)</a:t>
            </a:r>
            <a:endParaRPr lang="id-ID" dirty="0">
              <a:solidFill>
                <a:schemeClr val="tx1"/>
              </a:solidFill>
              <a:latin typeface="Product Sans"/>
            </a:endParaRP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S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stride</a:t>
            </a:r>
            <a:endParaRPr lang="id-ID" dirty="0">
              <a:solidFill>
                <a:schemeClr val="tx1"/>
              </a:solidFill>
              <a:latin typeface="Product Sans"/>
            </a:endParaRP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P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zero 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padding</a:t>
            </a:r>
          </a:p>
          <a:p>
            <a:pPr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Output: </a:t>
            </a: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w</a:t>
            </a:r>
            <a:r>
              <a:rPr lang="id-ID" baseline="-25000" dirty="0">
                <a:solidFill>
                  <a:schemeClr val="tx1"/>
                </a:solidFill>
                <a:latin typeface="Product Sans"/>
              </a:rPr>
              <a:t>2 </a:t>
            </a:r>
            <a:r>
              <a:rPr lang="en-US" baseline="-25000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output width</a:t>
            </a:r>
            <a:endParaRPr lang="id-ID" dirty="0">
              <a:solidFill>
                <a:schemeClr val="tx1"/>
              </a:solidFill>
              <a:latin typeface="Product Sans"/>
            </a:endParaRP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h</a:t>
            </a:r>
            <a:r>
              <a:rPr lang="id-ID" baseline="-25000" dirty="0">
                <a:solidFill>
                  <a:schemeClr val="tx1"/>
                </a:solidFill>
                <a:latin typeface="Product Sans"/>
              </a:rPr>
              <a:t>2 </a:t>
            </a:r>
            <a:r>
              <a:rPr lang="en-US" baseline="-25000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output height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  </a:t>
            </a:r>
          </a:p>
          <a:p>
            <a:pPr lvl="1" defTabSz="514350" fontAlgn="auto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Product Sans"/>
              </a:rPr>
              <a:t>d</a:t>
            </a:r>
            <a:r>
              <a:rPr lang="id-ID" baseline="-25000" dirty="0">
                <a:solidFill>
                  <a:schemeClr val="tx1"/>
                </a:solidFill>
                <a:latin typeface="Product Sans"/>
              </a:rPr>
              <a:t>2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	</a:t>
            </a:r>
            <a:r>
              <a:rPr lang="id-ID" dirty="0">
                <a:solidFill>
                  <a:schemeClr val="tx1"/>
                </a:solidFill>
                <a:latin typeface="Product Sans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/>
              </a:rPr>
              <a:t>output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33FAD7E1-2BC8-4B94-9DD9-E1B05747FB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3242" y="4618656"/>
                <a:ext cx="3503645" cy="1299911"/>
              </a:xfrm>
              <a:custGeom>
                <a:avLst/>
                <a:gdLst>
                  <a:gd name="connsiteX0" fmla="*/ 0 w 3503645"/>
                  <a:gd name="connsiteY0" fmla="*/ 0 h 1299911"/>
                  <a:gd name="connsiteX1" fmla="*/ 513868 w 3503645"/>
                  <a:gd name="connsiteY1" fmla="*/ 0 h 1299911"/>
                  <a:gd name="connsiteX2" fmla="*/ 992699 w 3503645"/>
                  <a:gd name="connsiteY2" fmla="*/ 0 h 1299911"/>
                  <a:gd name="connsiteX3" fmla="*/ 1471531 w 3503645"/>
                  <a:gd name="connsiteY3" fmla="*/ 0 h 1299911"/>
                  <a:gd name="connsiteX4" fmla="*/ 2125545 w 3503645"/>
                  <a:gd name="connsiteY4" fmla="*/ 0 h 1299911"/>
                  <a:gd name="connsiteX5" fmla="*/ 2779558 w 3503645"/>
                  <a:gd name="connsiteY5" fmla="*/ 0 h 1299911"/>
                  <a:gd name="connsiteX6" fmla="*/ 3503645 w 3503645"/>
                  <a:gd name="connsiteY6" fmla="*/ 0 h 1299911"/>
                  <a:gd name="connsiteX7" fmla="*/ 3503645 w 3503645"/>
                  <a:gd name="connsiteY7" fmla="*/ 610958 h 1299911"/>
                  <a:gd name="connsiteX8" fmla="*/ 3503645 w 3503645"/>
                  <a:gd name="connsiteY8" fmla="*/ 1299911 h 1299911"/>
                  <a:gd name="connsiteX9" fmla="*/ 2884668 w 3503645"/>
                  <a:gd name="connsiteY9" fmla="*/ 1299911 h 1299911"/>
                  <a:gd name="connsiteX10" fmla="*/ 2405836 w 3503645"/>
                  <a:gd name="connsiteY10" fmla="*/ 1299911 h 1299911"/>
                  <a:gd name="connsiteX11" fmla="*/ 1891968 w 3503645"/>
                  <a:gd name="connsiteY11" fmla="*/ 1299911 h 1299911"/>
                  <a:gd name="connsiteX12" fmla="*/ 1237955 w 3503645"/>
                  <a:gd name="connsiteY12" fmla="*/ 1299911 h 1299911"/>
                  <a:gd name="connsiteX13" fmla="*/ 618977 w 3503645"/>
                  <a:gd name="connsiteY13" fmla="*/ 1299911 h 1299911"/>
                  <a:gd name="connsiteX14" fmla="*/ 0 w 3503645"/>
                  <a:gd name="connsiteY14" fmla="*/ 1299911 h 1299911"/>
                  <a:gd name="connsiteX15" fmla="*/ 0 w 3503645"/>
                  <a:gd name="connsiteY15" fmla="*/ 688953 h 1299911"/>
                  <a:gd name="connsiteX16" fmla="*/ 0 w 3503645"/>
                  <a:gd name="connsiteY16" fmla="*/ 0 h 129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03645" h="1299911" fill="none" extrusionOk="0">
                    <a:moveTo>
                      <a:pt x="0" y="0"/>
                    </a:moveTo>
                    <a:cubicBezTo>
                      <a:pt x="151814" y="-4789"/>
                      <a:pt x="263371" y="3305"/>
                      <a:pt x="513868" y="0"/>
                    </a:cubicBezTo>
                    <a:cubicBezTo>
                      <a:pt x="764365" y="-3305"/>
                      <a:pt x="852281" y="-22445"/>
                      <a:pt x="992699" y="0"/>
                    </a:cubicBezTo>
                    <a:cubicBezTo>
                      <a:pt x="1133117" y="22445"/>
                      <a:pt x="1273773" y="13544"/>
                      <a:pt x="1471531" y="0"/>
                    </a:cubicBezTo>
                    <a:cubicBezTo>
                      <a:pt x="1669289" y="-13544"/>
                      <a:pt x="1988215" y="-8067"/>
                      <a:pt x="2125545" y="0"/>
                    </a:cubicBezTo>
                    <a:cubicBezTo>
                      <a:pt x="2262875" y="8067"/>
                      <a:pt x="2623203" y="-6428"/>
                      <a:pt x="2779558" y="0"/>
                    </a:cubicBezTo>
                    <a:cubicBezTo>
                      <a:pt x="2935913" y="6428"/>
                      <a:pt x="3240635" y="4153"/>
                      <a:pt x="3503645" y="0"/>
                    </a:cubicBezTo>
                    <a:cubicBezTo>
                      <a:pt x="3498609" y="187200"/>
                      <a:pt x="3520773" y="479548"/>
                      <a:pt x="3503645" y="610958"/>
                    </a:cubicBezTo>
                    <a:cubicBezTo>
                      <a:pt x="3486517" y="742368"/>
                      <a:pt x="3535877" y="1155327"/>
                      <a:pt x="3503645" y="1299911"/>
                    </a:cubicBezTo>
                    <a:cubicBezTo>
                      <a:pt x="3204712" y="1305871"/>
                      <a:pt x="3089784" y="1329603"/>
                      <a:pt x="2884668" y="1299911"/>
                    </a:cubicBezTo>
                    <a:cubicBezTo>
                      <a:pt x="2679552" y="1270219"/>
                      <a:pt x="2516080" y="1293104"/>
                      <a:pt x="2405836" y="1299911"/>
                    </a:cubicBezTo>
                    <a:cubicBezTo>
                      <a:pt x="2295592" y="1306718"/>
                      <a:pt x="2127638" y="1281281"/>
                      <a:pt x="1891968" y="1299911"/>
                    </a:cubicBezTo>
                    <a:cubicBezTo>
                      <a:pt x="1656298" y="1318541"/>
                      <a:pt x="1485739" y="1311443"/>
                      <a:pt x="1237955" y="1299911"/>
                    </a:cubicBezTo>
                    <a:cubicBezTo>
                      <a:pt x="990171" y="1288379"/>
                      <a:pt x="836224" y="1282231"/>
                      <a:pt x="618977" y="1299911"/>
                    </a:cubicBezTo>
                    <a:cubicBezTo>
                      <a:pt x="401730" y="1317591"/>
                      <a:pt x="184319" y="1323373"/>
                      <a:pt x="0" y="1299911"/>
                    </a:cubicBezTo>
                    <a:cubicBezTo>
                      <a:pt x="23965" y="1032488"/>
                      <a:pt x="-16756" y="987443"/>
                      <a:pt x="0" y="688953"/>
                    </a:cubicBezTo>
                    <a:cubicBezTo>
                      <a:pt x="16756" y="390463"/>
                      <a:pt x="-15022" y="270537"/>
                      <a:pt x="0" y="0"/>
                    </a:cubicBezTo>
                    <a:close/>
                  </a:path>
                  <a:path w="3503645" h="1299911" stroke="0" extrusionOk="0">
                    <a:moveTo>
                      <a:pt x="0" y="0"/>
                    </a:moveTo>
                    <a:cubicBezTo>
                      <a:pt x="120202" y="14578"/>
                      <a:pt x="338299" y="-23039"/>
                      <a:pt x="583941" y="0"/>
                    </a:cubicBezTo>
                    <a:cubicBezTo>
                      <a:pt x="829583" y="23039"/>
                      <a:pt x="1098204" y="2009"/>
                      <a:pt x="1237955" y="0"/>
                    </a:cubicBezTo>
                    <a:cubicBezTo>
                      <a:pt x="1377706" y="-2009"/>
                      <a:pt x="1481812" y="13816"/>
                      <a:pt x="1716786" y="0"/>
                    </a:cubicBezTo>
                    <a:cubicBezTo>
                      <a:pt x="1951760" y="-13816"/>
                      <a:pt x="2113903" y="-3415"/>
                      <a:pt x="2265690" y="0"/>
                    </a:cubicBezTo>
                    <a:cubicBezTo>
                      <a:pt x="2417477" y="3415"/>
                      <a:pt x="2586319" y="20130"/>
                      <a:pt x="2884668" y="0"/>
                    </a:cubicBezTo>
                    <a:cubicBezTo>
                      <a:pt x="3183017" y="-20130"/>
                      <a:pt x="3349939" y="-12804"/>
                      <a:pt x="3503645" y="0"/>
                    </a:cubicBezTo>
                    <a:cubicBezTo>
                      <a:pt x="3494691" y="167593"/>
                      <a:pt x="3485486" y="505850"/>
                      <a:pt x="3503645" y="675954"/>
                    </a:cubicBezTo>
                    <a:cubicBezTo>
                      <a:pt x="3521804" y="846058"/>
                      <a:pt x="3496780" y="1089875"/>
                      <a:pt x="3503645" y="1299911"/>
                    </a:cubicBezTo>
                    <a:cubicBezTo>
                      <a:pt x="3278286" y="1280876"/>
                      <a:pt x="3202274" y="1307055"/>
                      <a:pt x="3024814" y="1299911"/>
                    </a:cubicBezTo>
                    <a:cubicBezTo>
                      <a:pt x="2847354" y="1292767"/>
                      <a:pt x="2528740" y="1330589"/>
                      <a:pt x="2370800" y="1299911"/>
                    </a:cubicBezTo>
                    <a:cubicBezTo>
                      <a:pt x="2212860" y="1269233"/>
                      <a:pt x="2051987" y="1291490"/>
                      <a:pt x="1891968" y="1299911"/>
                    </a:cubicBezTo>
                    <a:cubicBezTo>
                      <a:pt x="1731949" y="1308332"/>
                      <a:pt x="1456758" y="1324518"/>
                      <a:pt x="1237955" y="1299911"/>
                    </a:cubicBezTo>
                    <a:cubicBezTo>
                      <a:pt x="1019152" y="1275304"/>
                      <a:pt x="923808" y="1289441"/>
                      <a:pt x="724087" y="1299911"/>
                    </a:cubicBezTo>
                    <a:cubicBezTo>
                      <a:pt x="524366" y="1310381"/>
                      <a:pt x="164864" y="1303618"/>
                      <a:pt x="0" y="1299911"/>
                    </a:cubicBezTo>
                    <a:cubicBezTo>
                      <a:pt x="6908" y="1014309"/>
                      <a:pt x="26543" y="841070"/>
                      <a:pt x="0" y="649956"/>
                    </a:cubicBezTo>
                    <a:cubicBezTo>
                      <a:pt x="-26543" y="458843"/>
                      <a:pt x="-30301" y="248238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48171178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5888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Number of parameters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 marL="344488"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33FAD7E1-2BC8-4B94-9DD9-E1B0574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42" y="4618656"/>
                <a:ext cx="3503645" cy="1299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481711788">
                      <a:custGeom>
                        <a:avLst/>
                        <a:gdLst>
                          <a:gd name="connsiteX0" fmla="*/ 0 w 3503645"/>
                          <a:gd name="connsiteY0" fmla="*/ 0 h 1299911"/>
                          <a:gd name="connsiteX1" fmla="*/ 513868 w 3503645"/>
                          <a:gd name="connsiteY1" fmla="*/ 0 h 1299911"/>
                          <a:gd name="connsiteX2" fmla="*/ 992699 w 3503645"/>
                          <a:gd name="connsiteY2" fmla="*/ 0 h 1299911"/>
                          <a:gd name="connsiteX3" fmla="*/ 1471531 w 3503645"/>
                          <a:gd name="connsiteY3" fmla="*/ 0 h 1299911"/>
                          <a:gd name="connsiteX4" fmla="*/ 2125545 w 3503645"/>
                          <a:gd name="connsiteY4" fmla="*/ 0 h 1299911"/>
                          <a:gd name="connsiteX5" fmla="*/ 2779558 w 3503645"/>
                          <a:gd name="connsiteY5" fmla="*/ 0 h 1299911"/>
                          <a:gd name="connsiteX6" fmla="*/ 3503645 w 3503645"/>
                          <a:gd name="connsiteY6" fmla="*/ 0 h 1299911"/>
                          <a:gd name="connsiteX7" fmla="*/ 3503645 w 3503645"/>
                          <a:gd name="connsiteY7" fmla="*/ 610958 h 1299911"/>
                          <a:gd name="connsiteX8" fmla="*/ 3503645 w 3503645"/>
                          <a:gd name="connsiteY8" fmla="*/ 1299911 h 1299911"/>
                          <a:gd name="connsiteX9" fmla="*/ 2884668 w 3503645"/>
                          <a:gd name="connsiteY9" fmla="*/ 1299911 h 1299911"/>
                          <a:gd name="connsiteX10" fmla="*/ 2405836 w 3503645"/>
                          <a:gd name="connsiteY10" fmla="*/ 1299911 h 1299911"/>
                          <a:gd name="connsiteX11" fmla="*/ 1891968 w 3503645"/>
                          <a:gd name="connsiteY11" fmla="*/ 1299911 h 1299911"/>
                          <a:gd name="connsiteX12" fmla="*/ 1237955 w 3503645"/>
                          <a:gd name="connsiteY12" fmla="*/ 1299911 h 1299911"/>
                          <a:gd name="connsiteX13" fmla="*/ 618977 w 3503645"/>
                          <a:gd name="connsiteY13" fmla="*/ 1299911 h 1299911"/>
                          <a:gd name="connsiteX14" fmla="*/ 0 w 3503645"/>
                          <a:gd name="connsiteY14" fmla="*/ 1299911 h 1299911"/>
                          <a:gd name="connsiteX15" fmla="*/ 0 w 3503645"/>
                          <a:gd name="connsiteY15" fmla="*/ 688953 h 1299911"/>
                          <a:gd name="connsiteX16" fmla="*/ 0 w 3503645"/>
                          <a:gd name="connsiteY16" fmla="*/ 0 h 12999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503645" h="1299911" fill="none" extrusionOk="0">
                            <a:moveTo>
                              <a:pt x="0" y="0"/>
                            </a:moveTo>
                            <a:cubicBezTo>
                              <a:pt x="151814" y="-4789"/>
                              <a:pt x="263371" y="3305"/>
                              <a:pt x="513868" y="0"/>
                            </a:cubicBezTo>
                            <a:cubicBezTo>
                              <a:pt x="764365" y="-3305"/>
                              <a:pt x="852281" y="-22445"/>
                              <a:pt x="992699" y="0"/>
                            </a:cubicBezTo>
                            <a:cubicBezTo>
                              <a:pt x="1133117" y="22445"/>
                              <a:pt x="1273773" y="13544"/>
                              <a:pt x="1471531" y="0"/>
                            </a:cubicBezTo>
                            <a:cubicBezTo>
                              <a:pt x="1669289" y="-13544"/>
                              <a:pt x="1988215" y="-8067"/>
                              <a:pt x="2125545" y="0"/>
                            </a:cubicBezTo>
                            <a:cubicBezTo>
                              <a:pt x="2262875" y="8067"/>
                              <a:pt x="2623203" y="-6428"/>
                              <a:pt x="2779558" y="0"/>
                            </a:cubicBezTo>
                            <a:cubicBezTo>
                              <a:pt x="2935913" y="6428"/>
                              <a:pt x="3240635" y="4153"/>
                              <a:pt x="3503645" y="0"/>
                            </a:cubicBezTo>
                            <a:cubicBezTo>
                              <a:pt x="3498609" y="187200"/>
                              <a:pt x="3520773" y="479548"/>
                              <a:pt x="3503645" y="610958"/>
                            </a:cubicBezTo>
                            <a:cubicBezTo>
                              <a:pt x="3486517" y="742368"/>
                              <a:pt x="3535877" y="1155327"/>
                              <a:pt x="3503645" y="1299911"/>
                            </a:cubicBezTo>
                            <a:cubicBezTo>
                              <a:pt x="3204712" y="1305871"/>
                              <a:pt x="3089784" y="1329603"/>
                              <a:pt x="2884668" y="1299911"/>
                            </a:cubicBezTo>
                            <a:cubicBezTo>
                              <a:pt x="2679552" y="1270219"/>
                              <a:pt x="2516080" y="1293104"/>
                              <a:pt x="2405836" y="1299911"/>
                            </a:cubicBezTo>
                            <a:cubicBezTo>
                              <a:pt x="2295592" y="1306718"/>
                              <a:pt x="2127638" y="1281281"/>
                              <a:pt x="1891968" y="1299911"/>
                            </a:cubicBezTo>
                            <a:cubicBezTo>
                              <a:pt x="1656298" y="1318541"/>
                              <a:pt x="1485739" y="1311443"/>
                              <a:pt x="1237955" y="1299911"/>
                            </a:cubicBezTo>
                            <a:cubicBezTo>
                              <a:pt x="990171" y="1288379"/>
                              <a:pt x="836224" y="1282231"/>
                              <a:pt x="618977" y="1299911"/>
                            </a:cubicBezTo>
                            <a:cubicBezTo>
                              <a:pt x="401730" y="1317591"/>
                              <a:pt x="184319" y="1323373"/>
                              <a:pt x="0" y="1299911"/>
                            </a:cubicBezTo>
                            <a:cubicBezTo>
                              <a:pt x="23965" y="1032488"/>
                              <a:pt x="-16756" y="987443"/>
                              <a:pt x="0" y="688953"/>
                            </a:cubicBezTo>
                            <a:cubicBezTo>
                              <a:pt x="16756" y="390463"/>
                              <a:pt x="-15022" y="270537"/>
                              <a:pt x="0" y="0"/>
                            </a:cubicBezTo>
                            <a:close/>
                          </a:path>
                          <a:path w="3503645" h="1299911" stroke="0" extrusionOk="0">
                            <a:moveTo>
                              <a:pt x="0" y="0"/>
                            </a:moveTo>
                            <a:cubicBezTo>
                              <a:pt x="120202" y="14578"/>
                              <a:pt x="338299" y="-23039"/>
                              <a:pt x="583941" y="0"/>
                            </a:cubicBezTo>
                            <a:cubicBezTo>
                              <a:pt x="829583" y="23039"/>
                              <a:pt x="1098204" y="2009"/>
                              <a:pt x="1237955" y="0"/>
                            </a:cubicBezTo>
                            <a:cubicBezTo>
                              <a:pt x="1377706" y="-2009"/>
                              <a:pt x="1481812" y="13816"/>
                              <a:pt x="1716786" y="0"/>
                            </a:cubicBezTo>
                            <a:cubicBezTo>
                              <a:pt x="1951760" y="-13816"/>
                              <a:pt x="2113903" y="-3415"/>
                              <a:pt x="2265690" y="0"/>
                            </a:cubicBezTo>
                            <a:cubicBezTo>
                              <a:pt x="2417477" y="3415"/>
                              <a:pt x="2586319" y="20130"/>
                              <a:pt x="2884668" y="0"/>
                            </a:cubicBezTo>
                            <a:cubicBezTo>
                              <a:pt x="3183017" y="-20130"/>
                              <a:pt x="3349939" y="-12804"/>
                              <a:pt x="3503645" y="0"/>
                            </a:cubicBezTo>
                            <a:cubicBezTo>
                              <a:pt x="3494691" y="167593"/>
                              <a:pt x="3485486" y="505850"/>
                              <a:pt x="3503645" y="675954"/>
                            </a:cubicBezTo>
                            <a:cubicBezTo>
                              <a:pt x="3521804" y="846058"/>
                              <a:pt x="3496780" y="1089875"/>
                              <a:pt x="3503645" y="1299911"/>
                            </a:cubicBezTo>
                            <a:cubicBezTo>
                              <a:pt x="3278286" y="1280876"/>
                              <a:pt x="3202274" y="1307055"/>
                              <a:pt x="3024814" y="1299911"/>
                            </a:cubicBezTo>
                            <a:cubicBezTo>
                              <a:pt x="2847354" y="1292767"/>
                              <a:pt x="2528740" y="1330589"/>
                              <a:pt x="2370800" y="1299911"/>
                            </a:cubicBezTo>
                            <a:cubicBezTo>
                              <a:pt x="2212860" y="1269233"/>
                              <a:pt x="2051987" y="1291490"/>
                              <a:pt x="1891968" y="1299911"/>
                            </a:cubicBezTo>
                            <a:cubicBezTo>
                              <a:pt x="1731949" y="1308332"/>
                              <a:pt x="1456758" y="1324518"/>
                              <a:pt x="1237955" y="1299911"/>
                            </a:cubicBezTo>
                            <a:cubicBezTo>
                              <a:pt x="1019152" y="1275304"/>
                              <a:pt x="923808" y="1289441"/>
                              <a:pt x="724087" y="1299911"/>
                            </a:cubicBezTo>
                            <a:cubicBezTo>
                              <a:pt x="524366" y="1310381"/>
                              <a:pt x="164864" y="1303618"/>
                              <a:pt x="0" y="1299911"/>
                            </a:cubicBezTo>
                            <a:cubicBezTo>
                              <a:pt x="6908" y="1014309"/>
                              <a:pt x="26543" y="841070"/>
                              <a:pt x="0" y="649956"/>
                            </a:cubicBezTo>
                            <a:cubicBezTo>
                              <a:pt x="-26543" y="458843"/>
                              <a:pt x="-30301" y="24823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05213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E58004-DF95-4FBF-A544-B5E6A3843A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1" y="2009550"/>
            <a:ext cx="6476645" cy="4025490"/>
          </a:xfrm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Encoder</a:t>
            </a:r>
            <a:r>
              <a:rPr lang="en-US" sz="2200" dirty="0"/>
              <a:t> network accepts inputs and try to reduce it into a smaller dimension (latent space)</a:t>
            </a:r>
          </a:p>
          <a:p>
            <a:r>
              <a:rPr lang="en-US" sz="2200" dirty="0">
                <a:solidFill>
                  <a:srgbClr val="0000FF"/>
                </a:solidFill>
              </a:rPr>
              <a:t>Decoder</a:t>
            </a:r>
            <a:r>
              <a:rPr lang="en-US" sz="2200" dirty="0"/>
              <a:t> network receives reduced dimension from Encoder and tries to restore it to its original dimension</a:t>
            </a:r>
          </a:p>
          <a:p>
            <a:pPr lvl="1"/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Called </a:t>
            </a:r>
            <a:r>
              <a:rPr lang="en-US" sz="2200" dirty="0">
                <a:solidFill>
                  <a:srgbClr val="FF0000"/>
                </a:solidFill>
              </a:rPr>
              <a:t>Auto-associative Network</a:t>
            </a:r>
            <a:r>
              <a:rPr lang="en-US" sz="2200" dirty="0"/>
              <a:t>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mapping input to lower dimension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Auto Encoder: Parts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/>
              <a:t>Computer Vision</a:t>
            </a:r>
            <a:endParaRPr lang="en-US" dirty="0"/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F23B99E4-5FE6-4053-A010-62D63034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576" y="2984356"/>
            <a:ext cx="3576320" cy="207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913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E58004-DF95-4FBF-A544-B5E6A3843A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1" y="2009550"/>
            <a:ext cx="6476645" cy="4025490"/>
          </a:xfrm>
        </p:spPr>
        <p:txBody>
          <a:bodyPr/>
          <a:lstStyle/>
          <a:p>
            <a:r>
              <a:rPr lang="en-US" sz="2200" dirty="0"/>
              <a:t>Unsupervised learning</a:t>
            </a:r>
          </a:p>
          <a:p>
            <a:pPr lvl="1"/>
            <a:r>
              <a:rPr lang="en-US" dirty="0"/>
              <a:t>Efficient way to learn features</a:t>
            </a:r>
          </a:p>
          <a:p>
            <a:r>
              <a:rPr lang="en-US" sz="2200" dirty="0"/>
              <a:t>Supervised learning</a:t>
            </a:r>
          </a:p>
          <a:p>
            <a:pPr lvl="1"/>
            <a:r>
              <a:rPr lang="en-US" dirty="0"/>
              <a:t>Trained supervised-</a:t>
            </a:r>
            <a:r>
              <a:rPr lang="en-US" dirty="0" err="1"/>
              <a:t>ly</a:t>
            </a:r>
            <a:endParaRPr lang="en-US" dirty="0"/>
          </a:p>
          <a:p>
            <a:pPr lvl="1"/>
            <a:r>
              <a:rPr lang="en-US" dirty="0"/>
              <a:t>Still need a loss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Auto Encoder: Implicit Supervision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/>
              <a:t>Computer Vision</a:t>
            </a:r>
            <a:endParaRPr lang="en-US" dirty="0"/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F23B99E4-5FE6-4053-A010-62D63034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576" y="2984356"/>
            <a:ext cx="3576320" cy="207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132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E58004-DF95-4FBF-A544-B5E6A3843A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r>
              <a:rPr lang="en-US" sz="2000" dirty="0"/>
              <a:t>PCA/SVD</a:t>
            </a:r>
          </a:p>
          <a:p>
            <a:pPr lvl="1"/>
            <a:r>
              <a:rPr lang="en-US" sz="1800" dirty="0"/>
              <a:t>PCA produce smaller set of vectors</a:t>
            </a:r>
          </a:p>
          <a:p>
            <a:pPr lvl="1"/>
            <a:r>
              <a:rPr lang="en-US" sz="1800" dirty="0"/>
              <a:t>Approximate the input vectors </a:t>
            </a:r>
            <a:br>
              <a:rPr lang="en-US" sz="1800" dirty="0"/>
            </a:br>
            <a:r>
              <a:rPr lang="en-US" sz="1800" dirty="0"/>
              <a:t>via linear combination.</a:t>
            </a:r>
          </a:p>
          <a:p>
            <a:pPr lvl="1"/>
            <a:r>
              <a:rPr lang="en-US" sz="1800" dirty="0"/>
              <a:t>Very efficient for certain applications.</a:t>
            </a:r>
          </a:p>
          <a:p>
            <a:r>
              <a:rPr lang="en-US" sz="2000" dirty="0"/>
              <a:t>Autoencoder</a:t>
            </a:r>
          </a:p>
          <a:p>
            <a:pPr lvl="1"/>
            <a:r>
              <a:rPr lang="en-US" sz="1800" dirty="0"/>
              <a:t>Can learn nonlinear dependencies</a:t>
            </a:r>
          </a:p>
          <a:p>
            <a:pPr lvl="1"/>
            <a:r>
              <a:rPr lang="en-US" sz="1800" dirty="0"/>
              <a:t>Can use convolutional layers</a:t>
            </a:r>
          </a:p>
          <a:p>
            <a:pPr lvl="1"/>
            <a:r>
              <a:rPr lang="en-US" sz="1800" dirty="0"/>
              <a:t>Can use transfer learning</a:t>
            </a:r>
          </a:p>
          <a:p>
            <a:r>
              <a:rPr lang="en-US" sz="2000" dirty="0"/>
              <a:t>Used to be called Non-linear PCA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Auto Encoder: Compared to PCA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5" name="Picture 4" descr="Chart, schematic&#10;&#10;Description automatically generated">
            <a:extLst>
              <a:ext uri="{FF2B5EF4-FFF2-40B4-BE49-F238E27FC236}">
                <a16:creationId xmlns:a16="http://schemas.microsoft.com/office/drawing/2014/main" id="{08A16C5C-26CE-4795-B9BA-E5A6D113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181224"/>
            <a:ext cx="4419600" cy="38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44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Layer-wise Pretraining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66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FA27CB93-0C6C-4B6A-8E19-693F5807B2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Pretraining Layer 1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Train Encoder to </a:t>
            </a:r>
            <a:r>
              <a:rPr lang="en-US" dirty="0">
                <a:solidFill>
                  <a:srgbClr val="0000FF"/>
                </a:solidFill>
              </a:rPr>
              <a:t>reduce the dimension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a way that it can still be </a:t>
            </a:r>
            <a:r>
              <a:rPr lang="en-US" dirty="0">
                <a:solidFill>
                  <a:srgbClr val="0000FF"/>
                </a:solidFill>
              </a:rPr>
              <a:t>reconstructed back </a:t>
            </a:r>
            <a:r>
              <a:rPr lang="en-US" dirty="0"/>
              <a:t>by decoder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Trained using </a:t>
            </a:r>
            <a:r>
              <a:rPr lang="en-US" dirty="0">
                <a:solidFill>
                  <a:srgbClr val="C00000"/>
                </a:solidFill>
              </a:rPr>
              <a:t>MSE loss </a:t>
            </a:r>
            <a:r>
              <a:rPr lang="en-US" dirty="0"/>
              <a:t>against the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Layer-wise Pretraining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A06D3-2AC7-485B-A3DB-1DE2E0F68099}"/>
              </a:ext>
            </a:extLst>
          </p:cNvPr>
          <p:cNvGrpSpPr/>
          <p:nvPr/>
        </p:nvGrpSpPr>
        <p:grpSpPr>
          <a:xfrm flipH="1">
            <a:off x="4188330" y="3625652"/>
            <a:ext cx="2107741" cy="2086391"/>
            <a:chOff x="-135821" y="2305481"/>
            <a:chExt cx="2632382" cy="26057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DD973A-A57B-435D-9FB7-C7F05FB5FFD5}"/>
                </a:ext>
              </a:extLst>
            </p:cNvPr>
            <p:cNvSpPr/>
            <p:nvPr/>
          </p:nvSpPr>
          <p:spPr>
            <a:xfrm>
              <a:off x="817722" y="2653549"/>
              <a:ext cx="444500" cy="172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D52C65-C994-481B-A710-B3A82B787016}"/>
                </a:ext>
              </a:extLst>
            </p:cNvPr>
            <p:cNvSpPr/>
            <p:nvPr/>
          </p:nvSpPr>
          <p:spPr>
            <a:xfrm>
              <a:off x="1928012" y="2465457"/>
              <a:ext cx="456580" cy="20851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E074C81-2FD9-48A6-A983-DE9319E0CAEA}"/>
                </a:ext>
              </a:extLst>
            </p:cNvPr>
            <p:cNvSpPr/>
            <p:nvPr/>
          </p:nvSpPr>
          <p:spPr>
            <a:xfrm>
              <a:off x="867906" y="282676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7C14B9-FAEC-4692-AC09-526D7769DB90}"/>
                </a:ext>
              </a:extLst>
            </p:cNvPr>
            <p:cNvSpPr/>
            <p:nvPr/>
          </p:nvSpPr>
          <p:spPr>
            <a:xfrm>
              <a:off x="867906" y="334508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C89330A-1DEB-45E6-AC52-7EE352F7A65A}"/>
                </a:ext>
              </a:extLst>
            </p:cNvPr>
            <p:cNvSpPr/>
            <p:nvPr/>
          </p:nvSpPr>
          <p:spPr>
            <a:xfrm>
              <a:off x="867906" y="382960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04CD90-6B18-493F-BD45-B793A7514C2D}"/>
                </a:ext>
              </a:extLst>
            </p:cNvPr>
            <p:cNvSpPr/>
            <p:nvPr/>
          </p:nvSpPr>
          <p:spPr>
            <a:xfrm>
              <a:off x="1984235" y="258541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CDDA30-337E-4C30-95A0-7163BC496DA7}"/>
                </a:ext>
              </a:extLst>
            </p:cNvPr>
            <p:cNvSpPr/>
            <p:nvPr/>
          </p:nvSpPr>
          <p:spPr>
            <a:xfrm>
              <a:off x="1984235" y="3070666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A3D8FF2-5D12-4474-9F5C-44B84BC2878F}"/>
                </a:ext>
              </a:extLst>
            </p:cNvPr>
            <p:cNvSpPr/>
            <p:nvPr/>
          </p:nvSpPr>
          <p:spPr>
            <a:xfrm>
              <a:off x="1984235" y="355591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0BAB819-BFAA-4D4E-A090-416E4F5BD706}"/>
                </a:ext>
              </a:extLst>
            </p:cNvPr>
            <p:cNvSpPr/>
            <p:nvPr/>
          </p:nvSpPr>
          <p:spPr>
            <a:xfrm>
              <a:off x="1984235" y="4041170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9C7F398-1900-4445-9367-2B874AC0ECED}"/>
                </a:ext>
              </a:extLst>
            </p:cNvPr>
            <p:cNvCxnSpPr>
              <a:cxnSpLocks/>
              <a:stCxn id="51" idx="6"/>
              <a:endCxn id="54" idx="2"/>
            </p:cNvCxnSpPr>
            <p:nvPr/>
          </p:nvCxnSpPr>
          <p:spPr>
            <a:xfrm flipV="1">
              <a:off x="1212040" y="2757483"/>
              <a:ext cx="772196" cy="241347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CD73BE-2E7F-4232-8439-C2C9E5C6E00D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>
              <a:off x="1212040" y="2998830"/>
              <a:ext cx="772196" cy="243904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8909391-B1BD-4A93-A518-BA8244E63FB5}"/>
                </a:ext>
              </a:extLst>
            </p:cNvPr>
            <p:cNvCxnSpPr>
              <a:cxnSpLocks/>
              <a:stCxn id="52" idx="6"/>
              <a:endCxn id="54" idx="2"/>
            </p:cNvCxnSpPr>
            <p:nvPr/>
          </p:nvCxnSpPr>
          <p:spPr>
            <a:xfrm flipV="1">
              <a:off x="1212040" y="2757483"/>
              <a:ext cx="772196" cy="759667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D3E95C4-64DE-4B9B-B7DB-7278689492BF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 flipV="1">
              <a:off x="1212040" y="3242734"/>
              <a:ext cx="772196" cy="27441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89AC0A3-868F-452E-9A1E-8F83513A7331}"/>
                </a:ext>
              </a:extLst>
            </p:cNvPr>
            <p:cNvCxnSpPr>
              <a:cxnSpLocks/>
              <a:stCxn id="52" idx="6"/>
              <a:endCxn id="56" idx="2"/>
            </p:cNvCxnSpPr>
            <p:nvPr/>
          </p:nvCxnSpPr>
          <p:spPr>
            <a:xfrm>
              <a:off x="1212040" y="3517150"/>
              <a:ext cx="772196" cy="21083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FAD4F2-5F2C-4204-A1B6-681CA902BBA8}"/>
                </a:ext>
              </a:extLst>
            </p:cNvPr>
            <p:cNvCxnSpPr>
              <a:cxnSpLocks/>
              <a:stCxn id="52" idx="6"/>
              <a:endCxn id="57" idx="2"/>
            </p:cNvCxnSpPr>
            <p:nvPr/>
          </p:nvCxnSpPr>
          <p:spPr>
            <a:xfrm>
              <a:off x="1212040" y="3517150"/>
              <a:ext cx="772196" cy="69608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D5D574-01F5-485D-B5A0-609DA2A1E318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 flipV="1">
              <a:off x="1212040" y="3727985"/>
              <a:ext cx="772196" cy="273687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4FE3FCC-5847-461A-85D4-5B1D277B9BF0}"/>
                </a:ext>
              </a:extLst>
            </p:cNvPr>
            <p:cNvCxnSpPr>
              <a:cxnSpLocks/>
              <a:stCxn id="53" idx="6"/>
              <a:endCxn id="57" idx="2"/>
            </p:cNvCxnSpPr>
            <p:nvPr/>
          </p:nvCxnSpPr>
          <p:spPr>
            <a:xfrm>
              <a:off x="1212040" y="4001672"/>
              <a:ext cx="772196" cy="21156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B8530B3-4F0B-467C-8FA6-5F5586B4E621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1212040" y="2998830"/>
              <a:ext cx="772196" cy="72915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3C80E90-96B3-47CE-A002-9687925E0AFD}"/>
                </a:ext>
              </a:extLst>
            </p:cNvPr>
            <p:cNvCxnSpPr>
              <a:cxnSpLocks/>
              <a:stCxn id="51" idx="6"/>
              <a:endCxn id="57" idx="2"/>
            </p:cNvCxnSpPr>
            <p:nvPr/>
          </p:nvCxnSpPr>
          <p:spPr>
            <a:xfrm>
              <a:off x="1212040" y="2998830"/>
              <a:ext cx="772196" cy="121440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3676F64-2FF0-4310-8330-C857F4E65607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 flipV="1">
              <a:off x="1212040" y="2757483"/>
              <a:ext cx="772196" cy="124418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784EF1-353A-4742-ABA0-997DEF73931E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 flipV="1">
              <a:off x="1212040" y="3242734"/>
              <a:ext cx="772196" cy="75893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1CDB1A6-43FA-490F-8E65-1F7FE481250C}"/>
                </a:ext>
              </a:extLst>
            </p:cNvPr>
            <p:cNvSpPr/>
            <p:nvPr/>
          </p:nvSpPr>
          <p:spPr>
            <a:xfrm>
              <a:off x="480617" y="2305481"/>
              <a:ext cx="1117522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</a:rPr>
                <a:t>Encoder 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1D3437B-5D08-4AE3-8CC4-FBC29BDF1739}"/>
                </a:ext>
              </a:extLst>
            </p:cNvPr>
            <p:cNvSpPr/>
            <p:nvPr/>
          </p:nvSpPr>
          <p:spPr>
            <a:xfrm>
              <a:off x="1813475" y="4584473"/>
              <a:ext cx="683086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input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92FE2-FF35-4DCD-A7BC-AA41D6C39019}"/>
                </a:ext>
              </a:extLst>
            </p:cNvPr>
            <p:cNvSpPr/>
            <p:nvPr/>
          </p:nvSpPr>
          <p:spPr>
            <a:xfrm>
              <a:off x="111601" y="2653549"/>
              <a:ext cx="444500" cy="172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19E4CAD-FDBD-421E-9C9B-436B3AF09EF1}"/>
                </a:ext>
              </a:extLst>
            </p:cNvPr>
            <p:cNvSpPr/>
            <p:nvPr/>
          </p:nvSpPr>
          <p:spPr>
            <a:xfrm>
              <a:off x="161785" y="282676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C74EE91-2119-4655-877F-759E04CDE3FE}"/>
                </a:ext>
              </a:extLst>
            </p:cNvPr>
            <p:cNvSpPr/>
            <p:nvPr/>
          </p:nvSpPr>
          <p:spPr>
            <a:xfrm>
              <a:off x="161785" y="334508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DFBBA0E-CE24-4FE4-B905-60AB7A030517}"/>
                </a:ext>
              </a:extLst>
            </p:cNvPr>
            <p:cNvSpPr/>
            <p:nvPr/>
          </p:nvSpPr>
          <p:spPr>
            <a:xfrm>
              <a:off x="161785" y="382960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E975609-88EA-4F44-9FCB-7EA8B1423134}"/>
                </a:ext>
              </a:extLst>
            </p:cNvPr>
            <p:cNvSpPr/>
            <p:nvPr/>
          </p:nvSpPr>
          <p:spPr>
            <a:xfrm>
              <a:off x="-135821" y="4414592"/>
              <a:ext cx="939344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reduced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DAF25FE-6765-44D1-8FCF-31044BBB1044}"/>
                </a:ext>
              </a:extLst>
            </p:cNvPr>
            <p:cNvCxnSpPr>
              <a:cxnSpLocks/>
              <a:stCxn id="51" idx="2"/>
              <a:endCxn id="95" idx="6"/>
            </p:cNvCxnSpPr>
            <p:nvPr/>
          </p:nvCxnSpPr>
          <p:spPr>
            <a:xfrm flipH="1">
              <a:off x="505919" y="2998830"/>
              <a:ext cx="361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F2DF437-734E-4809-BC61-BEDA6D52BECB}"/>
                </a:ext>
              </a:extLst>
            </p:cNvPr>
            <p:cNvCxnSpPr>
              <a:cxnSpLocks/>
              <a:stCxn id="52" idx="2"/>
              <a:endCxn id="96" idx="6"/>
            </p:cNvCxnSpPr>
            <p:nvPr/>
          </p:nvCxnSpPr>
          <p:spPr>
            <a:xfrm flipH="1">
              <a:off x="505919" y="3517150"/>
              <a:ext cx="361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DF4DCD0-8239-4CED-84D3-9414FD4CC743}"/>
                </a:ext>
              </a:extLst>
            </p:cNvPr>
            <p:cNvCxnSpPr>
              <a:cxnSpLocks/>
              <a:stCxn id="53" idx="2"/>
              <a:endCxn id="97" idx="6"/>
            </p:cNvCxnSpPr>
            <p:nvPr/>
          </p:nvCxnSpPr>
          <p:spPr>
            <a:xfrm flipH="1">
              <a:off x="505919" y="4001672"/>
              <a:ext cx="361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7345C4-7401-400D-BE46-72A77E02CCF8}"/>
              </a:ext>
            </a:extLst>
          </p:cNvPr>
          <p:cNvGrpSpPr/>
          <p:nvPr/>
        </p:nvGrpSpPr>
        <p:grpSpPr>
          <a:xfrm>
            <a:off x="6091498" y="3480189"/>
            <a:ext cx="1935450" cy="2232615"/>
            <a:chOff x="1212039" y="2123811"/>
            <a:chExt cx="2417210" cy="27883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5FE371-A136-49D1-A739-9206E5DB83B4}"/>
                </a:ext>
              </a:extLst>
            </p:cNvPr>
            <p:cNvSpPr/>
            <p:nvPr/>
          </p:nvSpPr>
          <p:spPr>
            <a:xfrm>
              <a:off x="1958185" y="2465457"/>
              <a:ext cx="396241" cy="20851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DFAC8A-1834-451B-8FDC-27DA6AC9F86C}"/>
                </a:ext>
              </a:extLst>
            </p:cNvPr>
            <p:cNvSpPr/>
            <p:nvPr/>
          </p:nvSpPr>
          <p:spPr>
            <a:xfrm>
              <a:off x="1984238" y="2590533"/>
              <a:ext cx="344135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9C362F-AF03-4AC6-AEEE-3A44D690AD27}"/>
                </a:ext>
              </a:extLst>
            </p:cNvPr>
            <p:cNvSpPr/>
            <p:nvPr/>
          </p:nvSpPr>
          <p:spPr>
            <a:xfrm>
              <a:off x="1984238" y="3051246"/>
              <a:ext cx="344135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FB0143-FA50-4ED4-AED2-BC82E020C2C6}"/>
                </a:ext>
              </a:extLst>
            </p:cNvPr>
            <p:cNvSpPr/>
            <p:nvPr/>
          </p:nvSpPr>
          <p:spPr>
            <a:xfrm>
              <a:off x="1984238" y="3511961"/>
              <a:ext cx="344135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834569E-B43B-4235-8416-2E6523FC3875}"/>
                </a:ext>
              </a:extLst>
            </p:cNvPr>
            <p:cNvSpPr/>
            <p:nvPr/>
          </p:nvSpPr>
          <p:spPr>
            <a:xfrm>
              <a:off x="1984238" y="3987420"/>
              <a:ext cx="344135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FB852F-29CD-4029-ACE1-FA502FE1300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212039" y="2762601"/>
              <a:ext cx="772196" cy="227096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CFA16A-7DF3-42B4-8CC3-709CD0CB8BB6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1212039" y="2989695"/>
              <a:ext cx="772196" cy="23361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172485B-EC1C-447A-B067-D18035517076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212039" y="2762601"/>
              <a:ext cx="772196" cy="74541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2262CF-063E-421C-A1AB-0CED821598F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212039" y="3223313"/>
              <a:ext cx="772196" cy="28470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486263-B38F-48FB-AD36-F8442D9C9E8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212039" y="3508016"/>
              <a:ext cx="772196" cy="1760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D0CC3A-F7E1-45B1-8A97-C127B54FCD5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1212039" y="3508016"/>
              <a:ext cx="772196" cy="65147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84EA512-1333-4B99-966F-D3B83E52D706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1212039" y="3684028"/>
              <a:ext cx="772196" cy="30851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4F7793-43A1-4EF0-B136-2C0D93C0390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1212039" y="3992538"/>
              <a:ext cx="772196" cy="16695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850886-F4AF-49C5-98A5-4FF78B5D233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212039" y="2989695"/>
              <a:ext cx="772196" cy="69433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4F8605-6AE0-4A37-A3A7-CFE627391E24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1212039" y="2989695"/>
              <a:ext cx="772196" cy="116979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B929EA-0A1A-4ED3-9610-87896E035086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212039" y="2762601"/>
              <a:ext cx="772196" cy="122993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BC3079-EF80-437D-8BAB-91B137AD55B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212039" y="3223313"/>
              <a:ext cx="772196" cy="76922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B85052-AD44-4A12-84EF-E3027E0BC300}"/>
                </a:ext>
              </a:extLst>
            </p:cNvPr>
            <p:cNvSpPr/>
            <p:nvPr/>
          </p:nvSpPr>
          <p:spPr>
            <a:xfrm>
              <a:off x="1605882" y="2123811"/>
              <a:ext cx="1133540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Decoder 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82E4F-695E-494F-A126-0998EFFA0ADF}"/>
                </a:ext>
              </a:extLst>
            </p:cNvPr>
            <p:cNvSpPr/>
            <p:nvPr/>
          </p:nvSpPr>
          <p:spPr>
            <a:xfrm>
              <a:off x="2692212" y="2475693"/>
              <a:ext cx="396240" cy="20851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184AF17-123A-4364-8B58-AB7B31EF59D2}"/>
                </a:ext>
              </a:extLst>
            </p:cNvPr>
            <p:cNvSpPr/>
            <p:nvPr/>
          </p:nvSpPr>
          <p:spPr>
            <a:xfrm>
              <a:off x="2718264" y="259053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598245B-B1DA-4BAD-B408-D5CDEA487DFA}"/>
                </a:ext>
              </a:extLst>
            </p:cNvPr>
            <p:cNvSpPr/>
            <p:nvPr/>
          </p:nvSpPr>
          <p:spPr>
            <a:xfrm>
              <a:off x="2718264" y="3051246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FC76904-A865-4B4F-83CB-7107AD072BFE}"/>
                </a:ext>
              </a:extLst>
            </p:cNvPr>
            <p:cNvSpPr/>
            <p:nvPr/>
          </p:nvSpPr>
          <p:spPr>
            <a:xfrm>
              <a:off x="2718264" y="351196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8AE59C6-D506-40DC-BC3F-500EBC1BA1DC}"/>
                </a:ext>
              </a:extLst>
            </p:cNvPr>
            <p:cNvSpPr/>
            <p:nvPr/>
          </p:nvSpPr>
          <p:spPr>
            <a:xfrm>
              <a:off x="2718264" y="3987420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886CDE-BB19-4340-85F2-22A6FC96D7BF}"/>
                </a:ext>
              </a:extLst>
            </p:cNvPr>
            <p:cNvCxnSpPr>
              <a:cxnSpLocks/>
              <a:stCxn id="18" idx="6"/>
              <a:endCxn id="102" idx="2"/>
            </p:cNvCxnSpPr>
            <p:nvPr/>
          </p:nvCxnSpPr>
          <p:spPr>
            <a:xfrm>
              <a:off x="2328369" y="2762601"/>
              <a:ext cx="389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7E59126-7053-4962-A450-4ADA6CDADD64}"/>
                </a:ext>
              </a:extLst>
            </p:cNvPr>
            <p:cNvCxnSpPr>
              <a:cxnSpLocks/>
              <a:stCxn id="19" idx="6"/>
              <a:endCxn id="103" idx="2"/>
            </p:cNvCxnSpPr>
            <p:nvPr/>
          </p:nvCxnSpPr>
          <p:spPr>
            <a:xfrm>
              <a:off x="2328369" y="3223313"/>
              <a:ext cx="389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28B1669-47FF-49CA-9BBC-5ED6F75887DC}"/>
                </a:ext>
              </a:extLst>
            </p:cNvPr>
            <p:cNvCxnSpPr>
              <a:cxnSpLocks/>
              <a:stCxn id="20" idx="6"/>
              <a:endCxn id="104" idx="2"/>
            </p:cNvCxnSpPr>
            <p:nvPr/>
          </p:nvCxnSpPr>
          <p:spPr>
            <a:xfrm>
              <a:off x="2328369" y="3684028"/>
              <a:ext cx="389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424D421-CE9D-4251-AF9D-6895C42555EE}"/>
                </a:ext>
              </a:extLst>
            </p:cNvPr>
            <p:cNvCxnSpPr>
              <a:cxnSpLocks/>
              <a:stCxn id="21" idx="6"/>
              <a:endCxn id="105" idx="2"/>
            </p:cNvCxnSpPr>
            <p:nvPr/>
          </p:nvCxnSpPr>
          <p:spPr>
            <a:xfrm>
              <a:off x="2328369" y="4159488"/>
              <a:ext cx="389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0CF7A06-56E5-4275-9EDA-C55ECF93C519}"/>
                </a:ext>
              </a:extLst>
            </p:cNvPr>
            <p:cNvSpPr/>
            <p:nvPr/>
          </p:nvSpPr>
          <p:spPr>
            <a:xfrm>
              <a:off x="2181392" y="4585424"/>
              <a:ext cx="1447857" cy="326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reconstructed</a:t>
              </a: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D47BD651-CD08-4A5F-B182-1FFD2C10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08" y="4172163"/>
            <a:ext cx="781159" cy="80021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B66BBCB-81FD-4B5A-AF74-94406D01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908" y="4187904"/>
            <a:ext cx="762106" cy="77163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6672B76-F72B-48DD-BA19-CCBEF0E93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731811" y="3885340"/>
            <a:ext cx="388420" cy="14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8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5750</TotalTime>
  <Words>1506</Words>
  <Application>Microsoft Office PowerPoint</Application>
  <PresentationFormat>Widescreen</PresentationFormat>
  <Paragraphs>484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ArialMT</vt:lpstr>
      <vt:lpstr>Brush Script Std</vt:lpstr>
      <vt:lpstr>Calibri</vt:lpstr>
      <vt:lpstr>Cambria Math</vt:lpstr>
      <vt:lpstr>Lucida Grande</vt:lpstr>
      <vt:lpstr>Product Sans</vt:lpstr>
      <vt:lpstr>Verdana</vt:lpstr>
      <vt:lpstr>Wingdings</vt:lpstr>
      <vt:lpstr>template_informatika_slide</vt:lpstr>
      <vt:lpstr>Computer Vision</vt:lpstr>
      <vt:lpstr>Agenda</vt:lpstr>
      <vt:lpstr>Auto Encoder</vt:lpstr>
      <vt:lpstr>Auto Encoder</vt:lpstr>
      <vt:lpstr>Auto Encoder: Parts</vt:lpstr>
      <vt:lpstr>Auto Encoder: Implicit Supervision </vt:lpstr>
      <vt:lpstr>Auto Encoder: Compared to PCA</vt:lpstr>
      <vt:lpstr>Layer-wise Pretraining</vt:lpstr>
      <vt:lpstr>Layer-wise Pretraining</vt:lpstr>
      <vt:lpstr>Layer-wise Pretraining</vt:lpstr>
      <vt:lpstr>Layer-wise Pretraining</vt:lpstr>
      <vt:lpstr>Layer-wise Pretraining</vt:lpstr>
      <vt:lpstr>Convolutional AutoEncoder</vt:lpstr>
      <vt:lpstr>Learned Feature Representation</vt:lpstr>
      <vt:lpstr>AutoEncoder Applications</vt:lpstr>
      <vt:lpstr>AutoEncoder Applications</vt:lpstr>
      <vt:lpstr>AutoEncoder Applications</vt:lpstr>
      <vt:lpstr>AutoEncoder Applications</vt:lpstr>
      <vt:lpstr>Image Representation</vt:lpstr>
      <vt:lpstr>Image Retrieval using CNN</vt:lpstr>
      <vt:lpstr>Transfer Learning</vt:lpstr>
      <vt:lpstr>Transfer Learning</vt:lpstr>
      <vt:lpstr>Transfer Learning</vt:lpstr>
      <vt:lpstr>Transfer Learning</vt:lpstr>
      <vt:lpstr>Pre-Trained Weight</vt:lpstr>
      <vt:lpstr>Pre-Trained Weight</vt:lpstr>
      <vt:lpstr>Transfer Learning</vt:lpstr>
      <vt:lpstr>ConvNet as Feature Extraction</vt:lpstr>
      <vt:lpstr>ConvNet as Feature Extraction</vt:lpstr>
      <vt:lpstr>ConvNet as Feature Extraction</vt:lpstr>
      <vt:lpstr>When and How to fine-tune</vt:lpstr>
      <vt:lpstr>PowerPoint Presentation</vt:lpstr>
      <vt:lpstr>Neural Net Visualization</vt:lpstr>
      <vt:lpstr>ConvNet Visualization</vt:lpstr>
      <vt:lpstr>ConvNet Visualization</vt:lpstr>
      <vt:lpstr>ConvNet Visualization</vt:lpstr>
      <vt:lpstr>ConvNet Visualization</vt:lpstr>
      <vt:lpstr>LeNet-5</vt:lpstr>
      <vt:lpstr>Aside: Kernel and Sizes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Convolution Layer Formula</vt:lpstr>
      <vt:lpstr>Question?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 Arifianto</cp:lastModifiedBy>
  <cp:revision>523</cp:revision>
  <dcterms:created xsi:type="dcterms:W3CDTF">2012-11-14T18:53:32Z</dcterms:created>
  <dcterms:modified xsi:type="dcterms:W3CDTF">2020-10-24T01:25:18Z</dcterms:modified>
</cp:coreProperties>
</file>