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8" r:id="rId4"/>
    <p:sldId id="269" r:id="rId5"/>
    <p:sldId id="259" r:id="rId6"/>
    <p:sldId id="360" r:id="rId7"/>
    <p:sldId id="301" r:id="rId8"/>
    <p:sldId id="362" r:id="rId9"/>
    <p:sldId id="586" r:id="rId10"/>
    <p:sldId id="303" r:id="rId11"/>
    <p:sldId id="393" r:id="rId12"/>
    <p:sldId id="394" r:id="rId13"/>
    <p:sldId id="395" r:id="rId14"/>
    <p:sldId id="397" r:id="rId15"/>
    <p:sldId id="396" r:id="rId16"/>
    <p:sldId id="541" r:id="rId17"/>
    <p:sldId id="551" r:id="rId18"/>
    <p:sldId id="287" r:id="rId19"/>
    <p:sldId id="588" r:id="rId20"/>
    <p:sldId id="587" r:id="rId21"/>
    <p:sldId id="531" r:id="rId2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 1" id="{969492F5-2BDB-4BBD-8A5B-0BF6B8A287D4}">
          <p14:sldIdLst>
            <p14:sldId id="256"/>
          </p14:sldIdLst>
        </p14:section>
        <p14:section name="Course Introduction" id="{0A3246C2-7322-4526-87A7-6635C47AFBFB}">
          <p14:sldIdLst>
            <p14:sldId id="261"/>
            <p14:sldId id="268"/>
            <p14:sldId id="269"/>
            <p14:sldId id="259"/>
          </p14:sldIdLst>
        </p14:section>
        <p14:section name="Course Objectives" id="{A84FB597-47A3-4D92-91F2-78F7C52635AA}">
          <p14:sldIdLst>
            <p14:sldId id="360"/>
            <p14:sldId id="301"/>
            <p14:sldId id="362"/>
            <p14:sldId id="586"/>
            <p14:sldId id="303"/>
          </p14:sldIdLst>
        </p14:section>
        <p14:section name="Academic Honesty" id="{139CB726-748E-47DB-8EBB-FA33257F52D4}">
          <p14:sldIdLst>
            <p14:sldId id="393"/>
            <p14:sldId id="394"/>
            <p14:sldId id="395"/>
            <p14:sldId id="397"/>
            <p14:sldId id="396"/>
            <p14:sldId id="541"/>
          </p14:sldIdLst>
        </p14:section>
        <p14:section name="Syllabus" id="{CD27CAED-812C-49F1-BE25-8C06AE5DE6F3}">
          <p14:sldIdLst>
            <p14:sldId id="551"/>
            <p14:sldId id="287"/>
          </p14:sldIdLst>
        </p14:section>
        <p14:section name="Technical" id="{92A6D910-3CA9-400E-B635-F40B1E96D766}">
          <p14:sldIdLst>
            <p14:sldId id="588"/>
            <p14:sldId id="587"/>
          </p14:sldIdLst>
        </p14:section>
        <p14:section name="Break" id="{0131F89D-4663-4CC5-9258-0E51532DB4B4}">
          <p14:sldIdLst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1187" autoAdjust="0"/>
  </p:normalViewPr>
  <p:slideViewPr>
    <p:cSldViewPr snapToGrid="0" snapToObjects="1">
      <p:cViewPr>
        <p:scale>
          <a:sx n="90" d="100"/>
          <a:sy n="90" d="100"/>
        </p:scale>
        <p:origin x="160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09-Sep-20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09-Sep-20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4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2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0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7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155E-0DD1-47AD-9AE4-5F9B08943CDB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944C8-9586-47C6-AEC1-DB919B382BAA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9DEA8-72A8-4E2B-A35E-4131A0B58F7C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F6CD-2C32-4781-9790-51D1F3BACE1A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7F4FE-4667-4C41-A311-FAD59DC48F40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50ADC-4C99-47CF-9793-A6FC7F522E2D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8DB292-EC81-46A2-BA09-ACD126FB19B1}" type="datetime1">
              <a:rPr lang="en-US" smtClean="0"/>
              <a:t>09-Sep-20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ditya.arifianto@gmail.com" TargetMode="External"/><Relationship Id="rId2" Type="http://schemas.openxmlformats.org/officeDocument/2006/relationships/hyperlink" Target="mailto:anditya@telkomuniversity.ac.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 – </a:t>
            </a:r>
            <a:r>
              <a:rPr lang="en-US" dirty="0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First Meet</a:t>
            </a:r>
            <a:r>
              <a:rPr lang="id-ID" sz="2400" dirty="0"/>
              <a:t> – Introduction</a:t>
            </a:r>
            <a:r>
              <a:rPr lang="en-US" sz="2400" dirty="0"/>
              <a:t> [Part 1]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01791706"/>
              </p:ext>
            </p:extLst>
          </p:nvPr>
        </p:nvGraphicFramePr>
        <p:xfrm>
          <a:off x="2539707" y="2391044"/>
          <a:ext cx="4402456" cy="311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	…	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	…	79.99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	…	74.99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	…	69.99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	…	59.99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	…	49.99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	...	39.99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Points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CA34F-4480-4ACB-B526-6642BBAE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4668" y="3215640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5768" y="3001929"/>
            <a:ext cx="9320464" cy="1141446"/>
          </a:xfrm>
        </p:spPr>
        <p:txBody>
          <a:bodyPr/>
          <a:lstStyle/>
          <a:p>
            <a:pPr algn="ctr"/>
            <a:r>
              <a:rPr lang="en-US" dirty="0"/>
              <a:t>Academic Honesty and Collaboration policy</a:t>
            </a:r>
            <a:br>
              <a:rPr lang="en-US" dirty="0"/>
            </a:br>
            <a:r>
              <a:rPr lang="en-US" dirty="0"/>
              <a:t>(Online Version)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702374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Don’t look </a:t>
            </a:r>
            <a:r>
              <a:rPr lang="en-US" dirty="0"/>
              <a:t>at solutions or code that are not your own</a:t>
            </a:r>
          </a:p>
          <a:p>
            <a:endParaRPr lang="en-US" dirty="0"/>
          </a:p>
          <a:p>
            <a:r>
              <a:rPr lang="en-US" dirty="0"/>
              <a:t>Everything you submit should be </a:t>
            </a:r>
            <a:r>
              <a:rPr lang="en-US" b="1" dirty="0">
                <a:solidFill>
                  <a:srgbClr val="0000FF"/>
                </a:solidFill>
              </a:rPr>
              <a:t>your own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4BFC7CC-A683-497B-9BA3-ED57F8A1D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9" b="11214"/>
          <a:stretch/>
        </p:blipFill>
        <p:spPr>
          <a:xfrm>
            <a:off x="9646800" y="4684456"/>
            <a:ext cx="1857374" cy="14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30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Don’t share </a:t>
            </a:r>
            <a:r>
              <a:rPr lang="en-US" dirty="0"/>
              <a:t>your solution code with others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However </a:t>
            </a:r>
            <a:r>
              <a:rPr lang="en-US" b="1" dirty="0">
                <a:solidFill>
                  <a:srgbClr val="0000FF"/>
                </a:solidFill>
              </a:rPr>
              <a:t>discussing</a:t>
            </a:r>
            <a:r>
              <a:rPr lang="en-US" dirty="0"/>
              <a:t> ideas or general strategies is </a:t>
            </a:r>
            <a:r>
              <a:rPr lang="en-US" b="1" dirty="0">
                <a:solidFill>
                  <a:srgbClr val="0000FF"/>
                </a:solidFill>
              </a:rPr>
              <a:t>fine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encouraged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14CE4D3-6A25-41C2-8DB6-9524F05E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9" b="11214"/>
          <a:stretch/>
        </p:blipFill>
        <p:spPr>
          <a:xfrm>
            <a:off x="9646800" y="4684456"/>
            <a:ext cx="1857374" cy="14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77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627221"/>
          </a:xfrm>
        </p:spPr>
        <p:txBody>
          <a:bodyPr/>
          <a:lstStyle/>
          <a:p>
            <a:pPr algn="ctr"/>
            <a:r>
              <a:rPr lang="en-US" dirty="0"/>
              <a:t>Turning in something late/incomplete </a:t>
            </a:r>
            <a:br>
              <a:rPr lang="en-US" dirty="0"/>
            </a:br>
            <a:r>
              <a:rPr lang="en-US" dirty="0"/>
              <a:t>is better than </a:t>
            </a:r>
            <a:br>
              <a:rPr lang="en-US" dirty="0"/>
            </a:br>
            <a:r>
              <a:rPr lang="en-US" dirty="0"/>
              <a:t>violating the honor code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9495176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7255" y="4492599"/>
            <a:ext cx="2678000" cy="15424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Be </a:t>
            </a:r>
            <a:r>
              <a:rPr lang="en-US" sz="2200" dirty="0">
                <a:solidFill>
                  <a:srgbClr val="0000FF"/>
                </a:solidFill>
              </a:rPr>
              <a:t>responsible</a:t>
            </a:r>
            <a:r>
              <a:rPr lang="en-US" sz="2200" dirty="0"/>
              <a:t> with your </a:t>
            </a:r>
            <a:r>
              <a:rPr lang="en-US" sz="2200" dirty="0">
                <a:solidFill>
                  <a:srgbClr val="0000FF"/>
                </a:solidFill>
              </a:rPr>
              <a:t>attendance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All course materials will be provided in LMS </a:t>
            </a:r>
            <a:r>
              <a:rPr lang="en-US" sz="2200" dirty="0" err="1"/>
              <a:t>Celoe</a:t>
            </a:r>
            <a:r>
              <a:rPr lang="en-US" sz="2200" dirty="0"/>
              <a:t> , including Quiz review and (mid and final) exam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you’ll need to submit each of the required assignments 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(quizzes, assignment, exams)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24219549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Maintain the </a:t>
            </a:r>
            <a:r>
              <a:rPr lang="en-US" sz="2200" b="1" dirty="0">
                <a:solidFill>
                  <a:srgbClr val="009900"/>
                </a:solidFill>
              </a:rPr>
              <a:t>appropriate condition </a:t>
            </a:r>
            <a:r>
              <a:rPr lang="en-US" sz="2200" dirty="0"/>
              <a:t>in the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You may open the webcam and microphone as long as </a:t>
            </a:r>
            <a:br>
              <a:rPr lang="en-US" sz="2200" dirty="0"/>
            </a:br>
            <a:r>
              <a:rPr lang="en-US" sz="2200" dirty="0"/>
              <a:t>it </a:t>
            </a:r>
            <a:r>
              <a:rPr lang="en-US" sz="2200" dirty="0">
                <a:solidFill>
                  <a:srgbClr val="FF0000"/>
                </a:solidFill>
              </a:rPr>
              <a:t>does not disturb </a:t>
            </a:r>
            <a:r>
              <a:rPr lang="en-US" sz="2200" dirty="0"/>
              <a:t>the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All the lectures will be available on </a:t>
            </a:r>
            <a:r>
              <a:rPr lang="en-US" sz="2200" dirty="0">
                <a:solidFill>
                  <a:srgbClr val="0000FF"/>
                </a:solidFill>
              </a:rPr>
              <a:t>YouTube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5F51D-0928-423C-A909-906F96550F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7255" y="4492599"/>
            <a:ext cx="2678000" cy="15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357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141446"/>
          </a:xfrm>
        </p:spPr>
        <p:txBody>
          <a:bodyPr/>
          <a:lstStyle/>
          <a:p>
            <a:pPr algn="ctr"/>
            <a:r>
              <a:rPr lang="en-US" dirty="0"/>
              <a:t>Syllabus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32211662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  <a:p>
            <a:r>
              <a:rPr lang="en-US" dirty="0"/>
              <a:t>Review on Image Processing</a:t>
            </a:r>
          </a:p>
          <a:p>
            <a:r>
              <a:rPr lang="en-US" dirty="0"/>
              <a:t>Machine Learning for Computer Vision</a:t>
            </a:r>
          </a:p>
          <a:p>
            <a:r>
              <a:rPr lang="en-US" dirty="0"/>
              <a:t>Feature Engineering for Object Recognition</a:t>
            </a:r>
          </a:p>
          <a:p>
            <a:r>
              <a:rPr lang="en-US" dirty="0"/>
              <a:t>Feature Learning for Object Recognition</a:t>
            </a:r>
          </a:p>
          <a:p>
            <a:r>
              <a:rPr lang="en-US" dirty="0"/>
              <a:t>Object Detection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A115A29-A25B-4914-94CE-F5A42F407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11"/>
          <a:stretch/>
        </p:blipFill>
        <p:spPr>
          <a:xfrm>
            <a:off x="9434736" y="4022295"/>
            <a:ext cx="1802016" cy="17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2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141446"/>
          </a:xfrm>
        </p:spPr>
        <p:txBody>
          <a:bodyPr/>
          <a:lstStyle/>
          <a:p>
            <a:pPr algn="ctr"/>
            <a:r>
              <a:rPr lang="en-US" dirty="0"/>
              <a:t>Technical Stuffs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8970224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Part 1: Course Introduction, Course Preparations</a:t>
            </a:r>
          </a:p>
          <a:p>
            <a:r>
              <a:rPr lang="en-US" dirty="0"/>
              <a:t>Part 2: Brief history of Computer Vision</a:t>
            </a:r>
          </a:p>
          <a:p>
            <a:r>
              <a:rPr lang="en-US" dirty="0"/>
              <a:t>Part 3: Recognition and Detection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326" y="4501939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428E1-CC42-405F-BBF5-A27233880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/>
              <a:t>At least 8 synchronous meetings</a:t>
            </a:r>
          </a:p>
          <a:p>
            <a:pPr lvl="1"/>
            <a:r>
              <a:rPr lang="en-US" sz="2200" dirty="0"/>
              <a:t>Google Meet</a:t>
            </a:r>
          </a:p>
          <a:p>
            <a:pPr lvl="1"/>
            <a:r>
              <a:rPr lang="en-US" sz="2200" dirty="0" err="1"/>
              <a:t>Youtube</a:t>
            </a:r>
            <a:endParaRPr lang="en-US" sz="2200" dirty="0"/>
          </a:p>
          <a:p>
            <a:r>
              <a:rPr lang="en-US" sz="2200" dirty="0"/>
              <a:t>Weekly Quiz</a:t>
            </a:r>
          </a:p>
          <a:p>
            <a:r>
              <a:rPr lang="en-US" sz="2200" dirty="0"/>
              <a:t>Weekly Programming Exercise</a:t>
            </a:r>
          </a:p>
          <a:p>
            <a:r>
              <a:rPr lang="en-US" sz="2200" dirty="0"/>
              <a:t>Location Survey</a:t>
            </a:r>
            <a:endParaRPr lang="id-ID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C5592-977B-45E9-91F1-7C259687A2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634A15-E7DD-4DD0-B411-089E70C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Meeting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A3C90-B431-478A-873C-F33A1A3082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21930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931" y="2645032"/>
            <a:ext cx="2878138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4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Course Name: Computer Vision </a:t>
            </a:r>
          </a:p>
          <a:p>
            <a:r>
              <a:rPr lang="en-US" dirty="0"/>
              <a:t>Course Code: CII4Q3</a:t>
            </a:r>
          </a:p>
          <a:p>
            <a:r>
              <a:rPr lang="en-US" dirty="0"/>
              <a:t>Credits : 3</a:t>
            </a:r>
            <a:r>
              <a:rPr lang="id-ID" dirty="0"/>
              <a:t>	</a:t>
            </a:r>
            <a:endParaRPr lang="en-US" dirty="0"/>
          </a:p>
          <a:p>
            <a:pPr lvl="1"/>
            <a:r>
              <a:rPr lang="en-US" dirty="0"/>
              <a:t>14 weeks of each:</a:t>
            </a:r>
          </a:p>
          <a:p>
            <a:pPr lvl="2"/>
            <a:r>
              <a:rPr lang="en-US" dirty="0"/>
              <a:t>3 x 50’ class</a:t>
            </a:r>
          </a:p>
          <a:p>
            <a:pPr lvl="2"/>
            <a:r>
              <a:rPr lang="en-US" dirty="0"/>
              <a:t>3 x 50’ structured tasks</a:t>
            </a:r>
          </a:p>
          <a:p>
            <a:pPr lvl="2"/>
            <a:r>
              <a:rPr lang="en-US" dirty="0"/>
              <a:t>3 x 50’ self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494" y="3652579"/>
            <a:ext cx="2703826" cy="26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Anditya Arifianto</a:t>
            </a:r>
          </a:p>
          <a:p>
            <a:r>
              <a:rPr lang="en-US" dirty="0"/>
              <a:t>NIP: 14890028</a:t>
            </a:r>
          </a:p>
          <a:p>
            <a:r>
              <a:rPr lang="en-US" dirty="0"/>
              <a:t>Email:</a:t>
            </a:r>
          </a:p>
          <a:p>
            <a:pPr lvl="1"/>
            <a:r>
              <a:rPr lang="en-US" dirty="0">
                <a:hlinkClick r:id="rId2"/>
              </a:rPr>
              <a:t>anditya@telkomuniversity.ac.id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anditya.arifianto@gmail.com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0933" y="4240655"/>
            <a:ext cx="2174322" cy="20026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Pre-requisite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Proficiency in </a:t>
            </a:r>
            <a:r>
              <a:rPr lang="en-US" b="1" dirty="0"/>
              <a:t>Algorithm and Programming</a:t>
            </a:r>
          </a:p>
          <a:p>
            <a:r>
              <a:rPr lang="en-US" b="1" dirty="0">
                <a:solidFill>
                  <a:srgbClr val="FF0000"/>
                </a:solidFill>
              </a:rPr>
              <a:t>Calculus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Linear Algebra</a:t>
            </a:r>
          </a:p>
          <a:p>
            <a:r>
              <a:rPr lang="id-ID" b="1" dirty="0">
                <a:solidFill>
                  <a:srgbClr val="0000FF"/>
                </a:solidFill>
              </a:rPr>
              <a:t>Artificial</a:t>
            </a:r>
            <a:r>
              <a:rPr lang="en-US" b="1" dirty="0">
                <a:solidFill>
                  <a:srgbClr val="0000FF"/>
                </a:solidFill>
              </a:rPr>
              <a:t> Intelligence</a:t>
            </a:r>
          </a:p>
          <a:p>
            <a:r>
              <a:rPr lang="id-ID" b="1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C363C1-4043-4945-8B47-0BC735B3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55" y="4178428"/>
            <a:ext cx="1602000" cy="16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56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29"/>
            <a:ext cx="8326438" cy="1141446"/>
          </a:xfrm>
        </p:spPr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3148395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Specific materials </a:t>
            </a:r>
            <a:r>
              <a:rPr lang="en-US" dirty="0"/>
              <a:t>aimed to support your thesis</a:t>
            </a:r>
          </a:p>
          <a:p>
            <a:pPr>
              <a:lnSpc>
                <a:spcPct val="120000"/>
              </a:lnSpc>
            </a:pPr>
            <a:r>
              <a:rPr lang="en-US" dirty="0"/>
              <a:t>Covering </a:t>
            </a:r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research and developments, </a:t>
            </a:r>
            <a:br>
              <a:rPr lang="en-US" dirty="0"/>
            </a:br>
            <a:r>
              <a:rPr lang="en-US" dirty="0"/>
              <a:t>with specific examples on </a:t>
            </a:r>
            <a:r>
              <a:rPr lang="en-US" dirty="0">
                <a:solidFill>
                  <a:srgbClr val="0000FF"/>
                </a:solidFill>
              </a:rPr>
              <a:t>Computer 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4" name="Picture 2" descr="data:image/png;base64,iVBORw0KGgoAAAANSUhEUgAAAOEAAADhCAMAAAAJbSJIAAAAn1BMVEX///+zQEr0srCyPUevMT2uKzixOEOxOUSuLDmwNUCwMz73trStJzWyPUjdsrWtJTP26+y2Rk/y4uP8+PjHeoDq0NL47u/hu77EYWfYqq3WoaXw3t+4T1i2SFG7WWHlxcfBaXDwq6rRlZnLhovBa3LIfoTOjZLYpqrEc3m9YGe5U1vkwsXfkJHUfoHozM7SmZ3KbHHnnZ3ilpbNc3bZhYfVUx5GAAAWPElEQVR4nN1daXuqOhAusgUEFalSxa0udevpcnv+/2+7oKdtJplJAuLpad9PfZ4q5mWSyWyZ3Nx8SwzH+8TaHL96GDI6i+l0l13+nCMLbMvy3f3lj2oU/cTx49hnh96FD+p0rTOCf4visHzvJXw7vehBnch6Bxs1NLhGsPbfxxWsLnkOR9CK7aZG1wD63MDcYf3n8AQty+k0N8JL0XE+x8Xm9R8DCFqx1eAQL8Q4aOLNCwSLRzWgmhvClmMY1h2WRNCyJ42OsgbSYT7vLDf7xAbjmu5Xz515XnE9ygSLGf+F+/5wMFrNLMac0PPtGI4rtr0gdBiz9qvRwHTzwAha9uyqJEjknY0VsdCzkTEJTEPWna6yvv6ZKMFCiE/XpyOg39nFbujH6Hhwnp7jJptMbet8WDJfLMR8OY0qsftg6TvRYZyTDyYkWCAa/D16gwebBTXYfYgjYMkSJ0kTtPzFX6LXf05c7wJ6Z8RBNNnKKlZBsDCRaMk3iOM+ukR6POzQ3QkTT0nQ8tdXp5eOLearxlAVvjvhzR6JYJyAt9k10MSXoL/pNiW+T9hOtHzXrZIWtaetO34f8jdX5bdzvabpnRGw1WlBShK0k/v2K/hR91KnWsFv0210ekJ40XKIEJzet1vtAz9tvIs8TgWGGwP52X7gFPYZeBFeacsFvs7iKeQYbJj4vEKCrVb7PyjECzxOBcYafrEfsMiZbcad+WD4zH022PYGx854M2MuCzTmgThFThIs0J7w3wuWV+A3txyLRmGIselmO/hYIKPw85/Ohz/Qe9rurMJ+VZIEBJMzwVb7EXzJaXwl9hYu/e4LAyxZHeFvDtzP/0dQu/eylV+YepUIFhSn/ABiZ9nsRN3SCsZnwa6DvNHPLcxHgoD90cJxtCTfp+hZiPDjgbtqTo69GTVBbad7O8f9vaePXa2LW1nDbN0NlcqHk2BJMRH+7bmbhrZ+UoCBu+/Q7mzn/DXPpb3y4eig0F68BEuGv6Vh+N1dAzbqcC/q73fxhUv1K8x3EWPureZDKxbiKxxKsAQicN9dX+pMzfHVYrOJQQAt7ff1IYt0aznI2AUJlkL8hQ3Fj/YXef3PqJXvu/v6IVAE2UGiKEuwACFsd1Z7NOkCUzF2tG/azR6IvyNLkBSidZpR9QKWuYWogZgdmo8FJYJ0UAkWSCjda7OkRth57iLPC+MrRJ1580BFsH2fkHto7FhVM1NbJNhls+fm+RU/FcJfwabomWLrl2S5fnJk1fKLD678DLa/jmPGJzloCf7h+NsijfdgV+FHb+Vd0A+uldviE1VWTErwD8f27ykVAqsQaVyH0rfZ+jpOWYGcf53+q5LgieMjwdE3do33gfhdm10zOcnL0P+tY1hy/O+AcpzWJhgerhrf2nHqI37RM6Q5GhKUtsHoodqIe/k8Gz0vlw8PmdHU5v1lKzEgeOL4eiduZ7aZNpUIxq75Htifj2+nZVzGCYPA8zwnMtlfcl5xB/dmFAu9KjpU4dZkjLfiFLUDQxclH+3iyBEjMcxEhfMv1X80maan/V+cpo5JbnIlmojewWSipceVx/AslEkVzJpbiLbRQiwJipO0a5IgHov7oLMw+NZxFzLSlTWpguHT/lZipGpkgpGJupci6kwfQc9XkTrk4ur3YbgjGizEugQHojvoagOTmSoQcYZJLQb/Zg0WYl2CQ9HZdseab4x8zD8XYFIEs6i0EOsSvDkIk01HsGPCr/hxA13ML8R4qmFYm+BG2Cc0BDM0viLDPhj89oBfiJodsTbBjuAvqX3BfMYMs4hdE4M/5d+ueiHWJtgXCDpKO/2hayS/MqZp5nrv+YX4pmBYm+CN8D2lN/nkS7Y5hO17gVOAGUetxoYLsT7BBzhmX1WYs4roCRp7IYvc2Wq57RyP84FxUGBgtiPWJyjshHZCW3h5QgrQc9zJqjOo5SrzA/AfGyd4E0OpuLQ7mGEhuBM95q+O9eMAe+6x1EK8gOAKiiWig8grvNbFZ/7DZXFiEI5K3h7v222R5gUEhTnqkLZaupcDOFZZR7G+OMwPFmKhqvypyPICgjdT8E0spXlGD43IBs6ygShjKq7u2PaD6csny0sIbqFP6FCLKceWYBCOLztQ8Y4poqALln7y8vu1YHkJwSH0CclFOECsGK+7bIbfzS3tYPpecvf7dVqboPBs8gDIQN4FY3fTVBB1oyr1KFlK8QNzgiAMVOzYRh87IUwaS7NpCCKoEMCdAelTDnkuSTDWu8fGqE7QPLx9Mwey8YioRc8RCXp+c3nS6gSL3zde/xMgwgD/XmqJy5ytG9IwNQmaV34dgSJlRMBhIu6DkS6+UQG1CBZDMHzFYBeiSv13wm4cK4pkLido6FkbChGKkMi/iUFU22mwmFwi6E0CFpiUvZGWCQBQpD7u9Q6EIKrtN5iIkgg6tzfpYLyP9CwDk5TIE1CkuM+UCnutbTWYKsUInjHYLjwNS9fgB9a8CImdYgfNKdszJpgOhxptQBM8fT/friNGF2oaHGzsAa8JLxAXQnBxoJ+iaZ4td0nUjQp03WS3zIh1qyZ4Rj5a++47yxhsywanEZe8jsTrw4eCQ6gN755G5HifU7swnB3X2o3kN2NC8M8zdyFzgoAlT0D3azMiKZh/ESpCYY5G6m1iOJrg5b+xH0azDpzfxgTPLDvP44FQt0Goxk9k4NPo46FNZzHlRp/vmKom1g6dFSfIagQ/APSermifj8IS0w+mWT3VkaN8HWl3Ma/7UW9ak+DNM7+yQnW4ucfLB0/yj8Ew4imtGoe3en4nju5DegnBmyEYtTonAhKvaApM8P6Jiu0SIzoHLCLwsgsIwtIU8RyAAOBVONgnYCDcIRfhcIaXSuOI3Y1ULWBOEFYyKu0avrGD5WEVM0OwXdIz4snIjOTgi5+vQBA6C7GqCgqEYNGDmSsw88g5+kwcSjZHJYJw4EyxP/PF1ah1MARTKaDqolZVZmgDBOHkC+j9qweyrlgxEXhXMRU12NXzX+sTFGRDJ8mAcYDaM2DolJW7Q8P8se2XdluSlDab5lheZYKwDC4iN/1bPumKKRFg8cQJ/hQsAhGfovGv960yUt26f/39kihUUXWCcPrRlR5gkmKTeW/rn/Msr8HYm/6+b3MplfLv118JUddbgyCcpuSpYFCFhGlSkNcnRJhJqbY4OPwnZcVKmq3HCcaxFkFguVGzC8xlGys8BZ4Vvgr7EkFvgvI7i/JxIlGseSwbZOIYYdbw1YDo74CQl48+YyKokDhQVjC3X2SGtUR4c8PPL2oh8gSwwjNYwoPaRg+CGvXVVfbtO0TdVCjO5cHbpsTJbrDKsL1iydszaIhKTNX4d63KBKsE53mANYZbk/xWgK5Vfs3gntUejthT19sRBGt2cwN6sou+JF5E2DIEMSpUzxyhCP16BJVlHzRA/AU3TflqR8xR7vBrjGFmA1QztQnqYy0o+Eh2iCp6oG6RiBW/lNHKhQyWTkzqEqzZqoSfg3rPD4v/8wJCzXIoQltZL6kkSKYsleD1CKom+L0AUzR9YPEgLxkeGfTU5ZISQdjtDF0EGuQaAvAVIAE0YHVjAY4NP+j4rhpB/w5YN5qAGYqU97qxYxa864dt5w+8qkXsjhS4FMrieowgbFVSq1UgH+bEzGredcL2At6mw1TVkWeorDxHCQqtStQBMxz8ZuAgFUC8Z4SpUt12w78hZVk2TrDVAkI0O64EwceQMBnw4SpEkWhVLfCsFKuw/YIThF0u6rRg26rXGTAJXHmdAk2FrBJgknr/kQxJgsLZeqICRIWMM0kQ2zvlZYQcS5pzywxrjwYCJVYNgq3WPQgJVi/NeeKEgAyRz1hgwSp+CmAWA79X0Gc+qTV4/ie/UHC7Swl+xxa9i96xw3dxig8dqdkmHyXAdiveKiQPR6gkWP6XewZqd53GOj+i4u1nYxCtzjrzD22R3kYObNQUh060hxx5ReXIOdGUH7pHaFKlBIWeQYSq6e8j5riepGnzWRTCCp+w4LA5L+aeg+aIbHiwhd8OkTUCVK1di2CrBZrMoVGS+bmHT8wE/kf8NEsQn8Q4JWzgmPHqjJ+FyHYIVS3ewkI5RUvc8x/oIgR7H4aZAyZxD+n2cP6FUqNkZI4BpCV4hsh2ydvtNrob6gm22sCqQbYLzoEDYRa6mNgtbJsdGWAHBrqGIb+ZoKq0/UschUQQ7vlIoQufneWNnpQS4dmCFo93c+Bfo4bhk47hvZ4gNE2RH+GXAh9n6dOprnLXUDHkjDMdQ34dIrNUagaEEITNHpHFzi8FPtKhYbigZ2nMPZ03zBHX5EmzDtt3MPSLEdTKEDDkHDjVLN0JKTUAYNvxronm9cYHhOEMMEQJCutQPVFANHBNhkTK+t+UbG7c7REPQRjy4WTsrCCwVwiCsHMXkgTk1Rl4/TmVVLdPyjLHq15s2I6AtzsdufEVmCg+Ih6+USVFULcf8oEUD5QDd7p4c5rwLKT+zA0FkycImXBwgo/VYYkPULOJWG1tri8kQRAEMrBYEnAAoeF2tFl4RuAFf/4Ko88WT/loBJs0jEaiYTamn36CzvJuv76vBo9yj4G+xaLCfKhICrQ8jc7YPjz/+asjLCagceWn8xFvnfeERmnar4lnl4fPyDPLQBthwTA+Jo1Y/xoA5wDx8YEeW8jf13vA7dbjy+HulyLdxg8BYzBVb5c68HsRklvjoxRYFAMkFz2idVVbPgTK/RM0XMWqk0FAtHrMWBNr08Zb+f8b9pMRGM40pVsgwUmdNlMAxEuRaCOfIcaCKGDXNem2IgJ4h1gWl4/IGvWdEMBvB5iy1EWEQfLN/1VZiNAmwK5L4tV5nQ7lI42y5AsxsAQqLDyNK4sQRNoshoyQX0d1EhtzTXIKZGawVbAA01TVxwIVIehDhokovTDYCNcxEiQBLgqWVoDnpQJtJ0BI8BGIEEusAG2N7Gd68MqQIbqaFxEazQQpwHhaSYT3wK5Eqwv5eGa9y3OAskSayoIsN1ahP4L5tSo7BrzoAL+kit/vyWiqEvx2gSlTYLVgOyI8jWJ5Bv0c3wm+AfcGzR6CVVTdZivBK2PM7gUla2hdFTyoYAWGnfKkKBUqQuAa1LvrYc6vZKxlHJ9jxQtChLOehhTbv6Drhi+ymVkVsAogrIopS1DFjr5FoWTIbKK234QwHFofnxtWcivBL2Usz827F0SSVjj0VdZ96dqQtWZCiCFED/M+aIvqDMCrGrT6klc1mH8hH9yz/Kl6X2z/Jx56t9HjEmC7r2OUnsBblmjvRjBN8Ys259LFTMEbXZ/Yvn+R2i/h928BRV53ksJENeZhgpogYrU/SMFJ3/6Fcmy379/kmn0XNziBDuvW7n2jfU+groswDfdy5M73316F9ViWst8hlyOGeIUwPBZZ/5pjcBoBExHolE78UIo1HbK9sgHSycc/n0d4fLGwOK1HDB6cebzgWk7g4mFTATj61JHbIdoFvjxQYh3u3t7eXu4mMXEDkkfscyAub8f4h0wAjmWgHtjKpDQLp3iiGdslqCA7RTAFGrq2nimhPT0EOylSx4JoikqElKUCzzyatvdAAU/nYdsqOK1JFkkSHc7UILv3wvp48sCcEeAhN8y2gDkQjzwbsaITXjjiLlnJBi9kqVN6ykF/ShYK0SW7zmXVbnwMYjIsAd3OS+9Xg2cxMa0s9DSlG4L3Fqb9Wsubbzbkc4QfZBf2MYLBmgX2EXhOVlVDmHmalqYfr2mqiCvBnmxOjapMCNCcBtU1wnF1VUuFdBnqNU4cyhVOHGAnY/JUmjlgzBANuwqefKS6JygdB+reyT6ztqp5N4JztIFWTXBzxYMFwvk0R+2sZTM3IEj6jq5BptCBs5FbccEyww+oCVlz29Is/v521hXvRyhvt+yuOxrNL5aR0Ad8KwBur/jmI5zBUzYYPiOdLxcJi5jjnJslh5PdWB+1HgrescmVCgYAZ32J3UfoOektjJ6c9gbzrNPJnnJdJ6U/nxdqCpu6fhuE3Aghio2+g2vcGp0KHe/jsKmWfqApEWEFjoQFEi4a+vFPiBJUdTKuCFgkhTdSklruBbPmeiae0BMJNnn7GRg8dRZQbJvoTRu93SoXt1FlL6OqgGUVhCcv9fb0vQavQMxEm9ZW9DKqAdCrnPLkxfv7Cv+nGWV+g9xhFwfNXmAHVyLVRyiTyuXYrpEX3ZtJ1qzRdRFVALtMUzH0reTlek3M1EyuJGxOjb4D7omkzfIsUYyj1YViHK7lgt/uFS7JhGFdRrk3SzlWcWrbVR9bVw4NmPewrgDBuCZzPbIUrZjNak/VY4IULF9DggU2wJOnD62OsKtJo0WthrTzAxL3sJtfg2dAP9EKyRBehgXVfHdRWY7ZgWH3ONcpnDFDR+isTzrXA2xgBceD4gpyCb2xhT/GuuI1kkIOCauwOaM/xU+Ghe6t2UXIabZwAzQu5+wbtnYBesI1M4pOdjviRIfP4tVRM8Ze5zakbqHrNtfDHoXgIanc3BF10UzsOd3Jw7yH0kz72cqmL9nzgyvpmE8s4G87ioRBf0qHDQuWrj/bjLNB3u8N03TY6+dPnefdIXBD8qxHsSwWV7uK9wNDYXNyVXHNpfrGLtsPQsZct+yU7LqMOYG6KZ1PWhmNQuina0WqvTefXNxL8AMxW1znMmwJYmOrrlI5bs1bsqoR2tcxYzCI1Tzq/Xe4QazKyvCuc1s7NWZxn9K0yzZpjazh1139pQn6B/I1pBorKl9cIseAbf4uvxspNYIX1wLkmy5uoehgh1ET92BVhlTkpPdmhs9WtQxwCc+djK5poymwFvOckUHEab5z1TcCA8QeCzdXcyL0EO+TNbtXPT3uPEbl1Xj4gWutzGz0a2Eo3W7mGIZnB8+zgIVI+do7Oc9h3mLb4AUuNTGUROFNTFVCmnce9mFUmGme79tlUVRc3g0XBA6L7PVS6qHyRehJYrCRs8AKDAfZeHm7OEymSTKdzNar5+0xv75lXQE9+QqH6MrO299GT3YFnMNXbF7XgzxRCw/nGoHMrwNWcMj2P0qMw4nsHPkNFQ/8K1ggPi47fP1u1iCkvF65b7irf0rtX4gRdrlx4bJ+kcl8DQxQpyEIftBy7E3QuKHjf5XrcwVgi7Gs52FG7mv6HV7EnHBvA3ar8fGGqySKpk1diHxFDPdUosKdbhWCnHfLGHccOF/o7Jpi26Ua9YVsnREy+jgkGeOXDv5b6FFiLOtiu/sRRuGz8raRStiroxPSEW47ZJPlXBAlX7lapxHy30e6iVT3/nlONFt18k+afDFZvdPmfx8DrLQAsAxZML197jz1U3jcvEaH2S9CFmsTTrEfOMyN/APfxOj7MCwk4xke4gLlgN+J4U06ZmHlIP63YlhghJeK/CCGxXqcVEtUfD+GhV69VV4a+wMYFtZq50AU/iAMv6s/mT8nrqKA5AcwLDB4SBQXg3/vWfqB/mjRZcSJ+5/BsEA6GK8t1yHzat+f4Qn9bLkvz6sFvtRj4IcwPGGYZ9vNfuq7kfdDGf5Bmg75xow/kOENPAn/MxnyJ3Gw9qHfH3y3rnr91v55fFaO17o57hug9+5j+Y2dd/3XkMfluUmfGZeqfD+knfV0uvt75bEn/A/fBX9hA31nCQAAAABJRU5ErkJggg==">
            <a:extLst>
              <a:ext uri="{FF2B5EF4-FFF2-40B4-BE49-F238E27FC236}">
                <a16:creationId xmlns:a16="http://schemas.microsoft.com/office/drawing/2014/main" id="{5681142B-BFE1-4EBB-A8AA-8B9C90DA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37" y="4370712"/>
            <a:ext cx="1352066" cy="13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8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Understanding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intuition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Lots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reading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Tons</a:t>
            </a:r>
            <a:r>
              <a:rPr lang="en-US" dirty="0"/>
              <a:t> of practical </a:t>
            </a:r>
            <a:r>
              <a:rPr lang="en-US" dirty="0">
                <a:solidFill>
                  <a:srgbClr val="FF0000"/>
                </a:solidFill>
              </a:rPr>
              <a:t>exercises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 and Detailed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4" name="Picture 2" descr="data:image/png;base64,iVBORw0KGgoAAAANSUhEUgAAAOEAAADhCAMAAAAJbSJIAAAAn1BMVEX///+zQEr0srCyPUevMT2uKzixOEOxOUSuLDmwNUCwMz73trStJzWyPUjdsrWtJTP26+y2Rk/y4uP8+PjHeoDq0NL47u/hu77EYWfYqq3WoaXw3t+4T1i2SFG7WWHlxcfBaXDwq6rRlZnLhovBa3LIfoTOjZLYpqrEc3m9YGe5U1vkwsXfkJHUfoHozM7SmZ3KbHHnnZ3ilpbNc3bZhYfVUx5GAAAWPElEQVR4nN1daXuqOhAusgUEFalSxa0udevpcnv+/2+7oKdtJplJAuLpad9PfZ4q5mWSyWyZ3Nx8SwzH+8TaHL96GDI6i+l0l13+nCMLbMvy3f3lj2oU/cTx49hnh96FD+p0rTOCf4visHzvJXw7vehBnch6Bxs1NLhGsPbfxxWsLnkOR9CK7aZG1wD63MDcYf3n8AQty+k0N8JL0XE+x8Xm9R8DCFqx1eAQL8Q4aOLNCwSLRzWgmhvClmMY1h2WRNCyJ42OsgbSYT7vLDf7xAbjmu5Xz515XnE9ygSLGf+F+/5wMFrNLMac0PPtGI4rtr0gdBiz9qvRwHTzwAha9uyqJEjknY0VsdCzkTEJTEPWna6yvv6ZKMFCiE/XpyOg39nFbujH6Hhwnp7jJptMbet8WDJfLMR8OY0qsftg6TvRYZyTDyYkWCAa/D16gwebBTXYfYgjYMkSJ0kTtPzFX6LXf05c7wJ6Z8RBNNnKKlZBsDCRaMk3iOM+ukR6POzQ3QkTT0nQ8tdXp5eOLearxlAVvjvhzR6JYJyAt9k10MSXoL/pNiW+T9hOtHzXrZIWtaetO34f8jdX5bdzvabpnRGw1WlBShK0k/v2K/hR91KnWsFv0210ekJ40XKIEJzet1vtAz9tvIs8TgWGGwP52X7gFPYZeBFeacsFvs7iKeQYbJj4vEKCrVb7PyjECzxOBcYafrEfsMiZbcad+WD4zH022PYGx854M2MuCzTmgThFThIs0J7w3wuWV+A3txyLRmGIselmO/hYIKPw85/Ohz/Qe9rurMJ+VZIEBJMzwVb7EXzJaXwl9hYu/e4LAyxZHeFvDtzP/0dQu/eylV+YepUIFhSn/ABiZ9nsRN3SCsZnwa6DvNHPLcxHgoD90cJxtCTfp+hZiPDjgbtqTo69GTVBbad7O8f9vaePXa2LW1nDbN0NlcqHk2BJMRH+7bmbhrZ+UoCBu+/Q7mzn/DXPpb3y4eig0F68BEuGv6Vh+N1dAzbqcC/q73fxhUv1K8x3EWPureZDKxbiKxxKsAQicN9dX+pMzfHVYrOJQQAt7ff1IYt0aznI2AUJlkL8hQ3Fj/YXef3PqJXvu/v6IVAE2UGiKEuwACFsd1Z7NOkCUzF2tG/azR6IvyNLkBSidZpR9QKWuYWogZgdmo8FJYJ0UAkWSCjda7OkRth57iLPC+MrRJ1580BFsH2fkHto7FhVM1NbJNhls+fm+RU/FcJfwabomWLrl2S5fnJk1fKLD678DLa/jmPGJzloCf7h+NsijfdgV+FHb+Vd0A+uldviE1VWTErwD8f27ykVAqsQaVyH0rfZ+jpOWYGcf53+q5LgieMjwdE3do33gfhdm10zOcnL0P+tY1hy/O+AcpzWJhgerhrf2nHqI37RM6Q5GhKUtsHoodqIe/k8Gz0vlw8PmdHU5v1lKzEgeOL4eiduZ7aZNpUIxq75Htifj2+nZVzGCYPA8zwnMtlfcl5xB/dmFAu9KjpU4dZkjLfiFLUDQxclH+3iyBEjMcxEhfMv1X80maan/V+cpo5JbnIlmojewWSipceVx/AslEkVzJpbiLbRQiwJipO0a5IgHov7oLMw+NZxFzLSlTWpguHT/lZipGpkgpGJupci6kwfQc9XkTrk4ur3YbgjGizEugQHojvoagOTmSoQcYZJLQb/Zg0WYl2CQ9HZdseab4x8zD8XYFIEs6i0EOsSvDkIk01HsGPCr/hxA13ML8R4qmFYm+BG2Cc0BDM0viLDPhj89oBfiJodsTbBjuAvqX3BfMYMs4hdE4M/5d+ueiHWJtgXCDpKO/2hayS/MqZp5nrv+YX4pmBYm+CN8D2lN/nkS7Y5hO17gVOAGUetxoYLsT7BBzhmX1WYs4roCRp7IYvc2Wq57RyP84FxUGBgtiPWJyjshHZCW3h5QgrQc9zJqjOo5SrzA/AfGyd4E0OpuLQ7mGEhuBM95q+O9eMAe+6x1EK8gOAKiiWig8grvNbFZ/7DZXFiEI5K3h7v222R5gUEhTnqkLZaupcDOFZZR7G+OMwPFmKhqvypyPICgjdT8E0spXlGD43IBs6ygShjKq7u2PaD6csny0sIbqFP6FCLKceWYBCOLztQ8Y4poqALln7y8vu1YHkJwSH0CclFOECsGK+7bIbfzS3tYPpecvf7dVqboPBs8gDIQN4FY3fTVBB1oyr1KFlK8QNzgiAMVOzYRh87IUwaS7NpCCKoEMCdAelTDnkuSTDWu8fGqE7QPLx9Mwey8YioRc8RCXp+c3nS6gSL3zde/xMgwgD/XmqJy5ytG9IwNQmaV34dgSJlRMBhIu6DkS6+UQG1CBZDMHzFYBeiSv13wm4cK4pkLido6FkbChGKkMi/iUFU22mwmFwi6E0CFpiUvZGWCQBQpD7u9Q6EIKrtN5iIkgg6tzfpYLyP9CwDk5TIE1CkuM+UCnutbTWYKsUInjHYLjwNS9fgB9a8CImdYgfNKdszJpgOhxptQBM8fT/friNGF2oaHGzsAa8JLxAXQnBxoJ+iaZ4td0nUjQp03WS3zIh1qyZ4Rj5a++47yxhsywanEZe8jsTrw4eCQ6gN755G5HifU7swnB3X2o3kN2NC8M8zdyFzgoAlT0D3azMiKZh/ESpCYY5G6m1iOJrg5b+xH0azDpzfxgTPLDvP44FQt0Goxk9k4NPo46FNZzHlRp/vmKom1g6dFSfIagQ/APSermifj8IS0w+mWT3VkaN8HWl3Ma/7UW9ak+DNM7+yQnW4ucfLB0/yj8Ew4imtGoe3en4nju5DegnBmyEYtTonAhKvaApM8P6Jiu0SIzoHLCLwsgsIwtIU8RyAAOBVONgnYCDcIRfhcIaXSuOI3Y1ULWBOEFYyKu0avrGD5WEVM0OwXdIz4snIjOTgi5+vQBA6C7GqCgqEYNGDmSsw88g5+kwcSjZHJYJw4EyxP/PF1ah1MARTKaDqolZVZmgDBOHkC+j9qweyrlgxEXhXMRU12NXzX+sTFGRDJ8mAcYDaM2DolJW7Q8P8se2XdluSlDab5lheZYKwDC4iN/1bPumKKRFg8cQJ/hQsAhGfovGv960yUt26f/39kihUUXWCcPrRlR5gkmKTeW/rn/Msr8HYm/6+b3MplfLv118JUddbgyCcpuSpYFCFhGlSkNcnRJhJqbY4OPwnZcVKmq3HCcaxFkFguVGzC8xlGys8BZ4Vvgr7EkFvgvI7i/JxIlGseSwbZOIYYdbw1YDo74CQl48+YyKokDhQVjC3X2SGtUR4c8PPL2oh8gSwwjNYwoPaRg+CGvXVVfbtO0TdVCjO5cHbpsTJbrDKsL1iydszaIhKTNX4d63KBKsE53mANYZbk/xWgK5Vfs3gntUejthT19sRBGt2cwN6sou+JF5E2DIEMSpUzxyhCP16BJVlHzRA/AU3TflqR8xR7vBrjGFmA1QztQnqYy0o+Eh2iCp6oG6RiBW/lNHKhQyWTkzqEqzZqoSfg3rPD4v/8wJCzXIoQltZL6kkSKYsleD1CKom+L0AUzR9YPEgLxkeGfTU5ZISQdjtDF0EGuQaAvAVIAE0YHVjAY4NP+j4rhpB/w5YN5qAGYqU97qxYxa864dt5w+8qkXsjhS4FMrieowgbFVSq1UgH+bEzGredcL2At6mw1TVkWeorDxHCQqtStQBMxz8ZuAgFUC8Z4SpUt12w78hZVk2TrDVAkI0O64EwceQMBnw4SpEkWhVLfCsFKuw/YIThF0u6rRg26rXGTAJXHmdAk2FrBJgknr/kQxJgsLZeqICRIWMM0kQ2zvlZYQcS5pzywxrjwYCJVYNgq3WPQgJVi/NeeKEgAyRz1hgwSp+CmAWA79X0Gc+qTV4/ie/UHC7Swl+xxa9i96xw3dxig8dqdkmHyXAdiveKiQPR6gkWP6XewZqd53GOj+i4u1nYxCtzjrzD22R3kYObNQUh060hxx5ReXIOdGUH7pHaFKlBIWeQYSq6e8j5riepGnzWRTCCp+w4LA5L+aeg+aIbHiwhd8OkTUCVK1di2CrBZrMoVGS+bmHT8wE/kf8NEsQn8Q4JWzgmPHqjJ+FyHYIVS3ewkI5RUvc8x/oIgR7H4aZAyZxD+n2cP6FUqNkZI4BpCV4hsh2ydvtNrob6gm22sCqQbYLzoEDYRa6mNgtbJsdGWAHBrqGIb+ZoKq0/UschUQQ7vlIoQufneWNnpQS4dmCFo93c+Bfo4bhk47hvZ4gNE2RH+GXAh9n6dOprnLXUDHkjDMdQ34dIrNUagaEEITNHpHFzi8FPtKhYbigZ2nMPZ03zBHX5EmzDtt3MPSLEdTKEDDkHDjVLN0JKTUAYNvxronm9cYHhOEMMEQJCutQPVFANHBNhkTK+t+UbG7c7REPQRjy4WTsrCCwVwiCsHMXkgTk1Rl4/TmVVLdPyjLHq15s2I6AtzsdufEVmCg+Ih6+USVFULcf8oEUD5QDd7p4c5rwLKT+zA0FkycImXBwgo/VYYkPULOJWG1tri8kQRAEMrBYEnAAoeF2tFl4RuAFf/4Ko88WT/loBJs0jEaiYTamn36CzvJuv76vBo9yj4G+xaLCfKhICrQ8jc7YPjz/+asjLCagceWn8xFvnfeERmnar4lnl4fPyDPLQBthwTA+Jo1Y/xoA5wDx8YEeW8jf13vA7dbjy+HulyLdxg8BYzBVb5c68HsRklvjoxRYFAMkFz2idVVbPgTK/RM0XMWqk0FAtHrMWBNr08Zb+f8b9pMRGM40pVsgwUmdNlMAxEuRaCOfIcaCKGDXNem2IgJ4h1gWl4/IGvWdEMBvB5iy1EWEQfLN/1VZiNAmwK5L4tV5nQ7lI42y5AsxsAQqLDyNK4sQRNoshoyQX0d1EhtzTXIKZGawVbAA01TVxwIVIehDhokovTDYCNcxEiQBLgqWVoDnpQJtJ0BI8BGIEEusAG2N7Gd68MqQIbqaFxEazQQpwHhaSYT3wK5Eqwv5eGa9y3OAskSayoIsN1ahP4L5tSo7BrzoAL+kit/vyWiqEvx2gSlTYLVgOyI8jWJ5Bv0c3wm+AfcGzR6CVVTdZivBK2PM7gUla2hdFTyoYAWGnfKkKBUqQuAa1LvrYc6vZKxlHJ9jxQtChLOehhTbv6Drhi+ymVkVsAogrIopS1DFjr5FoWTIbKK234QwHFofnxtWcivBL2Usz827F0SSVjj0VdZ96dqQtWZCiCFED/M+aIvqDMCrGrT6klc1mH8hH9yz/Kl6X2z/Jx56t9HjEmC7r2OUnsBblmjvRjBN8Ys259LFTMEbXZ/Yvn+R2i/h928BRV53ksJENeZhgpogYrU/SMFJ3/6Fcmy379/kmn0XNziBDuvW7n2jfU+groswDfdy5M73316F9ViWst8hlyOGeIUwPBZZ/5pjcBoBExHolE78UIo1HbK9sgHSycc/n0d4fLGwOK1HDB6cebzgWk7g4mFTATj61JHbIdoFvjxQYh3u3t7eXu4mMXEDkkfscyAub8f4h0wAjmWgHtjKpDQLp3iiGdslqCA7RTAFGrq2nimhPT0EOylSx4JoikqElKUCzzyatvdAAU/nYdsqOK1JFkkSHc7UILv3wvp48sCcEeAhN8y2gDkQjzwbsaITXjjiLlnJBi9kqVN6ykF/ShYK0SW7zmXVbnwMYjIsAd3OS+9Xg2cxMa0s9DSlG4L3Fqb9Wsubbzbkc4QfZBf2MYLBmgX2EXhOVlVDmHmalqYfr2mqiCvBnmxOjapMCNCcBtU1wnF1VUuFdBnqNU4cyhVOHGAnY/JUmjlgzBANuwqefKS6JygdB+reyT6ztqp5N4JztIFWTXBzxYMFwvk0R+2sZTM3IEj6jq5BptCBs5FbccEyww+oCVlz29Is/v521hXvRyhvt+yuOxrNL5aR0Ad8KwBur/jmI5zBUzYYPiOdLxcJi5jjnJslh5PdWB+1HgrescmVCgYAZ32J3UfoOektjJ6c9gbzrNPJnnJdJ6U/nxdqCpu6fhuE3Aghio2+g2vcGp0KHe/jsKmWfqApEWEFjoQFEi4a+vFPiBJUdTKuCFgkhTdSklruBbPmeiae0BMJNnn7GRg8dRZQbJvoTRu93SoXt1FlL6OqgGUVhCcv9fb0vQavQMxEm9ZW9DKqAdCrnPLkxfv7Cv+nGWV+g9xhFwfNXmAHVyLVRyiTyuXYrpEX3ZtJ1qzRdRFVALtMUzH0reTlek3M1EyuJGxOjb4D7omkzfIsUYyj1YViHK7lgt/uFS7JhGFdRrk3SzlWcWrbVR9bVw4NmPewrgDBuCZzPbIUrZjNak/VY4IULF9DggU2wJOnD62OsKtJo0WthrTzAxL3sJtfg2dAP9EKyRBehgXVfHdRWY7ZgWH3ONcpnDFDR+isTzrXA2xgBceD4gpyCb2xhT/GuuI1kkIOCauwOaM/xU+Ghe6t2UXIabZwAzQu5+wbtnYBesI1M4pOdjviRIfP4tVRM8Ze5zakbqHrNtfDHoXgIanc3BF10UzsOd3Jw7yH0kz72cqmL9nzgyvpmE8s4G87ioRBf0qHDQuWrj/bjLNB3u8N03TY6+dPnefdIXBD8qxHsSwWV7uK9wNDYXNyVXHNpfrGLtsPQsZct+yU7LqMOYG6KZ1PWhmNQuina0WqvTefXNxL8AMxW1znMmwJYmOrrlI5bs1bsqoR2tcxYzCI1Tzq/Xe4QazKyvCuc1s7NWZxn9K0yzZpjazh1139pQn6B/I1pBorKl9cIseAbf4uvxspNYIX1wLkmy5uoehgh1ET92BVhlTkpPdmhs9WtQxwCc+djK5poymwFvOckUHEab5z1TcCA8QeCzdXcyL0EO+TNbtXPT3uPEbl1Xj4gWutzGz0a2Eo3W7mGIZnB8+zgIVI+do7Oc9h3mLb4AUuNTGUROFNTFVCmnce9mFUmGme79tlUVRc3g0XBA6L7PVS6qHyRehJYrCRs8AKDAfZeHm7OEymSTKdzNar5+0xv75lXQE9+QqH6MrO299GT3YFnMNXbF7XgzxRCw/nGoHMrwNWcMj2P0qMw4nsHPkNFQ/8K1ggPi47fP1u1iCkvF65b7irf0rtX4gRdrlx4bJ+kcl8DQxQpyEIftBy7E3QuKHjf5XrcwVgi7Gs52FG7mv6HV7EnHBvA3ar8fGGqySKpk1diHxFDPdUosKdbhWCnHfLGHccOF/o7Jpi26Ua9YVsnREy+jgkGeOXDv5b6FFiLOtiu/sRRuGz8raRStiroxPSEW47ZJPlXBAlX7lapxHy30e6iVT3/nlONFt18k+afDFZvdPmfx8DrLQAsAxZML197jz1U3jcvEaH2S9CFmsTTrEfOMyN/APfxOj7MCwk4xke4gLlgN+J4U06ZmHlIP63YlhghJeK/CCGxXqcVEtUfD+GhV69VV4a+wMYFtZq50AU/iAMv6s/mT8nrqKA5AcwLDB4SBQXg3/vWfqB/mjRZcSJ+5/BsEA6GK8t1yHzat+f4Qn9bLkvz6sFvtRj4IcwPGGYZ9vNfuq7kfdDGf5Bmg75xow/kOENPAn/MxnyJ3Gw9qHfH3y3rnr91v55fFaO17o57hug9+5j+Y2dd/3XkMfluUmfGZeqfD+knfV0uvt75bEn/A/fBX9hA31nCQAAAABJRU5ErkJggg==">
            <a:extLst>
              <a:ext uri="{FF2B5EF4-FFF2-40B4-BE49-F238E27FC236}">
                <a16:creationId xmlns:a16="http://schemas.microsoft.com/office/drawing/2014/main" id="{D2998DA3-4983-4ACA-A4B3-C32CF84A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37" y="4370712"/>
            <a:ext cx="1352066" cy="13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23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able to understand the basic concepts of visual object </a:t>
            </a:r>
            <a:br>
              <a:rPr lang="en-US" dirty="0"/>
            </a:br>
            <a:r>
              <a:rPr lang="en-US" dirty="0"/>
              <a:t>recognition systems</a:t>
            </a:r>
          </a:p>
          <a:p>
            <a:r>
              <a:rPr lang="en-US" dirty="0"/>
              <a:t>able to implement a visual object recognition system </a:t>
            </a:r>
            <a:br>
              <a:rPr lang="en-US" dirty="0"/>
            </a:br>
            <a:r>
              <a:rPr lang="en-US" dirty="0"/>
              <a:t>using a machine learning-based approach</a:t>
            </a:r>
          </a:p>
          <a:p>
            <a:r>
              <a:rPr lang="en-US" dirty="0"/>
              <a:t>able to implement a visual object recognition system </a:t>
            </a:r>
            <a:br>
              <a:rPr lang="en-US" dirty="0"/>
            </a:br>
            <a:r>
              <a:rPr lang="en-US" dirty="0"/>
              <a:t>using a deep learning-based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9B0A8-AA62-49C8-9ECE-5A31C16E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4668" y="3215640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5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4309</TotalTime>
  <Words>497</Words>
  <Application>Microsoft Office PowerPoint</Application>
  <PresentationFormat>Widescreen</PresentationFormat>
  <Paragraphs>139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Brush Script Std</vt:lpstr>
      <vt:lpstr>Calibri</vt:lpstr>
      <vt:lpstr>Lucida Grande</vt:lpstr>
      <vt:lpstr>Verdana</vt:lpstr>
      <vt:lpstr>Wingdings</vt:lpstr>
      <vt:lpstr>template_informatika_slide</vt:lpstr>
      <vt:lpstr>Computer Vision</vt:lpstr>
      <vt:lpstr>Today’s Agenda</vt:lpstr>
      <vt:lpstr>Course Introduction</vt:lpstr>
      <vt:lpstr>Course Introduction</vt:lpstr>
      <vt:lpstr>Pre-requisite</vt:lpstr>
      <vt:lpstr>Course Objectives</vt:lpstr>
      <vt:lpstr>Course Objectives</vt:lpstr>
      <vt:lpstr>Thorough and Detailed</vt:lpstr>
      <vt:lpstr>Course Learning Outcome</vt:lpstr>
      <vt:lpstr>Final Points</vt:lpstr>
      <vt:lpstr>Academic Honesty and Collaboration policy (Online Version)</vt:lpstr>
      <vt:lpstr>Rule 1</vt:lpstr>
      <vt:lpstr>Rule 2</vt:lpstr>
      <vt:lpstr>Turning in something late/incomplete  is better than  violating the honor code</vt:lpstr>
      <vt:lpstr>Rule 3</vt:lpstr>
      <vt:lpstr>Rule 4</vt:lpstr>
      <vt:lpstr>Syllabus</vt:lpstr>
      <vt:lpstr>Syllabus</vt:lpstr>
      <vt:lpstr>Technical Stuffs</vt:lpstr>
      <vt:lpstr>Online Meeting</vt:lpstr>
      <vt:lpstr>Break, Question?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529</cp:revision>
  <dcterms:created xsi:type="dcterms:W3CDTF">2012-11-14T18:53:32Z</dcterms:created>
  <dcterms:modified xsi:type="dcterms:W3CDTF">2020-09-09T01:11:08Z</dcterms:modified>
</cp:coreProperties>
</file>