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40" r:id="rId2"/>
    <p:sldId id="541" r:id="rId3"/>
    <p:sldId id="353" r:id="rId4"/>
    <p:sldId id="333" r:id="rId5"/>
    <p:sldId id="334" r:id="rId6"/>
    <p:sldId id="335" r:id="rId7"/>
    <p:sldId id="365" r:id="rId8"/>
    <p:sldId id="546" r:id="rId9"/>
    <p:sldId id="337" r:id="rId10"/>
    <p:sldId id="419" r:id="rId11"/>
    <p:sldId id="547" r:id="rId12"/>
    <p:sldId id="336" r:id="rId13"/>
    <p:sldId id="338" r:id="rId14"/>
    <p:sldId id="548" r:id="rId15"/>
    <p:sldId id="549" r:id="rId16"/>
    <p:sldId id="544" r:id="rId17"/>
    <p:sldId id="531" r:id="rId1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Break" id="{4DF8B06A-AD5E-4202-BB69-F9BD93595A80}">
          <p14:sldIdLst>
            <p14:sldId id="540"/>
            <p14:sldId id="541"/>
          </p14:sldIdLst>
        </p14:section>
        <p14:section name="Data Handling" id="{16A4B984-7547-4116-B7DE-2FF1209B031B}">
          <p14:sldIdLst>
            <p14:sldId id="353"/>
            <p14:sldId id="333"/>
            <p14:sldId id="334"/>
            <p14:sldId id="335"/>
            <p14:sldId id="365"/>
            <p14:sldId id="546"/>
            <p14:sldId id="337"/>
            <p14:sldId id="419"/>
            <p14:sldId id="547"/>
            <p14:sldId id="336"/>
            <p14:sldId id="338"/>
            <p14:sldId id="548"/>
            <p14:sldId id="549"/>
            <p14:sldId id="544"/>
          </p14:sldIdLst>
        </p14:section>
        <p14:section name="Break" id="{3816F20F-1871-4939-BBEA-EC7AFF1B734B}">
          <p14:sldIdLst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FF33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069" autoAdjust="0"/>
  </p:normalViewPr>
  <p:slideViewPr>
    <p:cSldViewPr snapToGrid="0" snapToObjects="1">
      <p:cViewPr varScale="1">
        <p:scale>
          <a:sx n="100" d="100"/>
          <a:sy n="100" d="100"/>
        </p:scale>
        <p:origin x="6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16-Sep-20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4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try out</a:t>
            </a:r>
            <a:r>
              <a:rPr lang="en-US" baseline="0" dirty="0"/>
              <a:t> what </a:t>
            </a:r>
            <a:r>
              <a:rPr lang="en-US" baseline="0" dirty="0" err="1"/>
              <a:t>hyperparameters</a:t>
            </a:r>
            <a:r>
              <a:rPr lang="en-US" baseline="0" dirty="0"/>
              <a:t> work best on test set</a:t>
            </a:r>
            <a:endParaRPr lang="en-US" dirty="0"/>
          </a:p>
          <a:p>
            <a:r>
              <a:rPr lang="en-US" dirty="0"/>
              <a:t>Split your training set into training set and a validation set. Use validation set to tune all </a:t>
            </a:r>
            <a:r>
              <a:rPr lang="en-US" dirty="0" err="1"/>
              <a:t>hyperparameters</a:t>
            </a:r>
            <a:r>
              <a:rPr lang="en-US" dirty="0"/>
              <a:t>. At the end run a single time on the test set and report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2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3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94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the training data into 5 equal folds, use 4 of them for training, and 1 for validation. We would then iterate over which fold is the validation fold, evaluate the performance, and finally average the performance across the different folds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computer visual did not do PCA and Whitening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computer visual did not do PCA and Whitening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7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EF75B0-A8DC-42CF-B712-9A02C21302DD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A24AC-C56B-42B3-A27E-B5D7D6E7EFF9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A960-FDDE-410F-8CDB-6574F117B0B3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4D6FB-4DF0-4021-995B-7D77D4996059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DBAAC-4C6B-4366-A6AF-47902173AFD2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A0304-C0CA-48F6-8E31-C32258DF4011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EA04-EA52-4CF1-9873-8D081B9B15D4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7D520-2C32-4FE7-B5ED-3005493E3549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52211D-F397-4BA6-BD9C-CCD75451AD39}" type="datetime1">
              <a:rPr lang="en-US" smtClean="0"/>
              <a:t>16-Sep-20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Part 2: Hyperparameter and Data Handling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28383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Validation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BCB6F4-065C-4EF3-AEC9-310E4BDCAF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Single Validation Split</a:t>
            </a:r>
          </a:p>
          <a:p>
            <a:r>
              <a:rPr lang="en-US" dirty="0"/>
              <a:t>Random Cross Validation</a:t>
            </a:r>
          </a:p>
          <a:p>
            <a:r>
              <a:rPr lang="en-US" dirty="0"/>
              <a:t>K-Fold Cross Validation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EFCA2-C9A3-446A-AD58-B721C794CE30}"/>
              </a:ext>
            </a:extLst>
          </p:cNvPr>
          <p:cNvSpPr/>
          <p:nvPr/>
        </p:nvSpPr>
        <p:spPr>
          <a:xfrm>
            <a:off x="8839356" y="3751069"/>
            <a:ext cx="580135" cy="370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val</a:t>
            </a:r>
            <a:endParaRPr lang="id-ID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31375-F41A-4F4B-BDBE-FC41BCE2A12E}"/>
              </a:ext>
            </a:extLst>
          </p:cNvPr>
          <p:cNvSpPr/>
          <p:nvPr/>
        </p:nvSpPr>
        <p:spPr>
          <a:xfrm>
            <a:off x="7323235" y="3751069"/>
            <a:ext cx="1516121" cy="3708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</a:t>
            </a:r>
            <a:endParaRPr lang="id-ID" sz="1600" dirty="0"/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C4DD4574-2846-480B-A7DB-CCD489DE0E79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rot="5400000">
            <a:off x="7992744" y="3372448"/>
            <a:ext cx="467173" cy="290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5F7DA287-960F-4172-AF2A-205646F081DC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8516808" y="3138452"/>
            <a:ext cx="467173" cy="758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4C67D-9F4D-4879-8A13-5C1D3A602057}"/>
              </a:ext>
            </a:extLst>
          </p:cNvPr>
          <p:cNvSpPr/>
          <p:nvPr/>
        </p:nvSpPr>
        <p:spPr>
          <a:xfrm>
            <a:off x="6304418" y="2023378"/>
            <a:ext cx="3115074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  <a:endParaRPr lang="id-ID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F429F-90AA-4DB7-A296-B4D3D5C447CA}"/>
              </a:ext>
            </a:extLst>
          </p:cNvPr>
          <p:cNvSpPr/>
          <p:nvPr/>
        </p:nvSpPr>
        <p:spPr>
          <a:xfrm>
            <a:off x="7323235" y="2913056"/>
            <a:ext cx="2096257" cy="3708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</a:t>
            </a:r>
            <a:endParaRPr lang="id-ID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903AB-AF16-4135-968F-D1D1BDD430E5}"/>
              </a:ext>
            </a:extLst>
          </p:cNvPr>
          <p:cNvSpPr/>
          <p:nvPr/>
        </p:nvSpPr>
        <p:spPr>
          <a:xfrm>
            <a:off x="6304418" y="2913056"/>
            <a:ext cx="1018817" cy="37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  <a:endParaRPr lang="id-ID" sz="1600" dirty="0"/>
          </a:p>
        </p:txBody>
      </p:sp>
      <p:cxnSp>
        <p:nvCxnSpPr>
          <p:cNvPr id="17" name="Straight Arrow Connector 12">
            <a:extLst>
              <a:ext uri="{FF2B5EF4-FFF2-40B4-BE49-F238E27FC236}">
                <a16:creationId xmlns:a16="http://schemas.microsoft.com/office/drawing/2014/main" id="{A8F39D4B-4B69-4124-97CF-94E4ECE1024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857240" y="2398932"/>
            <a:ext cx="518838" cy="5094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8440CFF9-8AD6-4DCE-8592-6FACDA31456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7078472" y="2129573"/>
            <a:ext cx="518838" cy="1048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09118F8E-547C-4646-AC7A-B128DE4B6C01}"/>
              </a:ext>
            </a:extLst>
          </p:cNvPr>
          <p:cNvSpPr/>
          <p:nvPr/>
        </p:nvSpPr>
        <p:spPr>
          <a:xfrm>
            <a:off x="9566316" y="3527234"/>
            <a:ext cx="384963" cy="78680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5CE364-823A-463E-91E7-C14FEF92559C}"/>
              </a:ext>
            </a:extLst>
          </p:cNvPr>
          <p:cNvSpPr/>
          <p:nvPr/>
        </p:nvSpPr>
        <p:spPr>
          <a:xfrm>
            <a:off x="10076004" y="3571598"/>
            <a:ext cx="1342981" cy="729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Observation loop</a:t>
            </a:r>
            <a:endParaRPr lang="id-ID" sz="1400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E1D6A3E-D850-4591-945B-D13D94789668}"/>
              </a:ext>
            </a:extLst>
          </p:cNvPr>
          <p:cNvSpPr/>
          <p:nvPr/>
        </p:nvSpPr>
        <p:spPr>
          <a:xfrm>
            <a:off x="9566316" y="2636080"/>
            <a:ext cx="384963" cy="78680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DEBBF3-B6E0-4495-83AD-54FC64EDF0DE}"/>
              </a:ext>
            </a:extLst>
          </p:cNvPr>
          <p:cNvSpPr/>
          <p:nvPr/>
        </p:nvSpPr>
        <p:spPr>
          <a:xfrm>
            <a:off x="10076004" y="2806775"/>
            <a:ext cx="1342981" cy="47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Done once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1604524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720289C-2698-4556-B3B4-EBC306B025BB}"/>
              </a:ext>
            </a:extLst>
          </p:cNvPr>
          <p:cNvGrpSpPr/>
          <p:nvPr/>
        </p:nvGrpSpPr>
        <p:grpSpPr>
          <a:xfrm>
            <a:off x="8187036" y="2209494"/>
            <a:ext cx="1643477" cy="701766"/>
            <a:chOff x="8187036" y="2209494"/>
            <a:chExt cx="1643477" cy="701766"/>
          </a:xfrm>
        </p:grpSpPr>
        <p:cxnSp>
          <p:nvCxnSpPr>
            <p:cNvPr id="40" name="Straight Arrow Connector 12">
              <a:extLst>
                <a:ext uri="{FF2B5EF4-FFF2-40B4-BE49-F238E27FC236}">
                  <a16:creationId xmlns:a16="http://schemas.microsoft.com/office/drawing/2014/main" id="{05DB134B-7F78-4283-B94F-339D648F877A}"/>
                </a:ext>
              </a:extLst>
            </p:cNvPr>
            <p:cNvCxnSpPr>
              <a:cxnSpLocks/>
              <a:stCxn id="39" idx="3"/>
              <a:endCxn id="42" idx="0"/>
            </p:cNvCxnSpPr>
            <p:nvPr/>
          </p:nvCxnSpPr>
          <p:spPr>
            <a:xfrm>
              <a:off x="8187036" y="2209494"/>
              <a:ext cx="1023317" cy="15823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5EE6EC78-8D53-4E5E-97F5-6A1CDC12ADA6}"/>
                </a:ext>
              </a:extLst>
            </p:cNvPr>
            <p:cNvSpPr/>
            <p:nvPr/>
          </p:nvSpPr>
          <p:spPr>
            <a:xfrm>
              <a:off x="8590192" y="2367731"/>
              <a:ext cx="1240321" cy="54352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loop</a:t>
              </a:r>
              <a:endParaRPr lang="id-ID" sz="16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B8FC36-EF19-4103-9E69-F7002BAFC7B2}"/>
              </a:ext>
            </a:extLst>
          </p:cNvPr>
          <p:cNvGrpSpPr/>
          <p:nvPr/>
        </p:nvGrpSpPr>
        <p:grpSpPr>
          <a:xfrm>
            <a:off x="9830513" y="2639496"/>
            <a:ext cx="1415787" cy="833253"/>
            <a:chOff x="9830513" y="2639496"/>
            <a:chExt cx="1415787" cy="83325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29F772-02A1-4342-B90D-65ADCE5C777D}"/>
                </a:ext>
              </a:extLst>
            </p:cNvPr>
            <p:cNvSpPr/>
            <p:nvPr/>
          </p:nvSpPr>
          <p:spPr>
            <a:xfrm>
              <a:off x="9881668" y="2831510"/>
              <a:ext cx="1364632" cy="641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Random shuffle</a:t>
              </a:r>
              <a:endParaRPr lang="id-ID" sz="1600" dirty="0"/>
            </a:p>
          </p:txBody>
        </p:sp>
        <p:cxnSp>
          <p:nvCxnSpPr>
            <p:cNvPr id="46" name="Straight Arrow Connector 12">
              <a:extLst>
                <a:ext uri="{FF2B5EF4-FFF2-40B4-BE49-F238E27FC236}">
                  <a16:creationId xmlns:a16="http://schemas.microsoft.com/office/drawing/2014/main" id="{55338549-26E9-4E5E-830B-4EFFED5A1572}"/>
                </a:ext>
              </a:extLst>
            </p:cNvPr>
            <p:cNvCxnSpPr>
              <a:cxnSpLocks/>
              <a:stCxn id="42" idx="3"/>
              <a:endCxn id="43" idx="0"/>
            </p:cNvCxnSpPr>
            <p:nvPr/>
          </p:nvCxnSpPr>
          <p:spPr>
            <a:xfrm>
              <a:off x="9830513" y="2639496"/>
              <a:ext cx="733471" cy="19201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D16A7B2-8D54-40B8-AB26-8EA74E07CF72}"/>
              </a:ext>
            </a:extLst>
          </p:cNvPr>
          <p:cNvGrpSpPr/>
          <p:nvPr/>
        </p:nvGrpSpPr>
        <p:grpSpPr>
          <a:xfrm>
            <a:off x="9669809" y="3472749"/>
            <a:ext cx="1868104" cy="707774"/>
            <a:chOff x="9669809" y="3472749"/>
            <a:chExt cx="1868104" cy="70777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679B44-FCEA-43C7-93FA-F613B5DB411E}"/>
                </a:ext>
              </a:extLst>
            </p:cNvPr>
            <p:cNvSpPr/>
            <p:nvPr/>
          </p:nvSpPr>
          <p:spPr>
            <a:xfrm>
              <a:off x="10649587" y="3809683"/>
              <a:ext cx="888326" cy="3708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val</a:t>
              </a:r>
              <a:endParaRPr lang="id-ID" sz="16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8A0540-82A9-4C44-960B-17A9DA456115}"/>
                </a:ext>
              </a:extLst>
            </p:cNvPr>
            <p:cNvSpPr/>
            <p:nvPr/>
          </p:nvSpPr>
          <p:spPr>
            <a:xfrm>
              <a:off x="9669809" y="3809683"/>
              <a:ext cx="888326" cy="370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train</a:t>
              </a:r>
              <a:endParaRPr lang="id-ID" sz="1600" dirty="0"/>
            </a:p>
          </p:txBody>
        </p:sp>
        <p:cxnSp>
          <p:nvCxnSpPr>
            <p:cNvPr id="50" name="Straight Arrow Connector 12">
              <a:extLst>
                <a:ext uri="{FF2B5EF4-FFF2-40B4-BE49-F238E27FC236}">
                  <a16:creationId xmlns:a16="http://schemas.microsoft.com/office/drawing/2014/main" id="{DF170078-7F9B-4283-9649-8AE88EBCD96B}"/>
                </a:ext>
              </a:extLst>
            </p:cNvPr>
            <p:cNvCxnSpPr>
              <a:cxnSpLocks/>
              <a:stCxn id="43" idx="2"/>
              <a:endCxn id="49" idx="0"/>
            </p:cNvCxnSpPr>
            <p:nvPr/>
          </p:nvCxnSpPr>
          <p:spPr>
            <a:xfrm rot="5400000">
              <a:off x="10170511" y="3416210"/>
              <a:ext cx="336934" cy="4500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E1912285-4D3E-429E-B403-4B2492895E02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rot="16200000" flipH="1">
              <a:off x="10660400" y="3376333"/>
              <a:ext cx="336934" cy="5297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78DF6F9-A205-453F-9F0E-07A381FD1164}"/>
              </a:ext>
            </a:extLst>
          </p:cNvPr>
          <p:cNvGrpSpPr/>
          <p:nvPr/>
        </p:nvGrpSpPr>
        <p:grpSpPr>
          <a:xfrm>
            <a:off x="9642142" y="4180522"/>
            <a:ext cx="1967992" cy="975433"/>
            <a:chOff x="9642142" y="4180522"/>
            <a:chExt cx="1967992" cy="9754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FC78A78-3DC1-4260-9340-1CCE88E7307B}"/>
                </a:ext>
              </a:extLst>
            </p:cNvPr>
            <p:cNvSpPr/>
            <p:nvPr/>
          </p:nvSpPr>
          <p:spPr>
            <a:xfrm>
              <a:off x="9642142" y="4514716"/>
              <a:ext cx="1967992" cy="641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Hyperparameter observation loop</a:t>
              </a:r>
              <a:endParaRPr lang="id-ID" sz="1600" dirty="0"/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BC357690-521F-4E0C-B630-9EFE36E1DB69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rot="5400000">
              <a:off x="10692848" y="4113813"/>
              <a:ext cx="334193" cy="4676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8C80FE9E-BEFE-4A3E-8793-82F536F8BEFD}"/>
                </a:ext>
              </a:extLst>
            </p:cNvPr>
            <p:cNvCxnSpPr>
              <a:cxnSpLocks/>
              <a:stCxn id="49" idx="2"/>
              <a:endCxn id="53" idx="0"/>
            </p:cNvCxnSpPr>
            <p:nvPr/>
          </p:nvCxnSpPr>
          <p:spPr>
            <a:xfrm rot="16200000" flipH="1">
              <a:off x="10202959" y="4091536"/>
              <a:ext cx="334193" cy="5121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12">
            <a:extLst>
              <a:ext uri="{FF2B5EF4-FFF2-40B4-BE49-F238E27FC236}">
                <a16:creationId xmlns:a16="http://schemas.microsoft.com/office/drawing/2014/main" id="{DB4B15A9-5227-4355-8130-1BAE517453FF}"/>
              </a:ext>
            </a:extLst>
          </p:cNvPr>
          <p:cNvCxnSpPr>
            <a:cxnSpLocks/>
            <a:stCxn id="53" idx="2"/>
            <a:endCxn id="42" idx="2"/>
          </p:cNvCxnSpPr>
          <p:nvPr/>
        </p:nvCxnSpPr>
        <p:spPr>
          <a:xfrm rot="5400000" flipH="1">
            <a:off x="8795898" y="3325716"/>
            <a:ext cx="2244695" cy="1415785"/>
          </a:xfrm>
          <a:prstGeom prst="bentConnector3">
            <a:avLst>
              <a:gd name="adj1" fmla="val -101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3970A6-8C0C-4B28-8D1C-BC1D374A8C8C}"/>
              </a:ext>
            </a:extLst>
          </p:cNvPr>
          <p:cNvSpPr/>
          <p:nvPr/>
        </p:nvSpPr>
        <p:spPr>
          <a:xfrm>
            <a:off x="6416138" y="1357684"/>
            <a:ext cx="1354889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  <a:endParaRPr lang="id-ID" sz="1600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11EF512-B1FD-49DD-BA82-F8F9C6490E66}"/>
              </a:ext>
            </a:extLst>
          </p:cNvPr>
          <p:cNvGrpSpPr/>
          <p:nvPr/>
        </p:nvGrpSpPr>
        <p:grpSpPr>
          <a:xfrm>
            <a:off x="6067397" y="1728524"/>
            <a:ext cx="2119639" cy="666390"/>
            <a:chOff x="6067397" y="1728524"/>
            <a:chExt cx="2119639" cy="66639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70C696-FF0F-4D97-B57B-FCF85616D8AF}"/>
                </a:ext>
              </a:extLst>
            </p:cNvPr>
            <p:cNvSpPr/>
            <p:nvPr/>
          </p:nvSpPr>
          <p:spPr>
            <a:xfrm>
              <a:off x="7192749" y="2024074"/>
              <a:ext cx="994287" cy="370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train</a:t>
              </a:r>
              <a:endParaRPr lang="id-ID" sz="16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CA493D-E3EC-4953-8815-B9417C893C6D}"/>
                </a:ext>
              </a:extLst>
            </p:cNvPr>
            <p:cNvSpPr/>
            <p:nvPr/>
          </p:nvSpPr>
          <p:spPr>
            <a:xfrm>
              <a:off x="6067397" y="2024074"/>
              <a:ext cx="994287" cy="370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  <a:endParaRPr lang="id-ID" sz="1600" dirty="0"/>
            </a:p>
          </p:txBody>
        </p:sp>
        <p:cxnSp>
          <p:nvCxnSpPr>
            <p:cNvPr id="65" name="Straight Arrow Connector 12">
              <a:extLst>
                <a:ext uri="{FF2B5EF4-FFF2-40B4-BE49-F238E27FC236}">
                  <a16:creationId xmlns:a16="http://schemas.microsoft.com/office/drawing/2014/main" id="{DF7E8135-014B-4987-9BFF-1EAAA07ED202}"/>
                </a:ext>
              </a:extLst>
            </p:cNvPr>
            <p:cNvCxnSpPr>
              <a:cxnSpLocks/>
              <a:stCxn id="64" idx="2"/>
              <a:endCxn id="39" idx="0"/>
            </p:cNvCxnSpPr>
            <p:nvPr/>
          </p:nvCxnSpPr>
          <p:spPr>
            <a:xfrm rot="16200000" flipH="1">
              <a:off x="7243963" y="1578144"/>
              <a:ext cx="295550" cy="5963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12">
              <a:extLst>
                <a:ext uri="{FF2B5EF4-FFF2-40B4-BE49-F238E27FC236}">
                  <a16:creationId xmlns:a16="http://schemas.microsoft.com/office/drawing/2014/main" id="{FD6FBB47-3CD2-4FF8-BFE6-91705D15E64B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 rot="5400000">
              <a:off x="6681287" y="1611778"/>
              <a:ext cx="295550" cy="5290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474BD-E53A-4AD7-BB79-C7631B3A512C}"/>
              </a:ext>
            </a:extLst>
          </p:cNvPr>
          <p:cNvGrpSpPr/>
          <p:nvPr/>
        </p:nvGrpSpPr>
        <p:grpSpPr>
          <a:xfrm>
            <a:off x="6564542" y="2394913"/>
            <a:ext cx="2387107" cy="3560546"/>
            <a:chOff x="6564542" y="2394913"/>
            <a:chExt cx="2387107" cy="356054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0C713A0-C753-4578-A040-0999971020B6}"/>
                </a:ext>
              </a:extLst>
            </p:cNvPr>
            <p:cNvSpPr/>
            <p:nvPr/>
          </p:nvSpPr>
          <p:spPr>
            <a:xfrm>
              <a:off x="7886079" y="5584619"/>
              <a:ext cx="1065570" cy="370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evaluate</a:t>
              </a:r>
              <a:endParaRPr lang="id-ID" sz="1600" dirty="0"/>
            </a:p>
          </p:txBody>
        </p:sp>
        <p:cxnSp>
          <p:nvCxnSpPr>
            <p:cNvPr id="70" name="Straight Arrow Connector 12">
              <a:extLst>
                <a:ext uri="{FF2B5EF4-FFF2-40B4-BE49-F238E27FC236}">
                  <a16:creationId xmlns:a16="http://schemas.microsoft.com/office/drawing/2014/main" id="{CFBCD405-4844-4777-BF94-1BDAE68DF731}"/>
                </a:ext>
              </a:extLst>
            </p:cNvPr>
            <p:cNvCxnSpPr>
              <a:cxnSpLocks/>
              <a:stCxn id="63" idx="2"/>
              <a:endCxn id="67" idx="1"/>
            </p:cNvCxnSpPr>
            <p:nvPr/>
          </p:nvCxnSpPr>
          <p:spPr>
            <a:xfrm rot="16200000" flipH="1">
              <a:off x="5537748" y="3421707"/>
              <a:ext cx="3375125" cy="13215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12">
              <a:extLst>
                <a:ext uri="{FF2B5EF4-FFF2-40B4-BE49-F238E27FC236}">
                  <a16:creationId xmlns:a16="http://schemas.microsoft.com/office/drawing/2014/main" id="{E249E001-0CCB-4254-A6C4-7E64BF0F3D1F}"/>
                </a:ext>
              </a:extLst>
            </p:cNvPr>
            <p:cNvCxnSpPr>
              <a:cxnSpLocks/>
              <a:stCxn id="75" idx="2"/>
              <a:endCxn id="67" idx="0"/>
            </p:cNvCxnSpPr>
            <p:nvPr/>
          </p:nvCxnSpPr>
          <p:spPr>
            <a:xfrm>
              <a:off x="8418864" y="4545447"/>
              <a:ext cx="0" cy="1039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7B8D0D-D060-4581-A0BA-85F10DEA68C6}"/>
              </a:ext>
            </a:extLst>
          </p:cNvPr>
          <p:cNvGrpSpPr/>
          <p:nvPr/>
        </p:nvGrpSpPr>
        <p:grpSpPr>
          <a:xfrm>
            <a:off x="7689893" y="2394914"/>
            <a:ext cx="1261756" cy="2150533"/>
            <a:chOff x="7689893" y="2394914"/>
            <a:chExt cx="1261756" cy="2150533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93DFACFB-ADAD-44F7-9ED0-6E7E12B6A0D4}"/>
                </a:ext>
              </a:extLst>
            </p:cNvPr>
            <p:cNvCxnSpPr>
              <a:cxnSpLocks/>
              <a:stCxn id="42" idx="1"/>
              <a:endCxn id="75" idx="0"/>
            </p:cNvCxnSpPr>
            <p:nvPr/>
          </p:nvCxnSpPr>
          <p:spPr>
            <a:xfrm rot="10800000" flipV="1">
              <a:off x="8418864" y="2639496"/>
              <a:ext cx="171328" cy="126471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877214B-4CF2-4DF0-A2B1-30B50044DAA0}"/>
                </a:ext>
              </a:extLst>
            </p:cNvPr>
            <p:cNvSpPr/>
            <p:nvPr/>
          </p:nvSpPr>
          <p:spPr>
            <a:xfrm>
              <a:off x="7886079" y="3904208"/>
              <a:ext cx="1065570" cy="641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Train Further</a:t>
              </a:r>
              <a:endParaRPr lang="id-ID" sz="1600" dirty="0"/>
            </a:p>
          </p:txBody>
        </p:sp>
        <p:cxnSp>
          <p:nvCxnSpPr>
            <p:cNvPr id="98" name="Straight Arrow Connector 12">
              <a:extLst>
                <a:ext uri="{FF2B5EF4-FFF2-40B4-BE49-F238E27FC236}">
                  <a16:creationId xmlns:a16="http://schemas.microsoft.com/office/drawing/2014/main" id="{385961CE-6DEC-4EDC-AEDB-C8B4C01DD501}"/>
                </a:ext>
              </a:extLst>
            </p:cNvPr>
            <p:cNvCxnSpPr>
              <a:cxnSpLocks/>
              <a:stCxn id="39" idx="2"/>
              <a:endCxn id="75" idx="1"/>
            </p:cNvCxnSpPr>
            <p:nvPr/>
          </p:nvCxnSpPr>
          <p:spPr>
            <a:xfrm rot="16200000" flipH="1">
              <a:off x="6873029" y="3211778"/>
              <a:ext cx="1829914" cy="1961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841BE02-D74E-4DF5-B6DD-B8CA1D2F2A03}"/>
              </a:ext>
            </a:extLst>
          </p:cNvPr>
          <p:cNvCxnSpPr/>
          <p:nvPr/>
        </p:nvCxnSpPr>
        <p:spPr>
          <a:xfrm>
            <a:off x="5592726" y="1400844"/>
            <a:ext cx="0" cy="4847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6A552F9-2111-4571-B78C-549C33585EDF}"/>
              </a:ext>
            </a:extLst>
          </p:cNvPr>
          <p:cNvSpPr/>
          <p:nvPr/>
        </p:nvSpPr>
        <p:spPr>
          <a:xfrm>
            <a:off x="730174" y="2142836"/>
            <a:ext cx="1354889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  <a:endParaRPr lang="id-ID" sz="16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6E45F80-5CBD-49C4-95B2-562D7FAD17DF}"/>
              </a:ext>
            </a:extLst>
          </p:cNvPr>
          <p:cNvGrpSpPr/>
          <p:nvPr/>
        </p:nvGrpSpPr>
        <p:grpSpPr>
          <a:xfrm>
            <a:off x="1801667" y="2328256"/>
            <a:ext cx="1240321" cy="806059"/>
            <a:chOff x="1801667" y="2243192"/>
            <a:chExt cx="1240321" cy="806059"/>
          </a:xfrm>
        </p:grpSpPr>
        <p:cxnSp>
          <p:nvCxnSpPr>
            <p:cNvPr id="153" name="Straight Arrow Connector 12">
              <a:extLst>
                <a:ext uri="{FF2B5EF4-FFF2-40B4-BE49-F238E27FC236}">
                  <a16:creationId xmlns:a16="http://schemas.microsoft.com/office/drawing/2014/main" id="{F0E7FB52-A6B0-474D-AA22-11C0FF45B85F}"/>
                </a:ext>
              </a:extLst>
            </p:cNvPr>
            <p:cNvCxnSpPr>
              <a:cxnSpLocks/>
              <a:stCxn id="151" idx="3"/>
              <a:endCxn id="154" idx="0"/>
            </p:cNvCxnSpPr>
            <p:nvPr/>
          </p:nvCxnSpPr>
          <p:spPr>
            <a:xfrm>
              <a:off x="2085063" y="2243192"/>
              <a:ext cx="336765" cy="26253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Diamond 153">
              <a:extLst>
                <a:ext uri="{FF2B5EF4-FFF2-40B4-BE49-F238E27FC236}">
                  <a16:creationId xmlns:a16="http://schemas.microsoft.com/office/drawing/2014/main" id="{217EFA10-0618-46E5-A8D7-57C3ABCC5B5F}"/>
                </a:ext>
              </a:extLst>
            </p:cNvPr>
            <p:cNvSpPr/>
            <p:nvPr/>
          </p:nvSpPr>
          <p:spPr>
            <a:xfrm>
              <a:off x="1801667" y="2505722"/>
              <a:ext cx="1240321" cy="54352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loop</a:t>
              </a:r>
              <a:endParaRPr lang="id-ID" sz="16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CE00028-E110-485F-9399-8EE2623A0BA1}"/>
              </a:ext>
            </a:extLst>
          </p:cNvPr>
          <p:cNvGrpSpPr/>
          <p:nvPr/>
        </p:nvGrpSpPr>
        <p:grpSpPr>
          <a:xfrm>
            <a:off x="3041988" y="2862551"/>
            <a:ext cx="1539117" cy="790721"/>
            <a:chOff x="3041988" y="2820019"/>
            <a:chExt cx="1539117" cy="790721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575F2AD-08E8-432D-8BCE-B48E40CE46FE}"/>
                </a:ext>
              </a:extLst>
            </p:cNvPr>
            <p:cNvSpPr/>
            <p:nvPr/>
          </p:nvSpPr>
          <p:spPr>
            <a:xfrm>
              <a:off x="3340784" y="2969501"/>
              <a:ext cx="1240321" cy="641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Random shuffle</a:t>
              </a:r>
              <a:endParaRPr lang="id-ID" sz="1600" dirty="0"/>
            </a:p>
          </p:txBody>
        </p:sp>
        <p:cxnSp>
          <p:nvCxnSpPr>
            <p:cNvPr id="157" name="Straight Arrow Connector 12">
              <a:extLst>
                <a:ext uri="{FF2B5EF4-FFF2-40B4-BE49-F238E27FC236}">
                  <a16:creationId xmlns:a16="http://schemas.microsoft.com/office/drawing/2014/main" id="{26D1F9E6-1208-47F0-8ABF-A70FD4989016}"/>
                </a:ext>
              </a:extLst>
            </p:cNvPr>
            <p:cNvCxnSpPr>
              <a:cxnSpLocks/>
              <a:stCxn id="154" idx="3"/>
              <a:endCxn id="156" idx="0"/>
            </p:cNvCxnSpPr>
            <p:nvPr/>
          </p:nvCxnSpPr>
          <p:spPr>
            <a:xfrm>
              <a:off x="3041988" y="2820019"/>
              <a:ext cx="918957" cy="14948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A7D9856-C078-4AD3-9B92-A98A23E01570}"/>
              </a:ext>
            </a:extLst>
          </p:cNvPr>
          <p:cNvGrpSpPr/>
          <p:nvPr/>
        </p:nvGrpSpPr>
        <p:grpSpPr>
          <a:xfrm>
            <a:off x="3050240" y="3653271"/>
            <a:ext cx="1852958" cy="643974"/>
            <a:chOff x="3050240" y="3632009"/>
            <a:chExt cx="1852958" cy="64397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108820B-B429-4943-81C5-3BBED7ABA8BF}"/>
                </a:ext>
              </a:extLst>
            </p:cNvPr>
            <p:cNvSpPr/>
            <p:nvPr/>
          </p:nvSpPr>
          <p:spPr>
            <a:xfrm>
              <a:off x="4051281" y="3905143"/>
              <a:ext cx="851917" cy="370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  <a:endParaRPr lang="id-ID" sz="16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1E2A95F-38F6-47AF-96D9-66E9368A357E}"/>
                </a:ext>
              </a:extLst>
            </p:cNvPr>
            <p:cNvSpPr/>
            <p:nvPr/>
          </p:nvSpPr>
          <p:spPr>
            <a:xfrm>
              <a:off x="3050240" y="3905143"/>
              <a:ext cx="851917" cy="370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train</a:t>
              </a:r>
              <a:endParaRPr lang="id-ID" sz="1600" dirty="0"/>
            </a:p>
          </p:txBody>
        </p:sp>
        <p:cxnSp>
          <p:nvCxnSpPr>
            <p:cNvPr id="161" name="Straight Arrow Connector 12">
              <a:extLst>
                <a:ext uri="{FF2B5EF4-FFF2-40B4-BE49-F238E27FC236}">
                  <a16:creationId xmlns:a16="http://schemas.microsoft.com/office/drawing/2014/main" id="{50A38E32-24E2-49A9-966D-D7F90A830375}"/>
                </a:ext>
              </a:extLst>
            </p:cNvPr>
            <p:cNvCxnSpPr>
              <a:cxnSpLocks/>
              <a:stCxn id="156" idx="2"/>
              <a:endCxn id="160" idx="0"/>
            </p:cNvCxnSpPr>
            <p:nvPr/>
          </p:nvCxnSpPr>
          <p:spPr>
            <a:xfrm rot="5400000">
              <a:off x="3582006" y="3526203"/>
              <a:ext cx="273133" cy="4847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2">
              <a:extLst>
                <a:ext uri="{FF2B5EF4-FFF2-40B4-BE49-F238E27FC236}">
                  <a16:creationId xmlns:a16="http://schemas.microsoft.com/office/drawing/2014/main" id="{9618343A-5BFB-4DE0-8D29-596C1E306D85}"/>
                </a:ext>
              </a:extLst>
            </p:cNvPr>
            <p:cNvCxnSpPr>
              <a:cxnSpLocks/>
              <a:stCxn id="156" idx="2"/>
              <a:endCxn id="159" idx="0"/>
            </p:cNvCxnSpPr>
            <p:nvPr/>
          </p:nvCxnSpPr>
          <p:spPr>
            <a:xfrm rot="16200000" flipH="1">
              <a:off x="4082526" y="3510428"/>
              <a:ext cx="273133" cy="5162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3853D36-ED7D-4509-92A5-2AF69EA1C365}"/>
              </a:ext>
            </a:extLst>
          </p:cNvPr>
          <p:cNvGrpSpPr/>
          <p:nvPr/>
        </p:nvGrpSpPr>
        <p:grpSpPr>
          <a:xfrm>
            <a:off x="2915987" y="4297245"/>
            <a:ext cx="2113212" cy="967863"/>
            <a:chOff x="2915987" y="4190901"/>
            <a:chExt cx="2113212" cy="967863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B5704C7-9CDC-4F2E-8B89-AC1701A05210}"/>
                </a:ext>
              </a:extLst>
            </p:cNvPr>
            <p:cNvSpPr/>
            <p:nvPr/>
          </p:nvSpPr>
          <p:spPr>
            <a:xfrm>
              <a:off x="2915987" y="4517525"/>
              <a:ext cx="2113212" cy="641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Hyperparameter observation loop</a:t>
              </a:r>
              <a:endParaRPr lang="id-ID" sz="1600" dirty="0"/>
            </a:p>
          </p:txBody>
        </p:sp>
        <p:cxnSp>
          <p:nvCxnSpPr>
            <p:cNvPr id="165" name="Straight Arrow Connector 12">
              <a:extLst>
                <a:ext uri="{FF2B5EF4-FFF2-40B4-BE49-F238E27FC236}">
                  <a16:creationId xmlns:a16="http://schemas.microsoft.com/office/drawing/2014/main" id="{FE659DBB-999F-4924-9C77-61A02A2069BA}"/>
                </a:ext>
              </a:extLst>
            </p:cNvPr>
            <p:cNvCxnSpPr>
              <a:cxnSpLocks/>
              <a:stCxn id="159" idx="2"/>
              <a:endCxn id="164" idx="0"/>
            </p:cNvCxnSpPr>
            <p:nvPr/>
          </p:nvCxnSpPr>
          <p:spPr>
            <a:xfrm rot="5400000">
              <a:off x="4061605" y="4101890"/>
              <a:ext cx="326624" cy="5046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2">
              <a:extLst>
                <a:ext uri="{FF2B5EF4-FFF2-40B4-BE49-F238E27FC236}">
                  <a16:creationId xmlns:a16="http://schemas.microsoft.com/office/drawing/2014/main" id="{D5B104CD-7A69-45CD-885F-2F216D83ADCE}"/>
                </a:ext>
              </a:extLst>
            </p:cNvPr>
            <p:cNvCxnSpPr>
              <a:cxnSpLocks/>
              <a:stCxn id="160" idx="2"/>
              <a:endCxn id="164" idx="0"/>
            </p:cNvCxnSpPr>
            <p:nvPr/>
          </p:nvCxnSpPr>
          <p:spPr>
            <a:xfrm rot="16200000" flipH="1">
              <a:off x="3561084" y="4106016"/>
              <a:ext cx="326624" cy="4963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2">
            <a:extLst>
              <a:ext uri="{FF2B5EF4-FFF2-40B4-BE49-F238E27FC236}">
                <a16:creationId xmlns:a16="http://schemas.microsoft.com/office/drawing/2014/main" id="{0F5C63BD-512A-49B7-A0AF-398C71D153C1}"/>
              </a:ext>
            </a:extLst>
          </p:cNvPr>
          <p:cNvCxnSpPr>
            <a:cxnSpLocks/>
            <a:stCxn id="164" idx="2"/>
            <a:endCxn id="154" idx="2"/>
          </p:cNvCxnSpPr>
          <p:nvPr/>
        </p:nvCxnSpPr>
        <p:spPr>
          <a:xfrm rot="5400000" flipH="1">
            <a:off x="2131814" y="3424330"/>
            <a:ext cx="2130793" cy="1550765"/>
          </a:xfrm>
          <a:prstGeom prst="bentConnector3">
            <a:avLst>
              <a:gd name="adj1" fmla="val -107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Multiply 7">
            <a:extLst>
              <a:ext uri="{FF2B5EF4-FFF2-40B4-BE49-F238E27FC236}">
                <a16:creationId xmlns:a16="http://schemas.microsoft.com/office/drawing/2014/main" id="{B2390E3B-4D59-4EF4-A74E-2DC336952789}"/>
              </a:ext>
            </a:extLst>
          </p:cNvPr>
          <p:cNvSpPr/>
          <p:nvPr/>
        </p:nvSpPr>
        <p:spPr>
          <a:xfrm>
            <a:off x="4037758" y="2515808"/>
            <a:ext cx="1298802" cy="1055816"/>
          </a:xfrm>
          <a:prstGeom prst="mathMultiply">
            <a:avLst>
              <a:gd name="adj1" fmla="val 1467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FF7FCF9-2BBB-445F-9B9A-92BD55D6635A}"/>
              </a:ext>
            </a:extLst>
          </p:cNvPr>
          <p:cNvGrpSpPr/>
          <p:nvPr/>
        </p:nvGrpSpPr>
        <p:grpSpPr>
          <a:xfrm>
            <a:off x="759061" y="2862551"/>
            <a:ext cx="1065570" cy="1339922"/>
            <a:chOff x="759061" y="2756219"/>
            <a:chExt cx="1065570" cy="1339922"/>
          </a:xfrm>
        </p:grpSpPr>
        <p:cxnSp>
          <p:nvCxnSpPr>
            <p:cNvPr id="170" name="Straight Arrow Connector 12">
              <a:extLst>
                <a:ext uri="{FF2B5EF4-FFF2-40B4-BE49-F238E27FC236}">
                  <a16:creationId xmlns:a16="http://schemas.microsoft.com/office/drawing/2014/main" id="{D6EB4738-62F6-4505-8D9F-05E82B002FDD}"/>
                </a:ext>
              </a:extLst>
            </p:cNvPr>
            <p:cNvCxnSpPr>
              <a:cxnSpLocks/>
              <a:stCxn id="154" idx="1"/>
              <a:endCxn id="171" idx="0"/>
            </p:cNvCxnSpPr>
            <p:nvPr/>
          </p:nvCxnSpPr>
          <p:spPr>
            <a:xfrm rot="10800000" flipV="1">
              <a:off x="1291847" y="2756219"/>
              <a:ext cx="509821" cy="79639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96CFC8F-35E1-4226-8AFF-34158AB58F5B}"/>
                </a:ext>
              </a:extLst>
            </p:cNvPr>
            <p:cNvSpPr/>
            <p:nvPr/>
          </p:nvSpPr>
          <p:spPr>
            <a:xfrm>
              <a:off x="759061" y="3552611"/>
              <a:ext cx="1065570" cy="543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Evaluate</a:t>
              </a:r>
              <a:endParaRPr lang="id-ID" sz="1600" dirty="0"/>
            </a:p>
          </p:txBody>
        </p:sp>
      </p:grpSp>
      <p:sp>
        <p:nvSpPr>
          <p:cNvPr id="172" name="Multiply 7">
            <a:extLst>
              <a:ext uri="{FF2B5EF4-FFF2-40B4-BE49-F238E27FC236}">
                <a16:creationId xmlns:a16="http://schemas.microsoft.com/office/drawing/2014/main" id="{1C42B40A-D0DB-48C8-9D4C-DA3DE6C00497}"/>
              </a:ext>
            </a:extLst>
          </p:cNvPr>
          <p:cNvSpPr/>
          <p:nvPr/>
        </p:nvSpPr>
        <p:spPr>
          <a:xfrm>
            <a:off x="1607755" y="3955283"/>
            <a:ext cx="457200" cy="457200"/>
          </a:xfrm>
          <a:prstGeom prst="ellips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054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68" grpId="0" animBg="1"/>
      <p:bldP spid="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Useful incase of small training data </a:t>
            </a:r>
            <a:br>
              <a:rPr lang="id-ID" dirty="0"/>
            </a:br>
            <a:r>
              <a:rPr lang="en-US" dirty="0"/>
              <a:t>(not used too frequently in DL)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31501" y="3429000"/>
          <a:ext cx="8326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740">
                  <a:extLst>
                    <a:ext uri="{9D8B030D-6E8A-4147-A177-3AD203B41FA5}">
                      <a16:colId xmlns:a16="http://schemas.microsoft.com/office/drawing/2014/main" val="1726322978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409412482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423059840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453645651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92268607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91401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019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31501" y="4113914"/>
          <a:ext cx="8326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740">
                  <a:extLst>
                    <a:ext uri="{9D8B030D-6E8A-4147-A177-3AD203B41FA5}">
                      <a16:colId xmlns:a16="http://schemas.microsoft.com/office/drawing/2014/main" val="1726322978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409412482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423059840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453645651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92268607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91401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019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31501" y="4798828"/>
          <a:ext cx="8326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740">
                  <a:extLst>
                    <a:ext uri="{9D8B030D-6E8A-4147-A177-3AD203B41FA5}">
                      <a16:colId xmlns:a16="http://schemas.microsoft.com/office/drawing/2014/main" val="1726322978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409412482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423059840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453645651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92268607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91401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019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6F2752-497E-4170-AB58-A84F65920967}"/>
              </a:ext>
            </a:extLst>
          </p:cNvPr>
          <p:cNvCxnSpPr>
            <a:cxnSpLocks/>
          </p:cNvCxnSpPr>
          <p:nvPr/>
        </p:nvCxnSpPr>
        <p:spPr>
          <a:xfrm>
            <a:off x="6096000" y="5395467"/>
            <a:ext cx="0" cy="40957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5339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Zero-centered data : Subtract the mean</a:t>
            </a:r>
          </a:p>
          <a:p>
            <a:r>
              <a:rPr lang="en-US" dirty="0"/>
              <a:t>Normalize : divide with standard deviation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89547" y="3382318"/>
            <a:ext cx="6212906" cy="21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152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Going Further: PCA and Whitening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89547" y="2958852"/>
            <a:ext cx="6212906" cy="21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081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Careful : any preprocessing statistics (e.g. the data mean) must only be computed on the training data, and then applied to the validation / test data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A4559-B2DF-4931-82E0-BCB2E2200680}"/>
              </a:ext>
            </a:extLst>
          </p:cNvPr>
          <p:cNvSpPr/>
          <p:nvPr/>
        </p:nvSpPr>
        <p:spPr>
          <a:xfrm>
            <a:off x="1278527" y="4026783"/>
            <a:ext cx="1354889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  <a:endParaRPr lang="id-ID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4A18AD-52D4-45DC-896B-00000986582D}"/>
              </a:ext>
            </a:extLst>
          </p:cNvPr>
          <p:cNvGrpSpPr/>
          <p:nvPr/>
        </p:nvGrpSpPr>
        <p:grpSpPr>
          <a:xfrm>
            <a:off x="3189597" y="4331964"/>
            <a:ext cx="994287" cy="1285211"/>
            <a:chOff x="3189597" y="4331964"/>
            <a:chExt cx="994287" cy="1285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0ED896-D1F3-4E78-B9ED-985A6740C6FF}"/>
                </a:ext>
              </a:extLst>
            </p:cNvPr>
            <p:cNvSpPr/>
            <p:nvPr/>
          </p:nvSpPr>
          <p:spPr>
            <a:xfrm>
              <a:off x="3189597" y="5246335"/>
              <a:ext cx="994287" cy="370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  <a:endParaRPr lang="id-ID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53887B-559B-468A-9BFF-FD2603ABED35}"/>
                </a:ext>
              </a:extLst>
            </p:cNvPr>
            <p:cNvSpPr/>
            <p:nvPr/>
          </p:nvSpPr>
          <p:spPr>
            <a:xfrm>
              <a:off x="3189597" y="4331964"/>
              <a:ext cx="994287" cy="370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train</a:t>
              </a:r>
              <a:endParaRPr lang="id-ID" sz="16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58F9C2-AA30-459B-A716-E275ED8C821C}"/>
                </a:ext>
              </a:extLst>
            </p:cNvPr>
            <p:cNvSpPr/>
            <p:nvPr/>
          </p:nvSpPr>
          <p:spPr>
            <a:xfrm>
              <a:off x="3189597" y="4789149"/>
              <a:ext cx="994287" cy="3708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val</a:t>
              </a:r>
              <a:endParaRPr lang="id-ID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5C1982-2DD8-4CBC-911E-5F50D0275F98}"/>
              </a:ext>
            </a:extLst>
          </p:cNvPr>
          <p:cNvGrpSpPr/>
          <p:nvPr/>
        </p:nvGrpSpPr>
        <p:grpSpPr>
          <a:xfrm>
            <a:off x="1278527" y="4397623"/>
            <a:ext cx="1354888" cy="848711"/>
            <a:chOff x="1278527" y="4397623"/>
            <a:chExt cx="1354888" cy="8487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F008B4-6132-4FC9-B4D8-4466FB7688FD}"/>
                </a:ext>
              </a:extLst>
            </p:cNvPr>
            <p:cNvSpPr/>
            <p:nvPr/>
          </p:nvSpPr>
          <p:spPr>
            <a:xfrm>
              <a:off x="1278527" y="4702804"/>
              <a:ext cx="1354888" cy="543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Preprocess</a:t>
              </a:r>
              <a:endParaRPr lang="id-ID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6E03CF-B601-41EB-95B4-A9D045DDEFED}"/>
                </a:ext>
              </a:extLst>
            </p:cNvPr>
            <p:cNvCxnSpPr>
              <a:stCxn id="4" idx="2"/>
              <a:endCxn id="15" idx="0"/>
            </p:cNvCxnSpPr>
            <p:nvPr/>
          </p:nvCxnSpPr>
          <p:spPr>
            <a:xfrm flipH="1">
              <a:off x="1955971" y="4397623"/>
              <a:ext cx="1" cy="30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98BEF5-44CE-48EC-8429-B8D4F5DC6892}"/>
              </a:ext>
            </a:extLst>
          </p:cNvPr>
          <p:cNvGrpSpPr/>
          <p:nvPr/>
        </p:nvGrpSpPr>
        <p:grpSpPr>
          <a:xfrm>
            <a:off x="2633415" y="4517384"/>
            <a:ext cx="556182" cy="914371"/>
            <a:chOff x="2633415" y="4517384"/>
            <a:chExt cx="556182" cy="91437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8A2D35-05D2-4A63-A7F2-84AE86D85F8F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2633415" y="4517384"/>
              <a:ext cx="556182" cy="457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18">
              <a:extLst>
                <a:ext uri="{FF2B5EF4-FFF2-40B4-BE49-F238E27FC236}">
                  <a16:creationId xmlns:a16="http://schemas.microsoft.com/office/drawing/2014/main" id="{37881DCE-3F24-43FB-AA35-BA72C6B3038A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2633415" y="4974569"/>
              <a:ext cx="556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18">
              <a:extLst>
                <a:ext uri="{FF2B5EF4-FFF2-40B4-BE49-F238E27FC236}">
                  <a16:creationId xmlns:a16="http://schemas.microsoft.com/office/drawing/2014/main" id="{CBA6DFFA-DD02-494E-8032-FF364C616DAB}"/>
                </a:ext>
              </a:extLst>
            </p:cNvPr>
            <p:cNvCxnSpPr>
              <a:cxnSpLocks/>
              <a:stCxn id="15" idx="3"/>
              <a:endCxn id="9" idx="1"/>
            </p:cNvCxnSpPr>
            <p:nvPr/>
          </p:nvCxnSpPr>
          <p:spPr>
            <a:xfrm>
              <a:off x="2633415" y="4974569"/>
              <a:ext cx="556182" cy="4571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633C67F-338E-422B-B3EF-8E2F0234F098}"/>
              </a:ext>
            </a:extLst>
          </p:cNvPr>
          <p:cNvSpPr/>
          <p:nvPr/>
        </p:nvSpPr>
        <p:spPr>
          <a:xfrm>
            <a:off x="4989031" y="4614481"/>
            <a:ext cx="1034143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  <a:endParaRPr lang="id-ID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F55071-C6C0-42A3-A8EF-4326C2949961}"/>
              </a:ext>
            </a:extLst>
          </p:cNvPr>
          <p:cNvGrpSpPr/>
          <p:nvPr/>
        </p:nvGrpSpPr>
        <p:grpSpPr>
          <a:xfrm>
            <a:off x="6455380" y="3818938"/>
            <a:ext cx="994287" cy="1940422"/>
            <a:chOff x="7050368" y="3846878"/>
            <a:chExt cx="994287" cy="194042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A2BDE2-B69B-4019-B2BC-8CA8CF601CAA}"/>
                </a:ext>
              </a:extLst>
            </p:cNvPr>
            <p:cNvSpPr/>
            <p:nvPr/>
          </p:nvSpPr>
          <p:spPr>
            <a:xfrm>
              <a:off x="7050368" y="5416460"/>
              <a:ext cx="994287" cy="370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  <a:endParaRPr lang="id-ID" sz="16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35BED6-6FD4-4B49-A684-F87D49762394}"/>
                </a:ext>
              </a:extLst>
            </p:cNvPr>
            <p:cNvSpPr/>
            <p:nvPr/>
          </p:nvSpPr>
          <p:spPr>
            <a:xfrm>
              <a:off x="7050368" y="3846878"/>
              <a:ext cx="994287" cy="370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train</a:t>
              </a:r>
              <a:endParaRPr lang="id-ID" sz="16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9AAF4-919C-46D7-A4A8-0C1F3FD9E089}"/>
                </a:ext>
              </a:extLst>
            </p:cNvPr>
            <p:cNvSpPr/>
            <p:nvPr/>
          </p:nvSpPr>
          <p:spPr>
            <a:xfrm>
              <a:off x="7050368" y="4642421"/>
              <a:ext cx="994287" cy="3708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val</a:t>
              </a:r>
              <a:endParaRPr lang="id-ID" sz="1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265AB6-4226-43B6-A23F-723AC36E3BDD}"/>
              </a:ext>
            </a:extLst>
          </p:cNvPr>
          <p:cNvGrpSpPr/>
          <p:nvPr/>
        </p:nvGrpSpPr>
        <p:grpSpPr>
          <a:xfrm>
            <a:off x="6023174" y="4004358"/>
            <a:ext cx="432206" cy="1569582"/>
            <a:chOff x="6618162" y="4032298"/>
            <a:chExt cx="432206" cy="1569582"/>
          </a:xfrm>
        </p:grpSpPr>
        <p:cxnSp>
          <p:nvCxnSpPr>
            <p:cNvPr id="35" name="Straight Arrow Connector 18">
              <a:extLst>
                <a:ext uri="{FF2B5EF4-FFF2-40B4-BE49-F238E27FC236}">
                  <a16:creationId xmlns:a16="http://schemas.microsoft.com/office/drawing/2014/main" id="{D020F0BD-06E6-4846-815E-11E26D05BB3B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6618162" y="4032298"/>
              <a:ext cx="432206" cy="795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18">
              <a:extLst>
                <a:ext uri="{FF2B5EF4-FFF2-40B4-BE49-F238E27FC236}">
                  <a16:creationId xmlns:a16="http://schemas.microsoft.com/office/drawing/2014/main" id="{D89DC961-1898-45B1-A8AE-3E7D91B8B1FA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6618162" y="4827841"/>
              <a:ext cx="432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18">
              <a:extLst>
                <a:ext uri="{FF2B5EF4-FFF2-40B4-BE49-F238E27FC236}">
                  <a16:creationId xmlns:a16="http://schemas.microsoft.com/office/drawing/2014/main" id="{D55202E3-449E-4309-A887-C55BD1FE147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6618162" y="4827841"/>
              <a:ext cx="432206" cy="7740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3C12C3-34C6-4970-B510-2CD2FE5D12B2}"/>
              </a:ext>
            </a:extLst>
          </p:cNvPr>
          <p:cNvGrpSpPr/>
          <p:nvPr/>
        </p:nvGrpSpPr>
        <p:grpSpPr>
          <a:xfrm>
            <a:off x="7449667" y="3818938"/>
            <a:ext cx="1854255" cy="1940422"/>
            <a:chOff x="8044655" y="3846878"/>
            <a:chExt cx="1854255" cy="194042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812763-711B-4364-91FB-EC05FC5466ED}"/>
                </a:ext>
              </a:extLst>
            </p:cNvPr>
            <p:cNvSpPr/>
            <p:nvPr/>
          </p:nvSpPr>
          <p:spPr>
            <a:xfrm>
              <a:off x="8311279" y="3846878"/>
              <a:ext cx="1587631" cy="370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Preprocess</a:t>
              </a:r>
              <a:endParaRPr lang="id-ID" sz="16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BE48ED-3787-4898-89B3-06B562913AF5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>
              <a:off x="8044655" y="4032298"/>
              <a:ext cx="266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5E558D-AB11-4715-821A-1AD1B0FEEDB1}"/>
                </a:ext>
              </a:extLst>
            </p:cNvPr>
            <p:cNvSpPr/>
            <p:nvPr/>
          </p:nvSpPr>
          <p:spPr>
            <a:xfrm>
              <a:off x="8311279" y="4642421"/>
              <a:ext cx="1587631" cy="370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Preprocess</a:t>
              </a:r>
              <a:endParaRPr lang="id-ID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4CDBB7-CE5C-4DE0-9456-333EA3938603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8044655" y="4827841"/>
              <a:ext cx="266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71EB3B-01A2-4BFF-B34C-AA291D2CE855}"/>
                </a:ext>
              </a:extLst>
            </p:cNvPr>
            <p:cNvSpPr/>
            <p:nvPr/>
          </p:nvSpPr>
          <p:spPr>
            <a:xfrm>
              <a:off x="8311279" y="5416460"/>
              <a:ext cx="1587631" cy="370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Preprocess</a:t>
              </a:r>
              <a:endParaRPr lang="id-ID" sz="16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C10D0FB-AC75-49CF-8B81-4FC7B0D89F6F}"/>
                </a:ext>
              </a:extLst>
            </p:cNvPr>
            <p:cNvCxnSpPr>
              <a:cxnSpLocks/>
              <a:stCxn id="29" idx="3"/>
              <a:endCxn id="44" idx="1"/>
            </p:cNvCxnSpPr>
            <p:nvPr/>
          </p:nvCxnSpPr>
          <p:spPr>
            <a:xfrm>
              <a:off x="8044655" y="5601880"/>
              <a:ext cx="266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E9691F0-22A6-44A5-A739-6808B42735FF}"/>
              </a:ext>
            </a:extLst>
          </p:cNvPr>
          <p:cNvGrpSpPr/>
          <p:nvPr/>
        </p:nvGrpSpPr>
        <p:grpSpPr>
          <a:xfrm>
            <a:off x="9303922" y="3775758"/>
            <a:ext cx="1480528" cy="2026782"/>
            <a:chOff x="9898910" y="3803698"/>
            <a:chExt cx="1480528" cy="202678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F5C632-3261-4809-8F98-FFAEFF9E916B}"/>
                </a:ext>
              </a:extLst>
            </p:cNvPr>
            <p:cNvSpPr/>
            <p:nvPr/>
          </p:nvSpPr>
          <p:spPr>
            <a:xfrm>
              <a:off x="10162012" y="5373280"/>
              <a:ext cx="1217426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Preprocessed test</a:t>
              </a:r>
              <a:endParaRPr lang="id-ID" sz="12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1011901-16CE-40F2-A0B1-0AE91D3F940D}"/>
                </a:ext>
              </a:extLst>
            </p:cNvPr>
            <p:cNvSpPr/>
            <p:nvPr/>
          </p:nvSpPr>
          <p:spPr>
            <a:xfrm>
              <a:off x="10162012" y="3803698"/>
              <a:ext cx="1217426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Preprocessed train</a:t>
              </a:r>
              <a:endParaRPr lang="id-ID" sz="12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AC53E60-21F7-485F-BFAA-F3F7B9DA6471}"/>
                </a:ext>
              </a:extLst>
            </p:cNvPr>
            <p:cNvSpPr/>
            <p:nvPr/>
          </p:nvSpPr>
          <p:spPr>
            <a:xfrm>
              <a:off x="10162012" y="4599241"/>
              <a:ext cx="1217426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Preprocessed </a:t>
              </a:r>
              <a:r>
                <a:rPr lang="en-US" sz="1200" dirty="0" err="1"/>
                <a:t>val</a:t>
              </a:r>
              <a:endParaRPr lang="id-ID" sz="1200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DAF534-0E8B-4B61-9618-D5947A210195}"/>
                </a:ext>
              </a:extLst>
            </p:cNvPr>
            <p:cNvCxnSpPr>
              <a:cxnSpLocks/>
              <a:stCxn id="32" idx="3"/>
              <a:endCxn id="70" idx="1"/>
            </p:cNvCxnSpPr>
            <p:nvPr/>
          </p:nvCxnSpPr>
          <p:spPr>
            <a:xfrm>
              <a:off x="9898910" y="4032298"/>
              <a:ext cx="263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D64DB8-D127-4BBA-8C1B-DB625584FA79}"/>
                </a:ext>
              </a:extLst>
            </p:cNvPr>
            <p:cNvCxnSpPr>
              <a:cxnSpLocks/>
              <a:stCxn id="41" idx="3"/>
              <a:endCxn id="72" idx="1"/>
            </p:cNvCxnSpPr>
            <p:nvPr/>
          </p:nvCxnSpPr>
          <p:spPr>
            <a:xfrm>
              <a:off x="9898910" y="4827841"/>
              <a:ext cx="263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6AEA00-2A67-42D1-A21F-F55552A45FE8}"/>
                </a:ext>
              </a:extLst>
            </p:cNvPr>
            <p:cNvCxnSpPr>
              <a:cxnSpLocks/>
              <a:stCxn id="44" idx="3"/>
              <a:endCxn id="68" idx="1"/>
            </p:cNvCxnSpPr>
            <p:nvPr/>
          </p:nvCxnSpPr>
          <p:spPr>
            <a:xfrm>
              <a:off x="9898910" y="5601880"/>
              <a:ext cx="263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Multiply 7">
            <a:extLst>
              <a:ext uri="{FF2B5EF4-FFF2-40B4-BE49-F238E27FC236}">
                <a16:creationId xmlns:a16="http://schemas.microsoft.com/office/drawing/2014/main" id="{D5B7267C-AF38-469C-89AA-2A92B8D87519}"/>
              </a:ext>
            </a:extLst>
          </p:cNvPr>
          <p:cNvSpPr/>
          <p:nvPr/>
        </p:nvSpPr>
        <p:spPr>
          <a:xfrm>
            <a:off x="8414722" y="4606339"/>
            <a:ext cx="994280" cy="1055816"/>
          </a:xfrm>
          <a:prstGeom prst="mathMultiply">
            <a:avLst>
              <a:gd name="adj1" fmla="val 1467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7">
            <a:extLst>
              <a:ext uri="{FF2B5EF4-FFF2-40B4-BE49-F238E27FC236}">
                <a16:creationId xmlns:a16="http://schemas.microsoft.com/office/drawing/2014/main" id="{307A5ACB-7748-4030-A4AC-40CC76565452}"/>
              </a:ext>
            </a:extLst>
          </p:cNvPr>
          <p:cNvSpPr/>
          <p:nvPr/>
        </p:nvSpPr>
        <p:spPr>
          <a:xfrm>
            <a:off x="1856596" y="4744223"/>
            <a:ext cx="994280" cy="1055816"/>
          </a:xfrm>
          <a:prstGeom prst="mathMultiply">
            <a:avLst>
              <a:gd name="adj1" fmla="val 1467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8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Careful : any preprocessing statistics (e.g. the data mean) must only be computed on the training data, and then applied to the validation / test data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33C67F-338E-422B-B3EF-8E2F0234F098}"/>
              </a:ext>
            </a:extLst>
          </p:cNvPr>
          <p:cNvSpPr/>
          <p:nvPr/>
        </p:nvSpPr>
        <p:spPr>
          <a:xfrm>
            <a:off x="2521838" y="4608415"/>
            <a:ext cx="1034143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  <a:endParaRPr lang="id-ID" sz="1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F7A4D7-739B-4C68-B6AD-DBFA065114B2}"/>
              </a:ext>
            </a:extLst>
          </p:cNvPr>
          <p:cNvGrpSpPr/>
          <p:nvPr/>
        </p:nvGrpSpPr>
        <p:grpSpPr>
          <a:xfrm>
            <a:off x="3988187" y="3812872"/>
            <a:ext cx="994287" cy="1921285"/>
            <a:chOff x="3988187" y="3812872"/>
            <a:chExt cx="994287" cy="19212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A2BDE2-B69B-4019-B2BC-8CA8CF601CAA}"/>
                </a:ext>
              </a:extLst>
            </p:cNvPr>
            <p:cNvSpPr/>
            <p:nvPr/>
          </p:nvSpPr>
          <p:spPr>
            <a:xfrm>
              <a:off x="3988187" y="5363317"/>
              <a:ext cx="994287" cy="370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  <a:endParaRPr lang="id-ID" sz="16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35BED6-6FD4-4B49-A684-F87D49762394}"/>
                </a:ext>
              </a:extLst>
            </p:cNvPr>
            <p:cNvSpPr/>
            <p:nvPr/>
          </p:nvSpPr>
          <p:spPr>
            <a:xfrm>
              <a:off x="3988187" y="3812872"/>
              <a:ext cx="994287" cy="370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train</a:t>
              </a:r>
              <a:endParaRPr lang="id-ID" sz="16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9AAF4-919C-46D7-A4A8-0C1F3FD9E089}"/>
                </a:ext>
              </a:extLst>
            </p:cNvPr>
            <p:cNvSpPr/>
            <p:nvPr/>
          </p:nvSpPr>
          <p:spPr>
            <a:xfrm>
              <a:off x="3988187" y="4608415"/>
              <a:ext cx="994287" cy="3708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val</a:t>
              </a:r>
              <a:endParaRPr lang="id-ID" sz="16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4486386-C0A0-41E9-B781-35396410C46D}"/>
              </a:ext>
            </a:extLst>
          </p:cNvPr>
          <p:cNvGrpSpPr/>
          <p:nvPr/>
        </p:nvGrpSpPr>
        <p:grpSpPr>
          <a:xfrm>
            <a:off x="4982474" y="3626135"/>
            <a:ext cx="1875521" cy="744314"/>
            <a:chOff x="4961208" y="3626135"/>
            <a:chExt cx="1875521" cy="7443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812763-711B-4364-91FB-EC05FC5466ED}"/>
                </a:ext>
              </a:extLst>
            </p:cNvPr>
            <p:cNvSpPr/>
            <p:nvPr/>
          </p:nvSpPr>
          <p:spPr>
            <a:xfrm>
              <a:off x="5249098" y="3626135"/>
              <a:ext cx="1587631" cy="7443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Preprocess and store statistics</a:t>
              </a:r>
              <a:endParaRPr lang="id-ID" sz="16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BE48ED-3787-4898-89B3-06B562913AF5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>
              <a:off x="4961208" y="3998292"/>
              <a:ext cx="2878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937D93D-E26B-4D05-85D8-AE4FB675FF8F}"/>
              </a:ext>
            </a:extLst>
          </p:cNvPr>
          <p:cNvGrpSpPr/>
          <p:nvPr/>
        </p:nvGrpSpPr>
        <p:grpSpPr>
          <a:xfrm>
            <a:off x="3555981" y="3998292"/>
            <a:ext cx="432206" cy="1550445"/>
            <a:chOff x="3555981" y="3998292"/>
            <a:chExt cx="432206" cy="1550445"/>
          </a:xfrm>
        </p:grpSpPr>
        <p:cxnSp>
          <p:nvCxnSpPr>
            <p:cNvPr id="35" name="Straight Arrow Connector 18">
              <a:extLst>
                <a:ext uri="{FF2B5EF4-FFF2-40B4-BE49-F238E27FC236}">
                  <a16:creationId xmlns:a16="http://schemas.microsoft.com/office/drawing/2014/main" id="{D020F0BD-06E6-4846-815E-11E26D05BB3B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3555981" y="3998292"/>
              <a:ext cx="432206" cy="795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18">
              <a:extLst>
                <a:ext uri="{FF2B5EF4-FFF2-40B4-BE49-F238E27FC236}">
                  <a16:creationId xmlns:a16="http://schemas.microsoft.com/office/drawing/2014/main" id="{D89DC961-1898-45B1-A8AE-3E7D91B8B1FA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3555981" y="4793835"/>
              <a:ext cx="432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18">
              <a:extLst>
                <a:ext uri="{FF2B5EF4-FFF2-40B4-BE49-F238E27FC236}">
                  <a16:creationId xmlns:a16="http://schemas.microsoft.com/office/drawing/2014/main" id="{D55202E3-449E-4309-A887-C55BD1FE147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3555981" y="4793835"/>
              <a:ext cx="432206" cy="754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18">
            <a:extLst>
              <a:ext uri="{FF2B5EF4-FFF2-40B4-BE49-F238E27FC236}">
                <a16:creationId xmlns:a16="http://schemas.microsoft.com/office/drawing/2014/main" id="{84DE5C1E-E56A-4494-821E-696E0ADE5F5D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rot="16200000" flipH="1">
            <a:off x="6010677" y="4423951"/>
            <a:ext cx="237966" cy="13096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D2D475-6CD9-414E-848E-89EFB40711EE}"/>
              </a:ext>
            </a:extLst>
          </p:cNvPr>
          <p:cNvGrpSpPr/>
          <p:nvPr/>
        </p:nvGrpSpPr>
        <p:grpSpPr>
          <a:xfrm>
            <a:off x="4982474" y="4793835"/>
            <a:ext cx="2457603" cy="754902"/>
            <a:chOff x="4982474" y="4793835"/>
            <a:chExt cx="2457603" cy="754902"/>
          </a:xfrm>
        </p:grpSpPr>
        <p:cxnSp>
          <p:nvCxnSpPr>
            <p:cNvPr id="60" name="Straight Arrow Connector 18">
              <a:extLst>
                <a:ext uri="{FF2B5EF4-FFF2-40B4-BE49-F238E27FC236}">
                  <a16:creationId xmlns:a16="http://schemas.microsoft.com/office/drawing/2014/main" id="{492DDB49-BDA2-4AAE-93E9-5AF4D988296A}"/>
                </a:ext>
              </a:extLst>
            </p:cNvPr>
            <p:cNvCxnSpPr>
              <a:cxnSpLocks/>
              <a:stCxn id="31" idx="3"/>
              <a:endCxn id="72" idx="1"/>
            </p:cNvCxnSpPr>
            <p:nvPr/>
          </p:nvCxnSpPr>
          <p:spPr>
            <a:xfrm>
              <a:off x="4982474" y="4793835"/>
              <a:ext cx="245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18">
              <a:extLst>
                <a:ext uri="{FF2B5EF4-FFF2-40B4-BE49-F238E27FC236}">
                  <a16:creationId xmlns:a16="http://schemas.microsoft.com/office/drawing/2014/main" id="{5FBF7180-40C6-49CE-B99C-8ED167DBA365}"/>
                </a:ext>
              </a:extLst>
            </p:cNvPr>
            <p:cNvCxnSpPr>
              <a:cxnSpLocks/>
              <a:stCxn id="29" idx="3"/>
              <a:endCxn id="68" idx="1"/>
            </p:cNvCxnSpPr>
            <p:nvPr/>
          </p:nvCxnSpPr>
          <p:spPr>
            <a:xfrm>
              <a:off x="4982474" y="5548737"/>
              <a:ext cx="245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5D5C61B-11CE-44AE-A80C-BA11CCB219C9}"/>
              </a:ext>
            </a:extLst>
          </p:cNvPr>
          <p:cNvGrpSpPr/>
          <p:nvPr/>
        </p:nvGrpSpPr>
        <p:grpSpPr>
          <a:xfrm>
            <a:off x="7440077" y="4565235"/>
            <a:ext cx="1217426" cy="1212102"/>
            <a:chOff x="7440077" y="4565235"/>
            <a:chExt cx="1217426" cy="121210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F5C632-3261-4809-8F98-FFAEFF9E916B}"/>
                </a:ext>
              </a:extLst>
            </p:cNvPr>
            <p:cNvSpPr/>
            <p:nvPr/>
          </p:nvSpPr>
          <p:spPr>
            <a:xfrm>
              <a:off x="7440077" y="5320137"/>
              <a:ext cx="1217426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Preprocessed test</a:t>
              </a:r>
              <a:endParaRPr lang="id-ID" sz="12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AC53E60-21F7-485F-BFAA-F3F7B9DA6471}"/>
                </a:ext>
              </a:extLst>
            </p:cNvPr>
            <p:cNvSpPr/>
            <p:nvPr/>
          </p:nvSpPr>
          <p:spPr>
            <a:xfrm>
              <a:off x="7440077" y="4565235"/>
              <a:ext cx="1217426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Preprocessed </a:t>
              </a:r>
              <a:r>
                <a:rPr lang="en-US" sz="1200" dirty="0" err="1"/>
                <a:t>val</a:t>
              </a:r>
              <a:endParaRPr lang="id-ID" sz="1200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633F12-3F1B-4973-B47D-0B1A470A7D7F}"/>
              </a:ext>
            </a:extLst>
          </p:cNvPr>
          <p:cNvGrpSpPr/>
          <p:nvPr/>
        </p:nvGrpSpPr>
        <p:grpSpPr>
          <a:xfrm>
            <a:off x="6857995" y="3769692"/>
            <a:ext cx="1799508" cy="457200"/>
            <a:chOff x="6857995" y="3769692"/>
            <a:chExt cx="1799508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1011901-16CE-40F2-A0B1-0AE91D3F940D}"/>
                </a:ext>
              </a:extLst>
            </p:cNvPr>
            <p:cNvSpPr/>
            <p:nvPr/>
          </p:nvSpPr>
          <p:spPr>
            <a:xfrm>
              <a:off x="7440077" y="3769692"/>
              <a:ext cx="1217426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Preprocessed train</a:t>
              </a:r>
              <a:endParaRPr lang="id-ID" sz="1200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DAF534-0E8B-4B61-9618-D5947A210195}"/>
                </a:ext>
              </a:extLst>
            </p:cNvPr>
            <p:cNvCxnSpPr>
              <a:cxnSpLocks/>
              <a:stCxn id="32" idx="3"/>
              <a:endCxn id="70" idx="1"/>
            </p:cNvCxnSpPr>
            <p:nvPr/>
          </p:nvCxnSpPr>
          <p:spPr>
            <a:xfrm>
              <a:off x="6857995" y="3998292"/>
              <a:ext cx="582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A8811C0-CC97-4A61-A6C4-3EC172F4394B}"/>
              </a:ext>
            </a:extLst>
          </p:cNvPr>
          <p:cNvSpPr/>
          <p:nvPr/>
        </p:nvSpPr>
        <p:spPr>
          <a:xfrm>
            <a:off x="5276451" y="4608415"/>
            <a:ext cx="1837380" cy="1125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Preprocess using trainset’s statistics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243584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4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art 1: Review on Digital Image Processing and</a:t>
            </a:r>
            <a:b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	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Visual Recognition System</a:t>
            </a:r>
          </a:p>
          <a:p>
            <a:r>
              <a:rPr lang="en-US" dirty="0"/>
              <a:t>Part 2: Review on Hyperparameter and Data Handling </a:t>
            </a:r>
            <a:br>
              <a:rPr lang="en-US" dirty="0"/>
            </a:br>
            <a:r>
              <a:rPr lang="en-US" dirty="0"/>
              <a:t>			 (Train, Test, Validation)</a:t>
            </a:r>
          </a:p>
          <a:p>
            <a:r>
              <a:rPr lang="en-US" dirty="0"/>
              <a:t>Part 3: Review on Linear Classification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028" name="Picture 4" descr="http://hickoryhillslake.com/lmg/wp-content/uploads/2015/06/Agenda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4603" y="1592703"/>
            <a:ext cx="1564994" cy="1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925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Data Handling</a:t>
            </a:r>
            <a:r>
              <a:rPr lang="id-ID" dirty="0"/>
              <a:t> for </a:t>
            </a:r>
            <a:br>
              <a:rPr lang="id-ID" dirty="0"/>
            </a:br>
            <a:r>
              <a:rPr lang="id-ID" dirty="0"/>
              <a:t>Hyperparameter Tuning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22819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Data Preprocessing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785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</p:nvPr>
        </p:nvGraphicFramePr>
        <p:xfrm>
          <a:off x="1889123" y="2218321"/>
          <a:ext cx="8326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440">
                  <a:extLst>
                    <a:ext uri="{9D8B030D-6E8A-4147-A177-3AD203B41FA5}">
                      <a16:colId xmlns:a16="http://schemas.microsoft.com/office/drawing/2014/main" val="1860690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3866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7447547" y="1609825"/>
            <a:ext cx="12700" cy="4195010"/>
          </a:xfrm>
          <a:prstGeom prst="bentConnector3">
            <a:avLst>
              <a:gd name="adj1" fmla="val 23052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8016859" y="3180580"/>
            <a:ext cx="481263" cy="439486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89123" y="5569876"/>
          <a:ext cx="8326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8363">
                  <a:extLst>
                    <a:ext uri="{9D8B030D-6E8A-4147-A177-3AD203B41FA5}">
                      <a16:colId xmlns:a16="http://schemas.microsoft.com/office/drawing/2014/main" val="1726322978"/>
                    </a:ext>
                  </a:extLst>
                </a:gridCol>
                <a:gridCol w="1730337">
                  <a:extLst>
                    <a:ext uri="{9D8B030D-6E8A-4147-A177-3AD203B41FA5}">
                      <a16:colId xmlns:a16="http://schemas.microsoft.com/office/drawing/2014/main" val="92268607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91401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Validation data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019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889123" y="3718157"/>
          <a:ext cx="8326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740">
                  <a:extLst>
                    <a:ext uri="{9D8B030D-6E8A-4147-A177-3AD203B41FA5}">
                      <a16:colId xmlns:a16="http://schemas.microsoft.com/office/drawing/2014/main" val="247367810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309997768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69118419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371076579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1176710225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427105422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06097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5400000" flipH="1" flipV="1">
            <a:off x="6630202" y="4279174"/>
            <a:ext cx="12700" cy="2560320"/>
          </a:xfrm>
          <a:prstGeom prst="bentConnector3">
            <a:avLst>
              <a:gd name="adj1" fmla="val 23052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89123" y="29644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-BoldMT"/>
              </a:rPr>
              <a:t>BAD</a:t>
            </a:r>
            <a:r>
              <a:rPr lang="en-US" dirty="0">
                <a:solidFill>
                  <a:srgbClr val="FF0000"/>
                </a:solidFill>
                <a:latin typeface="ArialMT"/>
              </a:rPr>
              <a:t>: No idea how algorithm</a:t>
            </a:r>
          </a:p>
          <a:p>
            <a:r>
              <a:rPr lang="en-US" dirty="0">
                <a:solidFill>
                  <a:srgbClr val="FF0000"/>
                </a:solidFill>
                <a:latin typeface="ArialMT"/>
              </a:rPr>
              <a:t>will perform on new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128" y="4548233"/>
            <a:ext cx="5028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Split data into </a:t>
            </a:r>
            <a:r>
              <a:rPr lang="en-US" b="1" dirty="0">
                <a:latin typeface="Arial-BoldMT"/>
              </a:rPr>
              <a:t>train</a:t>
            </a:r>
            <a:r>
              <a:rPr lang="en-US" dirty="0">
                <a:latin typeface="ArialMT"/>
              </a:rPr>
              <a:t>, </a:t>
            </a:r>
            <a:r>
              <a:rPr lang="en-US" b="1" dirty="0" err="1">
                <a:latin typeface="Arial-BoldMT"/>
              </a:rPr>
              <a:t>val</a:t>
            </a:r>
            <a:r>
              <a:rPr lang="en-US" dirty="0">
                <a:latin typeface="ArialMT"/>
              </a:rPr>
              <a:t>, and </a:t>
            </a:r>
            <a:r>
              <a:rPr lang="en-US" b="1" dirty="0">
                <a:latin typeface="Arial-BoldMT"/>
              </a:rPr>
              <a:t>test</a:t>
            </a:r>
            <a:r>
              <a:rPr lang="en-US" dirty="0">
                <a:latin typeface="ArialMT"/>
              </a:rPr>
              <a:t>; choose</a:t>
            </a:r>
          </a:p>
          <a:p>
            <a:r>
              <a:rPr lang="en-US" dirty="0">
                <a:latin typeface="ArialMT"/>
              </a:rPr>
              <a:t>hyperparameters on </a:t>
            </a:r>
            <a:r>
              <a:rPr lang="en-US" dirty="0" err="1">
                <a:latin typeface="ArialMT"/>
              </a:rPr>
              <a:t>val</a:t>
            </a:r>
            <a:r>
              <a:rPr lang="en-US" dirty="0">
                <a:latin typeface="ArialMT"/>
              </a:rPr>
              <a:t> and evaluate 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79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Train</a:t>
            </a:r>
            <a:r>
              <a:rPr lang="en-US" dirty="0"/>
              <a:t> set</a:t>
            </a:r>
          </a:p>
          <a:p>
            <a:pPr lvl="1"/>
            <a:r>
              <a:rPr lang="en-US" sz="2400" dirty="0"/>
              <a:t>Use to </a:t>
            </a:r>
            <a:r>
              <a:rPr lang="en-US" sz="2400" dirty="0">
                <a:solidFill>
                  <a:srgbClr val="0000FF"/>
                </a:solidFill>
              </a:rPr>
              <a:t>train</a:t>
            </a:r>
            <a:r>
              <a:rPr lang="en-US" sz="2400" dirty="0"/>
              <a:t> the model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Validation</a:t>
            </a:r>
            <a:r>
              <a:rPr lang="en-US" dirty="0"/>
              <a:t> set (dev set)</a:t>
            </a:r>
          </a:p>
          <a:p>
            <a:pPr lvl="1"/>
            <a:r>
              <a:rPr lang="en-US" sz="2400" dirty="0"/>
              <a:t>Use to </a:t>
            </a:r>
            <a:r>
              <a:rPr lang="en-US" sz="2400" dirty="0">
                <a:solidFill>
                  <a:srgbClr val="C00000"/>
                </a:solidFill>
              </a:rPr>
              <a:t>tune</a:t>
            </a:r>
            <a:r>
              <a:rPr lang="en-US" sz="2400" dirty="0"/>
              <a:t> (find the best) Hyperparameters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331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/>
              <a:t> set</a:t>
            </a:r>
          </a:p>
          <a:p>
            <a:pPr lvl="1"/>
            <a:r>
              <a:rPr lang="en-US" sz="2400" dirty="0"/>
              <a:t>Proxy for generalization performance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Should not use </a:t>
            </a:r>
            <a:r>
              <a:rPr lang="en-US" sz="2400" dirty="0"/>
              <a:t>while observation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Forget you even have it</a:t>
            </a:r>
          </a:p>
          <a:p>
            <a:pPr lvl="1"/>
            <a:r>
              <a:rPr lang="en-US" sz="2400" dirty="0"/>
              <a:t>Use only </a:t>
            </a:r>
            <a:r>
              <a:rPr lang="en-US" sz="2400" b="1" dirty="0">
                <a:solidFill>
                  <a:srgbClr val="FF0000"/>
                </a:solidFill>
              </a:rPr>
              <a:t>very sparingly </a:t>
            </a:r>
            <a:r>
              <a:rPr lang="en-US" sz="2400" dirty="0"/>
              <a:t>at the end</a:t>
            </a:r>
          </a:p>
          <a:p>
            <a:pPr lvl="2"/>
            <a:r>
              <a:rPr lang="en-US" sz="2000" dirty="0"/>
              <a:t>To check how well the model in generalizing </a:t>
            </a:r>
            <a:br>
              <a:rPr lang="en-US" sz="2000" dirty="0"/>
            </a:br>
            <a:r>
              <a:rPr lang="en-US" sz="2000" dirty="0"/>
              <a:t>the unseen data point</a:t>
            </a:r>
          </a:p>
          <a:p>
            <a:pPr lvl="2"/>
            <a:r>
              <a:rPr lang="en-US" sz="2000" dirty="0"/>
              <a:t>Evaluate on the test set only a single time, at the very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36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16912" y="3001934"/>
            <a:ext cx="9158176" cy="641239"/>
          </a:xfrm>
        </p:spPr>
        <p:txBody>
          <a:bodyPr/>
          <a:lstStyle/>
          <a:p>
            <a:pPr algn="ctr"/>
            <a:r>
              <a:rPr lang="en-US" dirty="0"/>
              <a:t>Science is often about</a:t>
            </a:r>
            <a:br>
              <a:rPr lang="en-US" dirty="0"/>
            </a:br>
            <a:r>
              <a:rPr lang="en-US" dirty="0"/>
              <a:t>Refining Questions and Removing Variables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295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</p:nvPr>
        </p:nvGraphicFramePr>
        <p:xfrm>
          <a:off x="1889123" y="2009775"/>
          <a:ext cx="8299452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242">
                  <a:extLst>
                    <a:ext uri="{9D8B030D-6E8A-4147-A177-3AD203B41FA5}">
                      <a16:colId xmlns:a16="http://schemas.microsoft.com/office/drawing/2014/main" val="1860690994"/>
                    </a:ext>
                  </a:extLst>
                </a:gridCol>
                <a:gridCol w="1383242">
                  <a:extLst>
                    <a:ext uri="{9D8B030D-6E8A-4147-A177-3AD203B41FA5}">
                      <a16:colId xmlns:a16="http://schemas.microsoft.com/office/drawing/2014/main" val="604922384"/>
                    </a:ext>
                  </a:extLst>
                </a:gridCol>
                <a:gridCol w="1383242">
                  <a:extLst>
                    <a:ext uri="{9D8B030D-6E8A-4147-A177-3AD203B41FA5}">
                      <a16:colId xmlns:a16="http://schemas.microsoft.com/office/drawing/2014/main" val="1564937544"/>
                    </a:ext>
                  </a:extLst>
                </a:gridCol>
                <a:gridCol w="1383242">
                  <a:extLst>
                    <a:ext uri="{9D8B030D-6E8A-4147-A177-3AD203B41FA5}">
                      <a16:colId xmlns:a16="http://schemas.microsoft.com/office/drawing/2014/main" val="2420104354"/>
                    </a:ext>
                  </a:extLst>
                </a:gridCol>
                <a:gridCol w="1383242">
                  <a:extLst>
                    <a:ext uri="{9D8B030D-6E8A-4147-A177-3AD203B41FA5}">
                      <a16:colId xmlns:a16="http://schemas.microsoft.com/office/drawing/2014/main" val="447804661"/>
                    </a:ext>
                  </a:extLst>
                </a:gridCol>
                <a:gridCol w="1383242">
                  <a:extLst>
                    <a:ext uri="{9D8B030D-6E8A-4147-A177-3AD203B41FA5}">
                      <a16:colId xmlns:a16="http://schemas.microsoft.com/office/drawing/2014/main" val="706848909"/>
                    </a:ext>
                  </a:extLst>
                </a:gridCol>
              </a:tblGrid>
              <a:tr h="291064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98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063952"/>
                  </a:ext>
                </a:extLst>
              </a:tr>
              <a:tr h="291064"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train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98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3672378"/>
                  </a:ext>
                </a:extLst>
              </a:tr>
              <a:tr h="291064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train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8342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Data Split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1889123" y="4313824"/>
          <a:ext cx="8326440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740">
                  <a:extLst>
                    <a:ext uri="{9D8B030D-6E8A-4147-A177-3AD203B41FA5}">
                      <a16:colId xmlns:a16="http://schemas.microsoft.com/office/drawing/2014/main" val="186069099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60492238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156493754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42010435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447804661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706848909"/>
                    </a:ext>
                  </a:extLst>
                </a:gridCol>
              </a:tblGrid>
              <a:tr h="291064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98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063952"/>
                  </a:ext>
                </a:extLst>
              </a:tr>
              <a:tr h="291064"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train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8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3672378"/>
                  </a:ext>
                </a:extLst>
              </a:tr>
              <a:tr h="291064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train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83429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5446599" y="2419765"/>
            <a:ext cx="1298802" cy="1055816"/>
          </a:xfrm>
          <a:prstGeom prst="mathMultiply">
            <a:avLst>
              <a:gd name="adj1" fmla="val 1467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98320" y="5856691"/>
            <a:ext cx="60619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Fair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E6063-D80B-49DA-93EF-50A19C523401}"/>
              </a:ext>
            </a:extLst>
          </p:cNvPr>
          <p:cNvSpPr/>
          <p:nvPr/>
        </p:nvSpPr>
        <p:spPr>
          <a:xfrm>
            <a:off x="8982294" y="1447865"/>
            <a:ext cx="109190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Fair</a:t>
            </a:r>
          </a:p>
        </p:txBody>
      </p:sp>
    </p:spTree>
    <p:extLst>
      <p:ext uri="{BB962C8B-B14F-4D97-AF65-F5344CB8AC3E}">
        <p14:creationId xmlns:p14="http://schemas.microsoft.com/office/powerpoint/2010/main" val="2963077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3956</TotalTime>
  <Words>627</Words>
  <Application>Microsoft Office PowerPoint</Application>
  <PresentationFormat>Widescreen</PresentationFormat>
  <Paragraphs>184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Arial-BoldMT</vt:lpstr>
      <vt:lpstr>ArialMT</vt:lpstr>
      <vt:lpstr>Brush Script Std</vt:lpstr>
      <vt:lpstr>Calibri</vt:lpstr>
      <vt:lpstr>Lucida Grande</vt:lpstr>
      <vt:lpstr>Verdana</vt:lpstr>
      <vt:lpstr>Wingdings</vt:lpstr>
      <vt:lpstr>template_informatika_slide</vt:lpstr>
      <vt:lpstr>Computer Vision</vt:lpstr>
      <vt:lpstr>Agenda</vt:lpstr>
      <vt:lpstr>Data Handling for  Hyperparameter Tuning</vt:lpstr>
      <vt:lpstr>Data Handling</vt:lpstr>
      <vt:lpstr>Data Preparation</vt:lpstr>
      <vt:lpstr>Types of Dataset</vt:lpstr>
      <vt:lpstr>Types of Dataset</vt:lpstr>
      <vt:lpstr>Science is often about Refining Questions and Removing Variables</vt:lpstr>
      <vt:lpstr>Observing Data Split</vt:lpstr>
      <vt:lpstr>Using Validation</vt:lpstr>
      <vt:lpstr>Cross Validation</vt:lpstr>
      <vt:lpstr>K-Fold Cross-validation</vt:lpstr>
      <vt:lpstr>Data Preprocessing</vt:lpstr>
      <vt:lpstr>Data Preprocessing</vt:lpstr>
      <vt:lpstr>Data Preprocessing</vt:lpstr>
      <vt:lpstr>Data Preprocessing</vt:lpstr>
      <vt:lpstr>Break, Question?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512</cp:revision>
  <dcterms:created xsi:type="dcterms:W3CDTF">2012-11-14T18:53:32Z</dcterms:created>
  <dcterms:modified xsi:type="dcterms:W3CDTF">2020-09-15T23:10:45Z</dcterms:modified>
</cp:coreProperties>
</file>