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542" r:id="rId2"/>
    <p:sldId id="543" r:id="rId3"/>
    <p:sldId id="548" r:id="rId4"/>
    <p:sldId id="549" r:id="rId5"/>
    <p:sldId id="532" r:id="rId6"/>
    <p:sldId id="289" r:id="rId7"/>
    <p:sldId id="350" r:id="rId8"/>
    <p:sldId id="533" r:id="rId9"/>
    <p:sldId id="534" r:id="rId10"/>
    <p:sldId id="535" r:id="rId11"/>
    <p:sldId id="302" r:id="rId12"/>
    <p:sldId id="420" r:id="rId13"/>
    <p:sldId id="422" r:id="rId14"/>
    <p:sldId id="374" r:id="rId15"/>
    <p:sldId id="423" r:id="rId16"/>
    <p:sldId id="305" r:id="rId17"/>
    <p:sldId id="382" r:id="rId18"/>
    <p:sldId id="424" r:id="rId19"/>
    <p:sldId id="300" r:id="rId20"/>
    <p:sldId id="367" r:id="rId21"/>
    <p:sldId id="376" r:id="rId22"/>
    <p:sldId id="352" r:id="rId23"/>
    <p:sldId id="369" r:id="rId24"/>
    <p:sldId id="325" r:id="rId25"/>
    <p:sldId id="536" r:id="rId26"/>
    <p:sldId id="377" r:id="rId27"/>
    <p:sldId id="332" r:id="rId28"/>
    <p:sldId id="331" r:id="rId29"/>
    <p:sldId id="342" r:id="rId30"/>
    <p:sldId id="313" r:id="rId31"/>
    <p:sldId id="314" r:id="rId32"/>
    <p:sldId id="371" r:id="rId33"/>
    <p:sldId id="315" r:id="rId34"/>
    <p:sldId id="370" r:id="rId35"/>
    <p:sldId id="317" r:id="rId36"/>
    <p:sldId id="545" r:id="rId37"/>
    <p:sldId id="546" r:id="rId38"/>
    <p:sldId id="547" r:id="rId39"/>
    <p:sldId id="379" r:id="rId40"/>
    <p:sldId id="322" r:id="rId41"/>
    <p:sldId id="323" r:id="rId42"/>
    <p:sldId id="354" r:id="rId43"/>
    <p:sldId id="344" r:id="rId44"/>
    <p:sldId id="550" r:id="rId45"/>
    <p:sldId id="258" r:id="rId46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Break" id="{3816F20F-1871-4939-BBEA-EC7AFF1B734B}">
          <p14:sldIdLst>
            <p14:sldId id="542"/>
            <p14:sldId id="543"/>
          </p14:sldIdLst>
        </p14:section>
        <p14:section name="Supervised Classification" id="{508FD87E-37A3-4414-88B2-1B81711437C8}">
          <p14:sldIdLst>
            <p14:sldId id="548"/>
            <p14:sldId id="549"/>
          </p14:sldIdLst>
        </p14:section>
        <p14:section name="Image Classifier" id="{41BA59C5-1BC7-4A9C-95B5-E2EF8AE4968E}">
          <p14:sldIdLst>
            <p14:sldId id="532"/>
            <p14:sldId id="289"/>
            <p14:sldId id="350"/>
            <p14:sldId id="533"/>
            <p14:sldId id="534"/>
            <p14:sldId id="535"/>
            <p14:sldId id="302"/>
            <p14:sldId id="420"/>
            <p14:sldId id="422"/>
            <p14:sldId id="374"/>
            <p14:sldId id="423"/>
            <p14:sldId id="305"/>
            <p14:sldId id="382"/>
            <p14:sldId id="424"/>
            <p14:sldId id="300"/>
            <p14:sldId id="367"/>
            <p14:sldId id="376"/>
          </p14:sldIdLst>
        </p14:section>
        <p14:section name="Loss Function" id="{BB03A306-D2DA-479B-B784-41E6FF26A219}">
          <p14:sldIdLst>
            <p14:sldId id="352"/>
            <p14:sldId id="369"/>
            <p14:sldId id="325"/>
            <p14:sldId id="536"/>
            <p14:sldId id="377"/>
            <p14:sldId id="332"/>
            <p14:sldId id="331"/>
          </p14:sldIdLst>
        </p14:section>
        <p14:section name="Calculating SVM Loss" id="{B6A7CF60-1ADF-445F-A047-E4DBECBC8448}">
          <p14:sldIdLst>
            <p14:sldId id="342"/>
            <p14:sldId id="313"/>
            <p14:sldId id="314"/>
            <p14:sldId id="371"/>
            <p14:sldId id="315"/>
          </p14:sldIdLst>
        </p14:section>
        <p14:section name="Calculating Softmax Loss" id="{1C4D5D21-3484-4AE6-A80E-FA8684931344}">
          <p14:sldIdLst>
            <p14:sldId id="370"/>
            <p14:sldId id="317"/>
            <p14:sldId id="545"/>
            <p14:sldId id="546"/>
            <p14:sldId id="547"/>
            <p14:sldId id="379"/>
            <p14:sldId id="322"/>
            <p14:sldId id="323"/>
          </p14:sldIdLst>
        </p14:section>
        <p14:section name="Epilogue" id="{2439AF71-8465-4CB6-B0ED-3191CA141E92}">
          <p14:sldIdLst>
            <p14:sldId id="354"/>
            <p14:sldId id="344"/>
            <p14:sldId id="550"/>
            <p14:sldId id="258"/>
          </p14:sldIdLst>
        </p14:section>
        <p14:section name="Default Section" id="{11CB7422-715E-417B-BB46-7346606D5DA9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9900"/>
    <a:srgbClr val="66FF33"/>
    <a:srgbClr val="00CC00"/>
    <a:srgbClr val="23C1FF"/>
    <a:srgbClr val="E7EAF0"/>
    <a:srgbClr val="CBD3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93" autoAdjust="0"/>
    <p:restoredTop sz="91069" autoAdjust="0"/>
  </p:normalViewPr>
  <p:slideViewPr>
    <p:cSldViewPr snapToGrid="0" snapToObjects="1">
      <p:cViewPr varScale="1">
        <p:scale>
          <a:sx n="100" d="100"/>
          <a:sy n="100" d="100"/>
        </p:scale>
        <p:origin x="1182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DB9219-4A66-4B41-AFAD-B4DCC55121D3}" type="datetimeFigureOut">
              <a:rPr lang="en-US" smtClean="0"/>
              <a:t>18-Sep-20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99D96-90C2-44B4-8DCF-3216EB4C36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085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96F5A-DA36-4202-8F3F-DA89D0431918}" type="datetimeFigureOut">
              <a:rPr lang="en-US" smtClean="0"/>
              <a:t>18-Sep-20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BABC4-D3F8-4FEC-A081-17F891AA9F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849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2058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Weight of a class is a dedicated binary classifier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Q3: image classifier on grayscale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7447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Weight of a class is a dedicated binary classifier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Q3: image classifier on grayscale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208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0054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6936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Regression: the output variable takes continuous values.</a:t>
            </a:r>
          </a:p>
          <a:p>
            <a:r>
              <a:rPr lang="en-US" dirty="0"/>
              <a:t>Classification: the output variable takes class labels.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2241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SVM : +1 for safety margin</a:t>
            </a:r>
          </a:p>
          <a:p>
            <a:r>
              <a:rPr lang="en-US" dirty="0"/>
              <a:t>SVM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baseline="0" dirty="0"/>
              <a:t> hinge loss</a:t>
            </a:r>
          </a:p>
          <a:p>
            <a:r>
              <a:rPr lang="en-US" baseline="0" dirty="0"/>
              <a:t>Softmax </a:t>
            </a:r>
            <a:r>
              <a:rPr lang="en-US" baseline="0" dirty="0">
                <a:sym typeface="Wingdings" panose="05000000000000000000" pitchFamily="2" charset="2"/>
              </a:rPr>
              <a:t> cross-entropy loss</a:t>
            </a:r>
            <a:endParaRPr lang="en-US" dirty="0"/>
          </a:p>
          <a:p>
            <a:r>
              <a:rPr lang="en-US" dirty="0"/>
              <a:t>Softmax = multinomial logistic regression</a:t>
            </a:r>
          </a:p>
          <a:p>
            <a:endParaRPr lang="en-US" dirty="0"/>
          </a:p>
          <a:p>
            <a:r>
              <a:rPr lang="en-US" dirty="0"/>
              <a:t>When faced with a regression task, first consider if it is absolutely necessary. Instead, have a strong preference to discretizing your outputs to bins and perform classification over them whenever possible.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2873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SVM : +1 for safety margin</a:t>
            </a:r>
          </a:p>
          <a:p>
            <a:r>
              <a:rPr lang="en-US" dirty="0"/>
              <a:t>SVM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baseline="0" dirty="0"/>
              <a:t> hinge loss</a:t>
            </a:r>
          </a:p>
          <a:p>
            <a:r>
              <a:rPr lang="en-US" baseline="0" dirty="0" err="1"/>
              <a:t>Softmasx</a:t>
            </a:r>
            <a:r>
              <a:rPr lang="en-US" baseline="0" dirty="0"/>
              <a:t> </a:t>
            </a:r>
            <a:r>
              <a:rPr lang="en-US" baseline="0" dirty="0">
                <a:sym typeface="Wingdings" panose="05000000000000000000" pitchFamily="2" charset="2"/>
              </a:rPr>
              <a:t> cross-entropy loss</a:t>
            </a:r>
            <a:endParaRPr lang="en-US" dirty="0"/>
          </a:p>
          <a:p>
            <a:r>
              <a:rPr lang="en-US" dirty="0"/>
              <a:t>Softmax = multinomial logistic regression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3635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SVM : +1 for safety margin</a:t>
            </a:r>
          </a:p>
          <a:p>
            <a:r>
              <a:rPr lang="en-US" dirty="0"/>
              <a:t>SVM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baseline="0" dirty="0"/>
              <a:t> hinge loss</a:t>
            </a:r>
          </a:p>
          <a:p>
            <a:r>
              <a:rPr lang="en-US" baseline="0" dirty="0" err="1"/>
              <a:t>Softmasx</a:t>
            </a:r>
            <a:r>
              <a:rPr lang="en-US" baseline="0" dirty="0"/>
              <a:t> </a:t>
            </a:r>
            <a:r>
              <a:rPr lang="en-US" baseline="0" dirty="0">
                <a:sym typeface="Wingdings" panose="05000000000000000000" pitchFamily="2" charset="2"/>
              </a:rPr>
              <a:t> cross-entropy loss</a:t>
            </a:r>
            <a:endParaRPr lang="en-US" dirty="0"/>
          </a:p>
          <a:p>
            <a:r>
              <a:rPr lang="en-US" dirty="0"/>
              <a:t>Softmax = multinomial logistic regression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1320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SVM : +1 for safety margin</a:t>
            </a:r>
          </a:p>
          <a:p>
            <a:r>
              <a:rPr lang="en-US" dirty="0"/>
              <a:t>SVM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baseline="0" dirty="0"/>
              <a:t> hinge loss</a:t>
            </a:r>
          </a:p>
          <a:p>
            <a:r>
              <a:rPr lang="en-US" baseline="0" dirty="0" err="1"/>
              <a:t>Softmasx</a:t>
            </a:r>
            <a:r>
              <a:rPr lang="en-US" baseline="0" dirty="0"/>
              <a:t> </a:t>
            </a:r>
            <a:r>
              <a:rPr lang="en-US" baseline="0" dirty="0">
                <a:sym typeface="Wingdings" panose="05000000000000000000" pitchFamily="2" charset="2"/>
              </a:rPr>
              <a:t> cross-entropy loss</a:t>
            </a:r>
            <a:endParaRPr lang="en-US" dirty="0"/>
          </a:p>
          <a:p>
            <a:r>
              <a:rPr lang="en-US" dirty="0"/>
              <a:t>Softmax = multinomial logistic regression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403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SVM : +1 for safety margin</a:t>
            </a:r>
          </a:p>
          <a:p>
            <a:r>
              <a:rPr lang="en-US" dirty="0"/>
              <a:t>SVM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baseline="0" dirty="0"/>
              <a:t> hinge loss</a:t>
            </a:r>
          </a:p>
          <a:p>
            <a:r>
              <a:rPr lang="en-US" baseline="0" dirty="0" err="1"/>
              <a:t>Softmasx</a:t>
            </a:r>
            <a:r>
              <a:rPr lang="en-US" baseline="0" dirty="0"/>
              <a:t> </a:t>
            </a:r>
            <a:r>
              <a:rPr lang="en-US" baseline="0" dirty="0">
                <a:sym typeface="Wingdings" panose="05000000000000000000" pitchFamily="2" charset="2"/>
              </a:rPr>
              <a:t> cross-entropy loss</a:t>
            </a:r>
            <a:endParaRPr lang="en-US" dirty="0"/>
          </a:p>
          <a:p>
            <a:r>
              <a:rPr lang="en-US" dirty="0"/>
              <a:t>Softmax = multinomial logistic regression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934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Optimizing weight to maximize target class</a:t>
            </a:r>
            <a:r>
              <a:rPr lang="en-US" baseline="0" dirty="0"/>
              <a:t> score and minimize the other scores</a:t>
            </a:r>
          </a:p>
          <a:p>
            <a:r>
              <a:rPr lang="en-US" baseline="0" dirty="0"/>
              <a:t>Bias : how likely each bias weight those image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0156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Want to maximize the log likelihood, or (for a loss function) to minimize the negative log likelihood of the correct class: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8703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Want to maximize the log likelihood, or (for a loss function) to minimize the negative log likelihood of the correct class: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6845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SVM : +1 for safety margin</a:t>
            </a:r>
          </a:p>
          <a:p>
            <a:r>
              <a:rPr lang="en-US" dirty="0"/>
              <a:t>SVM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baseline="0" dirty="0"/>
              <a:t> hinge loss</a:t>
            </a:r>
          </a:p>
          <a:p>
            <a:r>
              <a:rPr lang="en-US" baseline="0" dirty="0" err="1"/>
              <a:t>Softmasx</a:t>
            </a:r>
            <a:r>
              <a:rPr lang="en-US" baseline="0" dirty="0"/>
              <a:t> </a:t>
            </a:r>
            <a:r>
              <a:rPr lang="en-US" baseline="0" dirty="0">
                <a:sym typeface="Wingdings" panose="05000000000000000000" pitchFamily="2" charset="2"/>
              </a:rPr>
              <a:t> cross-entropy loss</a:t>
            </a:r>
            <a:endParaRPr lang="en-US" dirty="0"/>
          </a:p>
          <a:p>
            <a:r>
              <a:rPr lang="en-US" dirty="0"/>
              <a:t>Softmax = multinomial logistic regression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8127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SVM : +1 for safety margin</a:t>
            </a:r>
          </a:p>
          <a:p>
            <a:r>
              <a:rPr lang="en-US" dirty="0"/>
              <a:t>SVM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baseline="0" dirty="0"/>
              <a:t> hinge loss</a:t>
            </a:r>
          </a:p>
          <a:p>
            <a:r>
              <a:rPr lang="en-US" baseline="0" dirty="0" err="1"/>
              <a:t>Softmasx</a:t>
            </a:r>
            <a:r>
              <a:rPr lang="en-US" baseline="0" dirty="0"/>
              <a:t> </a:t>
            </a:r>
            <a:r>
              <a:rPr lang="en-US" baseline="0" dirty="0">
                <a:sym typeface="Wingdings" panose="05000000000000000000" pitchFamily="2" charset="2"/>
              </a:rPr>
              <a:t> cross-entropy loss</a:t>
            </a:r>
            <a:endParaRPr lang="en-US" dirty="0"/>
          </a:p>
          <a:p>
            <a:r>
              <a:rPr lang="en-US" dirty="0"/>
              <a:t>Softmax = multinomial logistic regression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8845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you’re writing code for computing the Softmax function in practice, the intermediate terms </a:t>
            </a:r>
            <a:r>
              <a:rPr lang="en-US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efyi</a:t>
            </a:r>
            <a:r>
              <a:rPr lang="en-US" dirty="0"/>
              <a:t> and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∑</a:t>
            </a:r>
            <a:r>
              <a:rPr lang="en-US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jefj</a:t>
            </a:r>
            <a:r>
              <a:rPr lang="en-US" dirty="0"/>
              <a:t> may be very large due to the exponentials. Dividing large numbers can be numerically unstable, so it is important to use a normalization trick.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57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you’re writing code for computing the Softmax function in practice, the intermediate terms </a:t>
            </a:r>
            <a:r>
              <a:rPr lang="en-US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efyi</a:t>
            </a:r>
            <a:r>
              <a:rPr lang="en-US" dirty="0"/>
              <a:t> and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∑</a:t>
            </a:r>
            <a:r>
              <a:rPr lang="en-US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jefj</a:t>
            </a:r>
            <a:r>
              <a:rPr lang="en-US" dirty="0"/>
              <a:t> may be very large due to the exponentials. Dividing large numbers can be numerically unstable, so it is important to use a normalization trick.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99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Optimizing weight to maximize target class</a:t>
            </a:r>
            <a:r>
              <a:rPr lang="en-US" baseline="0" dirty="0"/>
              <a:t> score and minimize the other scores</a:t>
            </a:r>
          </a:p>
          <a:p>
            <a:r>
              <a:rPr lang="en-US" baseline="0" dirty="0"/>
              <a:t>Bias : how likely each bias weight those image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682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Optimizing weight to maximize target class</a:t>
            </a:r>
            <a:r>
              <a:rPr lang="en-US" baseline="0" dirty="0"/>
              <a:t> score and minimize the other scores</a:t>
            </a:r>
          </a:p>
          <a:p>
            <a:r>
              <a:rPr lang="en-US" baseline="0" dirty="0"/>
              <a:t>Bias : how likely each bias weight those image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929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892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Q: what does the linear classifier do?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Every score is weighted sum of every pixels, like template matching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628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Q: what does the linear classifier do?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Every score is weighted sum of every pixels, like template matching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6406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Q: what does the linear classifier do?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Every score is weighted sum of every pixels, like template matching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0064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144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46245" y="1269243"/>
            <a:ext cx="10545755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46245" y="2227425"/>
            <a:ext cx="10545755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646245" y="2875085"/>
            <a:ext cx="10557363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Verdana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5D85584-DEC5-4BF8-B8C2-A8F8B76A1D78}" type="datetime1">
              <a:rPr lang="en-US" smtClean="0"/>
              <a:t>18-Sep-20</a:t>
            </a:fld>
            <a:endParaRPr lang="en-US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A0FCE97-1E5D-3942-9893-29D29393C4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2192000" cy="126924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C:\Users\Mystogan\Pictures\Untitled-1.png">
            <a:extLst>
              <a:ext uri="{FF2B5EF4-FFF2-40B4-BE49-F238E27FC236}">
                <a16:creationId xmlns:a16="http://schemas.microsoft.com/office/drawing/2014/main" id="{7CC2DE3A-7AB6-4257-98CE-3675A6AA931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49428" y="216578"/>
            <a:ext cx="3264827" cy="6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Mystogan\Downloads\Compressed\2917_internet_ppt\template_main.jpg">
            <a:extLst>
              <a:ext uri="{FF2B5EF4-FFF2-40B4-BE49-F238E27FC236}">
                <a16:creationId xmlns:a16="http://schemas.microsoft.com/office/drawing/2014/main" id="{1F9EE5D1-5FE1-4BA1-B98A-48B0169AF6C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3394" y="3251531"/>
            <a:ext cx="3848669" cy="309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624538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87680" y="2009550"/>
            <a:ext cx="11101917" cy="40254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884EB-C6E3-684C-A39B-0E652C4E0E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662188-74F0-4C44-BDEE-D6563837E40A}" type="datetime1">
              <a:rPr lang="en-US" smtClean="0"/>
              <a:t>18-Sep-20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1242941"/>
            <a:ext cx="12192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7224218" y="6451601"/>
            <a:ext cx="4421037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188148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87680" y="2009550"/>
            <a:ext cx="11101917" cy="40254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884EB-C6E3-684C-A39B-0E652C4E0E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534DDF-0F66-4D37-B064-AC4E55A1BFA2}" type="datetime1">
              <a:rPr lang="en-US" smtClean="0"/>
              <a:t>18-Sep-20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1242941"/>
            <a:ext cx="12192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7224218" y="6451601"/>
            <a:ext cx="4421037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295844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40D16-EBF5-0D44-A21F-B32E9F6095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8AA2DC-ABF3-4E8D-9A07-23A94DB71E0E}" type="datetime1">
              <a:rPr lang="en-US" smtClean="0"/>
              <a:t>18-Sep-20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1242941"/>
            <a:ext cx="12192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7224218" y="6451601"/>
            <a:ext cx="4421037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045172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3"/>
          </p:nvPr>
        </p:nvSpPr>
        <p:spPr>
          <a:xfrm>
            <a:off x="499769" y="2009551"/>
            <a:ext cx="5380567" cy="400231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4"/>
          </p:nvPr>
        </p:nvSpPr>
        <p:spPr>
          <a:xfrm>
            <a:off x="6318485" y="2009551"/>
            <a:ext cx="5380567" cy="4002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67590-0BC9-4B4A-95A3-307D97AD4B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75C358-846A-46A5-8FD7-9CE0A80B561E}" type="datetime1">
              <a:rPr lang="en-US" smtClean="0"/>
              <a:t>18-Sep-20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242941"/>
            <a:ext cx="12192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33" y="1336418"/>
            <a:ext cx="11212217" cy="64123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7224218" y="6451601"/>
            <a:ext cx="4421037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3A0304-C0CA-48F6-8E31-C32258DF4011}"/>
              </a:ext>
            </a:extLst>
          </p:cNvPr>
          <p:cNvSpPr>
            <a:spLocks/>
          </p:cNvSpPr>
          <p:nvPr userDrawn="1"/>
        </p:nvSpPr>
        <p:spPr>
          <a:xfrm>
            <a:off x="9467040" y="4817645"/>
            <a:ext cx="2697480" cy="1508760"/>
          </a:xfrm>
          <a:prstGeom prst="rect">
            <a:avLst/>
          </a:prstGeom>
          <a:ln w="3175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9629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89186" y="1645920"/>
            <a:ext cx="5380329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7"/>
          </p:nvPr>
        </p:nvSpPr>
        <p:spPr>
          <a:xfrm>
            <a:off x="6271683" y="1645920"/>
            <a:ext cx="5393501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4"/>
          </p:nvPr>
        </p:nvSpPr>
        <p:spPr>
          <a:xfrm>
            <a:off x="476249" y="2659063"/>
            <a:ext cx="5393267" cy="335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5"/>
          </p:nvPr>
        </p:nvSpPr>
        <p:spPr>
          <a:xfrm>
            <a:off x="6271683" y="2659063"/>
            <a:ext cx="5393267" cy="335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3C417-35D1-DE4B-9003-F2E94344F5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2BD4C3-040C-48E9-B087-6FD4DAD3CC0C}" type="datetime1">
              <a:rPr lang="en-US" smtClean="0"/>
              <a:t>18-Sep-20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242941"/>
            <a:ext cx="12192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28" hasCustomPrompt="1"/>
          </p:nvPr>
        </p:nvSpPr>
        <p:spPr>
          <a:xfrm>
            <a:off x="7224218" y="6451601"/>
            <a:ext cx="4421037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50554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1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1"/>
          </p:nvPr>
        </p:nvSpPr>
        <p:spPr>
          <a:xfrm>
            <a:off x="6238051" y="2009551"/>
            <a:ext cx="5380567" cy="400231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2"/>
          </p:nvPr>
        </p:nvSpPr>
        <p:spPr>
          <a:xfrm>
            <a:off x="486834" y="2009551"/>
            <a:ext cx="5329767" cy="4002313"/>
          </a:xfrm>
        </p:spPr>
        <p:txBody>
          <a:bodyPr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35000"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A4596-0E95-4845-A51E-381771D71C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1ED5B-68A7-48BF-A5A4-20131C37ED92}" type="datetime1">
              <a:rPr lang="en-US" smtClean="0"/>
              <a:t>18-Sep-20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242941"/>
            <a:ext cx="12192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7224218" y="6451601"/>
            <a:ext cx="4421037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198579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 userDrawn="1"/>
        </p:nvSpPr>
        <p:spPr bwMode="auto">
          <a:xfrm>
            <a:off x="579398" y="4489332"/>
            <a:ext cx="11101917" cy="2119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5400" dirty="0">
                <a:solidFill>
                  <a:srgbClr val="C00000"/>
                </a:solidFill>
                <a:latin typeface="Brush Script Std" pitchFamily="66" charset="0"/>
              </a:rPr>
              <a:t>THANK YOU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-652" y="4670968"/>
            <a:ext cx="12189231" cy="93681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74" name="Picture 2" descr="C:\Users\Mystogan\Pictures\red-digital-background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3421" y="1"/>
            <a:ext cx="12192000" cy="467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Mystogan\Pictures\logo-white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5856" y="142947"/>
            <a:ext cx="4052245" cy="60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7725921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1"/>
            <a:ext cx="12191999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6" name="Title Placeholder 9"/>
          <p:cNvSpPr>
            <a:spLocks noGrp="1" noChangeAspect="1"/>
          </p:cNvSpPr>
          <p:nvPr>
            <p:ph type="title"/>
          </p:nvPr>
        </p:nvSpPr>
        <p:spPr bwMode="auto">
          <a:xfrm>
            <a:off x="486834" y="1336418"/>
            <a:ext cx="11101917" cy="641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5" name="Picture 2" descr="C:\Users\Mystogan\Pictures\75_big.jpg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624840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519878" y="6451887"/>
            <a:ext cx="478367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2B1F015-1154-6F45-9F5A-29B4836DF7E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1080795" y="6451887"/>
            <a:ext cx="2190749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26CDE60-AE15-49AD-A8F7-9AEF2D66C765}" type="datetime1">
              <a:rPr lang="en-US" smtClean="0"/>
              <a:t>18-Sep-20</a:t>
            </a:fld>
            <a:endParaRPr lang="en-US" dirty="0"/>
          </a:p>
        </p:txBody>
      </p:sp>
      <p:sp>
        <p:nvSpPr>
          <p:cNvPr id="1030" name="Rectangle 3"/>
          <p:cNvSpPr>
            <a:spLocks noChangeArrowheads="1"/>
          </p:cNvSpPr>
          <p:nvPr/>
        </p:nvSpPr>
        <p:spPr bwMode="auto">
          <a:xfrm rot="-5400000">
            <a:off x="12884416" y="5910799"/>
            <a:ext cx="170973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600" dirty="0">
                <a:solidFill>
                  <a:srgbClr val="7F7F7F"/>
                </a:solidFill>
              </a:rPr>
              <a:t>12-CRS-0106 REVISED 8 FEB 2013</a:t>
            </a:r>
          </a:p>
        </p:txBody>
      </p:sp>
      <p:sp>
        <p:nvSpPr>
          <p:cNvPr id="1031" name="Text Placeholder 11"/>
          <p:cNvSpPr>
            <a:spLocks noGrp="1"/>
          </p:cNvSpPr>
          <p:nvPr>
            <p:ph type="body" idx="1"/>
          </p:nvPr>
        </p:nvSpPr>
        <p:spPr bwMode="auto">
          <a:xfrm>
            <a:off x="486834" y="1977656"/>
            <a:ext cx="11101917" cy="405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5" y="0"/>
            <a:ext cx="12191991" cy="124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04" r:id="rId2"/>
    <p:sldLayoutId id="2147483710" r:id="rId3"/>
    <p:sldLayoutId id="2147483705" r:id="rId4"/>
    <p:sldLayoutId id="2147483706" r:id="rId5"/>
    <p:sldLayoutId id="2147483707" r:id="rId6"/>
    <p:sldLayoutId id="2147483708" r:id="rId7"/>
    <p:sldLayoutId id="2147483709" r:id="rId8"/>
  </p:sldLayoutIdLst>
  <p:transition spd="slow">
    <p:wipe/>
  </p:transition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>
              <a:lumMod val="75000"/>
              <a:lumOff val="25000"/>
            </a:schemeClr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9pPr>
    </p:titleStyle>
    <p:bodyStyle>
      <a:lvl1pPr marL="346075" indent="-346075" algn="l" defTabSz="457200" rtl="0" eaLnBrk="1" fontAlgn="base" hangingPunct="1">
        <a:lnSpc>
          <a:spcPct val="114000"/>
        </a:lnSpc>
        <a:spcBef>
          <a:spcPts val="1800"/>
        </a:spcBef>
        <a:spcAft>
          <a:spcPct val="0"/>
        </a:spcAft>
        <a:buSzPct val="135000"/>
        <a:buBlip>
          <a:blip r:embed="rId13"/>
        </a:buBlip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93725" indent="-182563" algn="l" defTabSz="457200" rtl="0" eaLnBrk="1" fontAlgn="base" hangingPunct="1">
        <a:lnSpc>
          <a:spcPct val="114000"/>
        </a:lnSpc>
        <a:spcBef>
          <a:spcPts val="800"/>
        </a:spcBef>
        <a:spcAft>
          <a:spcPct val="0"/>
        </a:spcAft>
        <a:buClr>
          <a:srgbClr val="595959"/>
        </a:buClr>
        <a:buFont typeface="Lucida Grande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182563" algn="l" defTabSz="457200" rtl="0" eaLnBrk="1" fontAlgn="base" hangingPunct="1">
        <a:lnSpc>
          <a:spcPct val="114000"/>
        </a:lnSpc>
        <a:spcBef>
          <a:spcPts val="700"/>
        </a:spcBef>
        <a:spcAft>
          <a:spcPct val="0"/>
        </a:spcAft>
        <a:buClr>
          <a:srgbClr val="595959"/>
        </a:buClr>
        <a:buFont typeface="Wingdings" charset="0"/>
        <a:buChar char="§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50925" indent="-182563" algn="l" defTabSz="457200" rtl="0" eaLnBrk="1" fontAlgn="base" hangingPunct="1">
        <a:lnSpc>
          <a:spcPct val="114000"/>
        </a:lnSpc>
        <a:spcBef>
          <a:spcPts val="600"/>
        </a:spcBef>
        <a:spcAft>
          <a:spcPct val="0"/>
        </a:spcAft>
        <a:buClr>
          <a:srgbClr val="595959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233488" indent="-182563" algn="l" defTabSz="457200" rtl="0" eaLnBrk="1" fontAlgn="base" hangingPunct="1">
        <a:lnSpc>
          <a:spcPct val="114000"/>
        </a:lnSpc>
        <a:spcBef>
          <a:spcPts val="600"/>
        </a:spcBef>
        <a:spcAft>
          <a:spcPct val="0"/>
        </a:spcAft>
        <a:buClr>
          <a:srgbClr val="7F7F7F"/>
        </a:buClr>
        <a:buFont typeface="Wingdings" charset="0"/>
        <a:buChar char="§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NUL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../media/image70.png"/><Relationship Id="rId4" Type="http://schemas.openxmlformats.org/officeDocument/2006/relationships/image" Target="NUL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9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3.png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9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9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9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9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10.jpeg"/><Relationship Id="rId7" Type="http://schemas.openxmlformats.org/officeDocument/2006/relationships/image" Target="../media/image10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1.png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104.png"/><Relationship Id="rId7" Type="http://schemas.openxmlformats.org/officeDocument/2006/relationships/image" Target="../media/image10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10.jpe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107.png"/><Relationship Id="rId7" Type="http://schemas.openxmlformats.org/officeDocument/2006/relationships/image" Target="../media/image10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10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3" Type="http://schemas.openxmlformats.org/officeDocument/2006/relationships/image" Target="../media/image10.jpeg"/><Relationship Id="rId7" Type="http://schemas.openxmlformats.org/officeDocument/2006/relationships/image" Target="../media/image107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10.jpeg"/><Relationship Id="rId7" Type="http://schemas.openxmlformats.org/officeDocument/2006/relationships/image" Target="../media/image1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cs231n.stanford.edu/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Computer Vision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FA0FCE97-1E5D-3942-9893-29D29393C492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/>
              <a:t>Part 3: Linear Classification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1684058332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pPr>
                  <a:lnSpc>
                    <a:spcPct val="120000"/>
                  </a:lnSpc>
                </a:pPr>
                <a:r>
                  <a:rPr lang="en-US" dirty="0"/>
                  <a:t>For </a:t>
                </a:r>
                <a:r>
                  <a:rPr lang="en-US" dirty="0">
                    <a:solidFill>
                      <a:srgbClr val="0000FF"/>
                    </a:solidFill>
                  </a:rPr>
                  <a:t>multiclass classification</a:t>
                </a:r>
                <a:r>
                  <a:rPr lang="en-US" dirty="0"/>
                  <a:t>, </a:t>
                </a:r>
                <a:br>
                  <a:rPr lang="en-US" dirty="0"/>
                </a:br>
                <a:r>
                  <a:rPr lang="en-US" dirty="0"/>
                  <a:t>there will be a logistic regression for </a:t>
                </a:r>
                <a:r>
                  <a:rPr lang="en-US" dirty="0">
                    <a:solidFill>
                      <a:srgbClr val="0000FF"/>
                    </a:solidFill>
                  </a:rPr>
                  <a:t>each class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-dimensional input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-class output,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dirty="0"/>
                  <a:t>There will be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weight parameter</a:t>
                </a:r>
                <a:endParaRPr lang="en-US" sz="18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t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2884EB-C6E3-684C-A39B-0E652C4E0E6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Classifier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EFE3629-74C8-48F3-AA2C-FD31E80CB5B9}"/>
              </a:ext>
            </a:extLst>
          </p:cNvPr>
          <p:cNvSpPr/>
          <p:nvPr/>
        </p:nvSpPr>
        <p:spPr>
          <a:xfrm>
            <a:off x="10207887" y="3472927"/>
            <a:ext cx="488281" cy="488281"/>
          </a:xfrm>
          <a:prstGeom prst="ellipse">
            <a:avLst/>
          </a:prstGeom>
          <a:solidFill>
            <a:srgbClr val="FFC000">
              <a:lumMod val="60000"/>
              <a:lumOff val="40000"/>
            </a:srgb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prstClr val="black"/>
              </a:solidFill>
              <a:latin typeface="Product Sans"/>
              <a:ea typeface="+mn-ea"/>
              <a:cs typeface="+mn-cs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9B4467C-3871-4088-9FA3-9C81CDC1274D}"/>
              </a:ext>
            </a:extLst>
          </p:cNvPr>
          <p:cNvCxnSpPr>
            <a:cxnSpLocks/>
            <a:stCxn id="48" idx="6"/>
          </p:cNvCxnSpPr>
          <p:nvPr/>
        </p:nvCxnSpPr>
        <p:spPr>
          <a:xfrm flipV="1">
            <a:off x="10696168" y="3689257"/>
            <a:ext cx="568732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CA43591-A568-48F9-944D-9A2DF660D6E0}"/>
              </a:ext>
            </a:extLst>
          </p:cNvPr>
          <p:cNvCxnSpPr>
            <a:cxnSpLocks/>
            <a:stCxn id="52" idx="3"/>
            <a:endCxn id="48" idx="2"/>
          </p:cNvCxnSpPr>
          <p:nvPr/>
        </p:nvCxnSpPr>
        <p:spPr>
          <a:xfrm>
            <a:off x="9472402" y="2136426"/>
            <a:ext cx="735485" cy="1580642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D117915-104A-4A95-9F97-9120186D72F5}"/>
              </a:ext>
            </a:extLst>
          </p:cNvPr>
          <p:cNvCxnSpPr>
            <a:cxnSpLocks/>
            <a:stCxn id="54" idx="3"/>
            <a:endCxn id="48" idx="2"/>
          </p:cNvCxnSpPr>
          <p:nvPr/>
        </p:nvCxnSpPr>
        <p:spPr>
          <a:xfrm flipV="1">
            <a:off x="9472402" y="3717068"/>
            <a:ext cx="735485" cy="358793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615D6DAD-4354-4621-9D4E-E8E64FD81E9B}"/>
              </a:ext>
            </a:extLst>
          </p:cNvPr>
          <p:cNvSpPr/>
          <p:nvPr/>
        </p:nvSpPr>
        <p:spPr>
          <a:xfrm>
            <a:off x="9263078" y="2003763"/>
            <a:ext cx="209324" cy="26532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kern="0" dirty="0">
                <a:solidFill>
                  <a:prstClr val="black"/>
                </a:solidFill>
                <a:latin typeface="Product Sans"/>
                <a:ea typeface="+mn-ea"/>
                <a:cs typeface="+mn-cs"/>
              </a:rPr>
              <a:t>x</a:t>
            </a:r>
            <a:endParaRPr lang="en-US" kern="0" dirty="0">
              <a:solidFill>
                <a:prstClr val="black"/>
              </a:solidFill>
              <a:latin typeface="Product Sans"/>
              <a:ea typeface="+mn-ea"/>
              <a:cs typeface="+mn-cs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879FC5D-82F5-4278-87E9-6E0A0091DA07}"/>
              </a:ext>
            </a:extLst>
          </p:cNvPr>
          <p:cNvSpPr/>
          <p:nvPr/>
        </p:nvSpPr>
        <p:spPr>
          <a:xfrm>
            <a:off x="9263078" y="2973480"/>
            <a:ext cx="209324" cy="26532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kern="0" dirty="0">
                <a:solidFill>
                  <a:prstClr val="black"/>
                </a:solidFill>
                <a:latin typeface="Product Sans"/>
                <a:ea typeface="+mn-ea"/>
                <a:cs typeface="+mn-cs"/>
              </a:rPr>
              <a:t>x</a:t>
            </a:r>
            <a:endParaRPr lang="en-US" kern="0" dirty="0">
              <a:solidFill>
                <a:prstClr val="black"/>
              </a:solidFill>
              <a:latin typeface="Product Sans"/>
              <a:ea typeface="+mn-ea"/>
              <a:cs typeface="+mn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E7B3FD3-F87E-4FEB-8385-D412274215D9}"/>
              </a:ext>
            </a:extLst>
          </p:cNvPr>
          <p:cNvSpPr/>
          <p:nvPr/>
        </p:nvSpPr>
        <p:spPr>
          <a:xfrm>
            <a:off x="9263078" y="3943198"/>
            <a:ext cx="209324" cy="26532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kern="0" dirty="0">
                <a:solidFill>
                  <a:prstClr val="black"/>
                </a:solidFill>
                <a:latin typeface="Product Sans"/>
                <a:ea typeface="+mn-ea"/>
                <a:cs typeface="+mn-cs"/>
              </a:rPr>
              <a:t>x</a:t>
            </a:r>
            <a:endParaRPr lang="en-US" kern="0" dirty="0">
              <a:solidFill>
                <a:prstClr val="black"/>
              </a:solidFill>
              <a:latin typeface="Product Sans"/>
              <a:ea typeface="+mn-ea"/>
              <a:cs typeface="+mn-cs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6189C37-46A8-4EC2-A2D6-7B3758E22B95}"/>
              </a:ext>
            </a:extLst>
          </p:cNvPr>
          <p:cNvCxnSpPr>
            <a:cxnSpLocks/>
            <a:stCxn id="53" idx="3"/>
            <a:endCxn id="48" idx="2"/>
          </p:cNvCxnSpPr>
          <p:nvPr/>
        </p:nvCxnSpPr>
        <p:spPr>
          <a:xfrm>
            <a:off x="9472402" y="3106143"/>
            <a:ext cx="735485" cy="610925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037FC5C2-8DF4-4969-8A36-397D3CC8C7C9}"/>
              </a:ext>
            </a:extLst>
          </p:cNvPr>
          <p:cNvSpPr/>
          <p:nvPr/>
        </p:nvSpPr>
        <p:spPr>
          <a:xfrm>
            <a:off x="10214718" y="2864140"/>
            <a:ext cx="488281" cy="488281"/>
          </a:xfrm>
          <a:prstGeom prst="ellipse">
            <a:avLst/>
          </a:prstGeom>
          <a:solidFill>
            <a:srgbClr val="ED7D31">
              <a:lumMod val="75000"/>
            </a:srgb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prstClr val="black"/>
              </a:solidFill>
              <a:latin typeface="Product Sans"/>
              <a:ea typeface="+mn-ea"/>
              <a:cs typeface="+mn-cs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CA144CD-BB9A-46E8-B5CA-B88E98D86B90}"/>
              </a:ext>
            </a:extLst>
          </p:cNvPr>
          <p:cNvCxnSpPr>
            <a:cxnSpLocks/>
            <a:stCxn id="52" idx="3"/>
            <a:endCxn id="56" idx="2"/>
          </p:cNvCxnSpPr>
          <p:nvPr/>
        </p:nvCxnSpPr>
        <p:spPr>
          <a:xfrm>
            <a:off x="9472402" y="2136426"/>
            <a:ext cx="742316" cy="971855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4220B44-6C40-4B2D-A482-C8BF284EF74D}"/>
              </a:ext>
            </a:extLst>
          </p:cNvPr>
          <p:cNvCxnSpPr>
            <a:cxnSpLocks/>
            <a:stCxn id="53" idx="3"/>
            <a:endCxn id="56" idx="2"/>
          </p:cNvCxnSpPr>
          <p:nvPr/>
        </p:nvCxnSpPr>
        <p:spPr>
          <a:xfrm>
            <a:off x="9472402" y="3106143"/>
            <a:ext cx="742316" cy="2138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43A8E16-47AA-4F8A-979D-1D0578F01954}"/>
              </a:ext>
            </a:extLst>
          </p:cNvPr>
          <p:cNvCxnSpPr>
            <a:cxnSpLocks/>
            <a:stCxn id="54" idx="3"/>
            <a:endCxn id="56" idx="2"/>
          </p:cNvCxnSpPr>
          <p:nvPr/>
        </p:nvCxnSpPr>
        <p:spPr>
          <a:xfrm flipV="1">
            <a:off x="9472402" y="3108281"/>
            <a:ext cx="742316" cy="96758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CB3E0C0-C096-4997-9651-F84E4233081A}"/>
              </a:ext>
            </a:extLst>
          </p:cNvPr>
          <p:cNvCxnSpPr>
            <a:cxnSpLocks/>
          </p:cNvCxnSpPr>
          <p:nvPr/>
        </p:nvCxnSpPr>
        <p:spPr>
          <a:xfrm flipV="1">
            <a:off x="10696168" y="3108281"/>
            <a:ext cx="568732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D2E47C93-C640-433B-B8B3-AECEF857B6EE}"/>
              </a:ext>
            </a:extLst>
          </p:cNvPr>
          <p:cNvSpPr/>
          <p:nvPr/>
        </p:nvSpPr>
        <p:spPr>
          <a:xfrm>
            <a:off x="10214718" y="2234117"/>
            <a:ext cx="488281" cy="48828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prstClr val="black"/>
              </a:solidFill>
              <a:latin typeface="Product Sans"/>
              <a:ea typeface="+mn-ea"/>
              <a:cs typeface="+mn-cs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1B8DED7-9180-456B-ACCE-BB6653278ED0}"/>
              </a:ext>
            </a:extLst>
          </p:cNvPr>
          <p:cNvCxnSpPr>
            <a:cxnSpLocks/>
          </p:cNvCxnSpPr>
          <p:nvPr/>
        </p:nvCxnSpPr>
        <p:spPr>
          <a:xfrm flipV="1">
            <a:off x="10696168" y="2478258"/>
            <a:ext cx="568732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622A922-C29B-4017-A077-8F445A2A40D2}"/>
              </a:ext>
            </a:extLst>
          </p:cNvPr>
          <p:cNvCxnSpPr>
            <a:cxnSpLocks/>
            <a:stCxn id="52" idx="3"/>
            <a:endCxn id="61" idx="2"/>
          </p:cNvCxnSpPr>
          <p:nvPr/>
        </p:nvCxnSpPr>
        <p:spPr>
          <a:xfrm>
            <a:off x="9472402" y="2136426"/>
            <a:ext cx="742316" cy="341832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B3629B1-9CCF-490F-AD15-90FA3C503871}"/>
              </a:ext>
            </a:extLst>
          </p:cNvPr>
          <p:cNvCxnSpPr>
            <a:cxnSpLocks/>
            <a:stCxn id="53" idx="3"/>
            <a:endCxn id="61" idx="2"/>
          </p:cNvCxnSpPr>
          <p:nvPr/>
        </p:nvCxnSpPr>
        <p:spPr>
          <a:xfrm flipV="1">
            <a:off x="9472402" y="2478258"/>
            <a:ext cx="742316" cy="627885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9A4770F-2478-4D6F-9267-ABD26A689F5B}"/>
              </a:ext>
            </a:extLst>
          </p:cNvPr>
          <p:cNvCxnSpPr>
            <a:cxnSpLocks/>
            <a:stCxn id="54" idx="3"/>
            <a:endCxn id="61" idx="2"/>
          </p:cNvCxnSpPr>
          <p:nvPr/>
        </p:nvCxnSpPr>
        <p:spPr>
          <a:xfrm flipV="1">
            <a:off x="9472402" y="2478258"/>
            <a:ext cx="742316" cy="1597603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04387912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Parametric Approach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sz="1600" dirty="0"/>
          </a:p>
          <a:p>
            <a:r>
              <a:rPr lang="en-US" sz="2000" dirty="0"/>
              <a:t>Tweak weights (and bias) to maximize target class score </a:t>
            </a:r>
            <a:br>
              <a:rPr lang="en-US" sz="2000" dirty="0"/>
            </a:br>
            <a:r>
              <a:rPr lang="en-US" sz="2000" dirty="0"/>
              <a:t>and minimize the other scores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Classifier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</a:p>
        </p:txBody>
      </p:sp>
      <p:pic>
        <p:nvPicPr>
          <p:cNvPr id="8" name="Picture 2" descr="http://www.warrenphotographic.co.uk/photography/bigs/15065-Silver-tabby-cat-sitting-white-background.jpg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272683" y="2973222"/>
            <a:ext cx="1150320" cy="118207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2146369" y="4203987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[32x32x3]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470766" y="3659925"/>
            <a:ext cx="29562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/>
              <a:t>f( </a:t>
            </a:r>
            <a:r>
              <a:rPr lang="en-US" sz="1600" dirty="0">
                <a:solidFill>
                  <a:srgbClr val="0070C0"/>
                </a:solidFill>
              </a:rPr>
              <a:t>image</a:t>
            </a:r>
            <a:r>
              <a:rPr lang="en-US" sz="1600" dirty="0"/>
              <a:t> , </a:t>
            </a:r>
            <a:r>
              <a:rPr lang="en-US" sz="1600" dirty="0">
                <a:solidFill>
                  <a:srgbClr val="FF0000"/>
                </a:solidFill>
              </a:rPr>
              <a:t>weights</a:t>
            </a:r>
            <a:r>
              <a:rPr lang="en-US" sz="1600" dirty="0"/>
              <a:t> ) + </a:t>
            </a:r>
            <a:r>
              <a:rPr lang="en-US" sz="1600" dirty="0">
                <a:solidFill>
                  <a:srgbClr val="7030A0"/>
                </a:solidFill>
              </a:rPr>
              <a:t>bias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151317" y="2921646"/>
                <a:ext cx="35951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, </m:t>
                          </m:r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𝑊𝑥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(+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latin typeface="Lucida Handwriting" panose="03010101010101010101" pitchFamily="66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317" y="2921646"/>
                <a:ext cx="359515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8479704" y="3141530"/>
            <a:ext cx="16052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c scores </a:t>
            </a:r>
            <a:r>
              <a:rPr lang="en-US" dirty="0"/>
              <a:t>score for each class</a:t>
            </a:r>
          </a:p>
        </p:txBody>
      </p:sp>
      <p:sp>
        <p:nvSpPr>
          <p:cNvPr id="7" name="Rectangle 6"/>
          <p:cNvSpPr/>
          <p:nvPr/>
        </p:nvSpPr>
        <p:spPr>
          <a:xfrm>
            <a:off x="5546621" y="4045707"/>
            <a:ext cx="1510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[ c x 3072]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120012" y="4045707"/>
            <a:ext cx="1593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[ 3072 x 1 ]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946522" y="4045707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[ c x 1 ]</a:t>
            </a:r>
          </a:p>
        </p:txBody>
      </p:sp>
      <p:sp>
        <p:nvSpPr>
          <p:cNvPr id="10" name="Rectangle 9"/>
          <p:cNvSpPr/>
          <p:nvPr/>
        </p:nvSpPr>
        <p:spPr>
          <a:xfrm>
            <a:off x="8679436" y="2864724"/>
            <a:ext cx="12057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[ c x 1 ]</a:t>
            </a:r>
            <a:r>
              <a:rPr lang="en-US" dirty="0"/>
              <a:t> </a:t>
            </a:r>
          </a:p>
        </p:txBody>
      </p:sp>
      <p:sp>
        <p:nvSpPr>
          <p:cNvPr id="17" name="Arrow: Right 16"/>
          <p:cNvSpPr/>
          <p:nvPr/>
        </p:nvSpPr>
        <p:spPr>
          <a:xfrm>
            <a:off x="3752517" y="3508796"/>
            <a:ext cx="4392736" cy="91440"/>
          </a:xfrm>
          <a:prstGeom prst="rightArrow">
            <a:avLst>
              <a:gd name="adj1" fmla="val 30388"/>
              <a:gd name="adj2" fmla="val 332423"/>
            </a:avLst>
          </a:prstGeom>
          <a:solidFill>
            <a:srgbClr val="0070C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785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7" grpId="0"/>
      <p:bldP spid="11" grpId="0"/>
      <p:bldP spid="16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Parametric Approach</a:t>
            </a:r>
          </a:p>
          <a:p>
            <a:pPr lvl="1"/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Classifier: Algebraic Viewpoint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31A31299-6084-4839-97C7-50ED411F5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382270"/>
              </p:ext>
            </p:extLst>
          </p:nvPr>
        </p:nvGraphicFramePr>
        <p:xfrm>
          <a:off x="8561355" y="2813291"/>
          <a:ext cx="1004011" cy="2040724"/>
        </p:xfrm>
        <a:graphic>
          <a:graphicData uri="http://schemas.openxmlformats.org/drawingml/2006/table">
            <a:tbl>
              <a:tblPr firstRow="1" bandRow="1"/>
              <a:tblGrid>
                <a:gridCol w="1004011">
                  <a:extLst>
                    <a:ext uri="{9D8B030D-6E8A-4147-A177-3AD203B41FA5}">
                      <a16:colId xmlns:a16="http://schemas.microsoft.com/office/drawing/2014/main" val="1881216702"/>
                    </a:ext>
                  </a:extLst>
                </a:gridCol>
              </a:tblGrid>
              <a:tr h="5101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id-ID" sz="1800" dirty="0"/>
                        <a:t>?</a:t>
                      </a:r>
                      <a:endParaRPr lang="en-US" sz="1800" dirty="0"/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7222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696827"/>
                  </a:ext>
                </a:extLst>
              </a:tr>
              <a:tr h="5101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id-ID" sz="1800" dirty="0"/>
                        <a:t>?</a:t>
                      </a:r>
                      <a:endParaRPr lang="en-US" sz="1800" dirty="0"/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1953D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9229338"/>
                  </a:ext>
                </a:extLst>
              </a:tr>
              <a:tr h="510181">
                <a:tc>
                  <a:txBody>
                    <a:bodyPr/>
                    <a:lstStyle/>
                    <a:p>
                      <a:pPr algn="ctr"/>
                      <a:r>
                        <a:rPr lang="id-ID" sz="1800" dirty="0"/>
                        <a:t>...</a:t>
                      </a:r>
                      <a:endParaRPr lang="en-US" sz="1800" dirty="0"/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0907997"/>
                  </a:ext>
                </a:extLst>
              </a:tr>
              <a:tr h="5101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id-ID" sz="1800" dirty="0"/>
                        <a:t>?</a:t>
                      </a:r>
                      <a:endParaRPr lang="en-US" sz="1800" dirty="0"/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A1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890320"/>
                  </a:ext>
                </a:extLst>
              </a:tr>
            </a:tbl>
          </a:graphicData>
        </a:graphic>
      </p:graphicFrame>
      <p:pic>
        <p:nvPicPr>
          <p:cNvPr id="32" name="Picture 2" descr="http://www.warrenphotographic.co.uk/photography/bigs/15065-Silver-tabby-cat-sitting-white-background.jpg">
            <a:extLst>
              <a:ext uri="{FF2B5EF4-FFF2-40B4-BE49-F238E27FC236}">
                <a16:creationId xmlns:a16="http://schemas.microsoft.com/office/drawing/2014/main" id="{A70F5B8E-9A20-4C9A-9A57-195F1D87AF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892857" y="2746321"/>
            <a:ext cx="1150320" cy="1182079"/>
          </a:xfrm>
          <a:prstGeom prst="rect">
            <a:avLst/>
          </a:prstGeom>
          <a:noFill/>
          <a:ln>
            <a:solidFill>
              <a:srgbClr val="0066A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798C2931-C6AC-41AD-9455-68B4A63809E0}"/>
              </a:ext>
            </a:extLst>
          </p:cNvPr>
          <p:cNvSpPr/>
          <p:nvPr/>
        </p:nvSpPr>
        <p:spPr>
          <a:xfrm>
            <a:off x="1766543" y="3977086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Verdana" charset="0"/>
                <a:ea typeface="ＭＳ Ｐゴシック" charset="0"/>
              </a:rPr>
              <a:t>[32x32x3]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DC375391-C315-4914-B913-628DFF094A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440760"/>
              </p:ext>
            </p:extLst>
          </p:nvPr>
        </p:nvGraphicFramePr>
        <p:xfrm>
          <a:off x="3426100" y="2781099"/>
          <a:ext cx="2669900" cy="2062143"/>
        </p:xfrm>
        <a:graphic>
          <a:graphicData uri="http://schemas.openxmlformats.org/drawingml/2006/table">
            <a:tbl>
              <a:tblPr firstRow="1" bandRow="1"/>
              <a:tblGrid>
                <a:gridCol w="533980">
                  <a:extLst>
                    <a:ext uri="{9D8B030D-6E8A-4147-A177-3AD203B41FA5}">
                      <a16:colId xmlns:a16="http://schemas.microsoft.com/office/drawing/2014/main" val="2227658291"/>
                    </a:ext>
                  </a:extLst>
                </a:gridCol>
                <a:gridCol w="533980">
                  <a:extLst>
                    <a:ext uri="{9D8B030D-6E8A-4147-A177-3AD203B41FA5}">
                      <a16:colId xmlns:a16="http://schemas.microsoft.com/office/drawing/2014/main" val="1147258703"/>
                    </a:ext>
                  </a:extLst>
                </a:gridCol>
                <a:gridCol w="533980">
                  <a:extLst>
                    <a:ext uri="{9D8B030D-6E8A-4147-A177-3AD203B41FA5}">
                      <a16:colId xmlns:a16="http://schemas.microsoft.com/office/drawing/2014/main" val="512920535"/>
                    </a:ext>
                  </a:extLst>
                </a:gridCol>
                <a:gridCol w="533980">
                  <a:extLst>
                    <a:ext uri="{9D8B030D-6E8A-4147-A177-3AD203B41FA5}">
                      <a16:colId xmlns:a16="http://schemas.microsoft.com/office/drawing/2014/main" val="1518564387"/>
                    </a:ext>
                  </a:extLst>
                </a:gridCol>
                <a:gridCol w="533980">
                  <a:extLst>
                    <a:ext uri="{9D8B030D-6E8A-4147-A177-3AD203B41FA5}">
                      <a16:colId xmlns:a16="http://schemas.microsoft.com/office/drawing/2014/main" val="2490556929"/>
                    </a:ext>
                  </a:extLst>
                </a:gridCol>
              </a:tblGrid>
              <a:tr h="5716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en-US" sz="1200" dirty="0"/>
                        <a:t>0.06</a:t>
                      </a:r>
                    </a:p>
                  </a:txBody>
                  <a:tcPr marL="0" marR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7222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en-US" sz="1200" dirty="0"/>
                        <a:t>0.75</a:t>
                      </a:r>
                    </a:p>
                  </a:txBody>
                  <a:tcPr marL="0" marR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7222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en-US" sz="1200" dirty="0"/>
                        <a:t>-0.6</a:t>
                      </a:r>
                    </a:p>
                  </a:txBody>
                  <a:tcPr marL="0" marR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7222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en-US" sz="1200" dirty="0"/>
                        <a:t>…</a:t>
                      </a:r>
                    </a:p>
                  </a:txBody>
                  <a:tcPr marL="0" marR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7222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en-US" sz="1200" dirty="0"/>
                        <a:t>-0.9</a:t>
                      </a:r>
                    </a:p>
                  </a:txBody>
                  <a:tcPr marL="0" marR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7222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818980"/>
                  </a:ext>
                </a:extLst>
              </a:tr>
              <a:tr h="4968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en-US" sz="1200" dirty="0"/>
                        <a:t>-0.8</a:t>
                      </a:r>
                    </a:p>
                  </a:txBody>
                  <a:tcPr marL="0" marR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1953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en-US" sz="1200" dirty="0"/>
                        <a:t>2.69</a:t>
                      </a:r>
                    </a:p>
                  </a:txBody>
                  <a:tcPr marL="0" marR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1953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en-US" sz="1200" dirty="0"/>
                        <a:t>0.51</a:t>
                      </a:r>
                    </a:p>
                  </a:txBody>
                  <a:tcPr marL="0" marR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1953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en-US" sz="1200" dirty="0"/>
                        <a:t>…</a:t>
                      </a:r>
                    </a:p>
                  </a:txBody>
                  <a:tcPr marL="0" marR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1953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en-US" sz="1200" dirty="0"/>
                        <a:t>-2.2</a:t>
                      </a:r>
                    </a:p>
                  </a:txBody>
                  <a:tcPr marL="0" marR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1953D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348839"/>
                  </a:ext>
                </a:extLst>
              </a:tr>
              <a:tr h="496820">
                <a:tc>
                  <a:txBody>
                    <a:bodyPr/>
                    <a:lstStyle/>
                    <a:p>
                      <a:pPr algn="ctr"/>
                      <a:r>
                        <a:rPr lang="id-ID" sz="1200" dirty="0"/>
                        <a:t>...</a:t>
                      </a:r>
                      <a:endParaRPr lang="en-US" sz="1200" dirty="0"/>
                    </a:p>
                  </a:txBody>
                  <a:tcPr marL="0" marR="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/>
                        <a:t>...</a:t>
                      </a:r>
                      <a:endParaRPr lang="en-US" sz="1200" dirty="0"/>
                    </a:p>
                  </a:txBody>
                  <a:tcPr marL="0" marR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/>
                        <a:t>...</a:t>
                      </a:r>
                      <a:endParaRPr lang="en-US" sz="1200" dirty="0"/>
                    </a:p>
                  </a:txBody>
                  <a:tcPr marL="0" marR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/>
                        <a:t>...</a:t>
                      </a:r>
                      <a:endParaRPr lang="en-US" sz="1200" dirty="0"/>
                    </a:p>
                  </a:txBody>
                  <a:tcPr marL="0" marR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/>
                        <a:t>...</a:t>
                      </a:r>
                      <a:endParaRPr lang="en-US" sz="1200" dirty="0"/>
                    </a:p>
                  </a:txBody>
                  <a:tcPr marL="0" marR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496480"/>
                  </a:ext>
                </a:extLst>
              </a:tr>
              <a:tr h="4968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en-US" sz="1200" dirty="0"/>
                        <a:t>0.31</a:t>
                      </a:r>
                    </a:p>
                  </a:txBody>
                  <a:tcPr marL="0" marR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A1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en-US" sz="1200" dirty="0"/>
                        <a:t>-0.0</a:t>
                      </a:r>
                    </a:p>
                  </a:txBody>
                  <a:tcPr marL="0" marR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A1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en-US" sz="1200" dirty="0"/>
                        <a:t>0.0</a:t>
                      </a:r>
                    </a:p>
                  </a:txBody>
                  <a:tcPr marL="0" marR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A1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en-US" sz="1200" dirty="0"/>
                        <a:t>…</a:t>
                      </a:r>
                    </a:p>
                  </a:txBody>
                  <a:tcPr marL="0" marR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A1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en-US" sz="1200" dirty="0"/>
                        <a:t>0.51</a:t>
                      </a:r>
                    </a:p>
                  </a:txBody>
                  <a:tcPr marL="0" marR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A1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504641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08D0C726-0163-4B8C-B7F7-A9A81EDB3F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316471"/>
              </p:ext>
            </p:extLst>
          </p:nvPr>
        </p:nvGraphicFramePr>
        <p:xfrm>
          <a:off x="6214232" y="2779393"/>
          <a:ext cx="620834" cy="3159294"/>
        </p:xfrm>
        <a:graphic>
          <a:graphicData uri="http://schemas.openxmlformats.org/drawingml/2006/table">
            <a:tbl>
              <a:tblPr firstRow="1" bandRow="1"/>
              <a:tblGrid>
                <a:gridCol w="620834">
                  <a:extLst>
                    <a:ext uri="{9D8B030D-6E8A-4147-A177-3AD203B41FA5}">
                      <a16:colId xmlns:a16="http://schemas.microsoft.com/office/drawing/2014/main" val="1881216702"/>
                    </a:ext>
                  </a:extLst>
                </a:gridCol>
              </a:tblGrid>
              <a:tr h="52654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59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696827"/>
                  </a:ext>
                </a:extLst>
              </a:tr>
              <a:tr h="52654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73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9229338"/>
                  </a:ext>
                </a:extLst>
              </a:tr>
              <a:tr h="52654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24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890320"/>
                  </a:ext>
                </a:extLst>
              </a:tr>
              <a:tr h="52654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5004877"/>
                  </a:ext>
                </a:extLst>
              </a:tr>
              <a:tr h="526549">
                <a:tc>
                  <a:txBody>
                    <a:bodyPr/>
                    <a:lstStyle/>
                    <a:p>
                      <a:pPr algn="ctr"/>
                      <a:r>
                        <a:rPr lang="id-ID" sz="1600" dirty="0"/>
                        <a:t>...</a:t>
                      </a:r>
                      <a:endParaRPr lang="en-US" sz="1600" dirty="0"/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943918"/>
                  </a:ext>
                </a:extLst>
              </a:tr>
              <a:tr h="52654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347676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64CAB73E-DEBA-4238-B4DC-35213F7DEF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10578"/>
              </p:ext>
            </p:extLst>
          </p:nvPr>
        </p:nvGraphicFramePr>
        <p:xfrm>
          <a:off x="7215075" y="2781095"/>
          <a:ext cx="579320" cy="2087096"/>
        </p:xfrm>
        <a:graphic>
          <a:graphicData uri="http://schemas.openxmlformats.org/drawingml/2006/table">
            <a:tbl>
              <a:tblPr firstRow="1" bandRow="1"/>
              <a:tblGrid>
                <a:gridCol w="579320">
                  <a:extLst>
                    <a:ext uri="{9D8B030D-6E8A-4147-A177-3AD203B41FA5}">
                      <a16:colId xmlns:a16="http://schemas.microsoft.com/office/drawing/2014/main" val="1881216702"/>
                    </a:ext>
                  </a:extLst>
                </a:gridCol>
              </a:tblGrid>
              <a:tr h="52177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en-US" sz="1200" dirty="0"/>
                        <a:t>-1.5</a:t>
                      </a:r>
                    </a:p>
                  </a:txBody>
                  <a:tcPr marL="0" marR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7222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696827"/>
                  </a:ext>
                </a:extLst>
              </a:tr>
              <a:tr h="52177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en-US" sz="1200" dirty="0"/>
                        <a:t>2.7</a:t>
                      </a:r>
                    </a:p>
                  </a:txBody>
                  <a:tcPr marL="0" marR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1953D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9229338"/>
                  </a:ext>
                </a:extLst>
              </a:tr>
              <a:tr h="521774">
                <a:tc>
                  <a:txBody>
                    <a:bodyPr/>
                    <a:lstStyle/>
                    <a:p>
                      <a:pPr algn="ctr"/>
                      <a:r>
                        <a:rPr lang="id-ID" sz="1200" dirty="0"/>
                        <a:t>...</a:t>
                      </a:r>
                      <a:endParaRPr lang="en-US" sz="1200" dirty="0"/>
                    </a:p>
                  </a:txBody>
                  <a:tcPr marL="0" marR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580201"/>
                  </a:ext>
                </a:extLst>
              </a:tr>
              <a:tr h="52177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en-US" sz="1200" dirty="0"/>
                        <a:t>0.1</a:t>
                      </a:r>
                    </a:p>
                  </a:txBody>
                  <a:tcPr marL="0" marR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A1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890320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04554A1A-828E-4919-8505-BC4B5410CF90}"/>
              </a:ext>
            </a:extLst>
          </p:cNvPr>
          <p:cNvSpPr/>
          <p:nvPr/>
        </p:nvSpPr>
        <p:spPr>
          <a:xfrm>
            <a:off x="6858508" y="3411481"/>
            <a:ext cx="373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Verdana" charset="0"/>
                <a:ea typeface="ＭＳ Ｐゴシック" charset="0"/>
              </a:rPr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301A120F-B152-44F4-9F15-B2B02AC0DBF0}"/>
                  </a:ext>
                </a:extLst>
              </p:cNvPr>
              <p:cNvSpPr/>
              <p:nvPr/>
            </p:nvSpPr>
            <p:spPr>
              <a:xfrm>
                <a:off x="4294412" y="4971497"/>
                <a:ext cx="1537600" cy="8224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𝑾</m:t>
                    </m:r>
                    <m:r>
                      <a:rPr lang="id-ID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>
                    <a:solidFill>
                      <a:srgbClr val="FF0000"/>
                    </a:solidFill>
                  </a:rPr>
                  <a:t>[ </a:t>
                </a:r>
                <a:r>
                  <a:rPr lang="id-ID" sz="1200" dirty="0">
                    <a:solidFill>
                      <a:srgbClr val="FF0000"/>
                    </a:solidFill>
                  </a:rPr>
                  <a:t>10</a:t>
                </a:r>
                <a:r>
                  <a:rPr lang="en-US" sz="1200" dirty="0">
                    <a:solidFill>
                      <a:srgbClr val="FF0000"/>
                    </a:solidFill>
                  </a:rPr>
                  <a:t> x 3072]</a:t>
                </a:r>
                <a:endParaRPr lang="en-US" sz="1200" dirty="0"/>
              </a:p>
              <a:p>
                <a:pPr algn="ctr"/>
                <a:endParaRPr lang="en-US" sz="24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301A120F-B152-44F4-9F15-B2B02AC0DB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4412" y="4971497"/>
                <a:ext cx="1537600" cy="822469"/>
              </a:xfrm>
              <a:prstGeom prst="rect">
                <a:avLst/>
              </a:prstGeom>
              <a:blipFill>
                <a:blip r:embed="rId4"/>
                <a:stretch>
                  <a:fillRect l="-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04393E34-276A-42F1-B4F1-20A63C674A7B}"/>
                  </a:ext>
                </a:extLst>
              </p:cNvPr>
              <p:cNvSpPr/>
              <p:nvPr/>
            </p:nvSpPr>
            <p:spPr>
              <a:xfrm>
                <a:off x="7045423" y="4994817"/>
                <a:ext cx="98950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id-ID" sz="2400" b="1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200" dirty="0">
                          <a:solidFill>
                            <a:srgbClr val="7030A0"/>
                          </a:solidFill>
                        </a:rPr>
                        <m:t>[ </m:t>
                      </m:r>
                      <m:r>
                        <m:rPr>
                          <m:nor/>
                        </m:rPr>
                        <a:rPr lang="id-ID" sz="1200" dirty="0">
                          <a:solidFill>
                            <a:srgbClr val="7030A0"/>
                          </a:solidFill>
                        </a:rPr>
                        <m:t>10</m:t>
                      </m:r>
                      <m:r>
                        <m:rPr>
                          <m:nor/>
                        </m:rPr>
                        <a:rPr lang="en-US" sz="1200" dirty="0">
                          <a:solidFill>
                            <a:srgbClr val="7030A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1200" dirty="0">
                          <a:solidFill>
                            <a:srgbClr val="7030A0"/>
                          </a:solidFill>
                        </a:rPr>
                        <m:t>x</m:t>
                      </m:r>
                      <m:r>
                        <m:rPr>
                          <m:nor/>
                        </m:rPr>
                        <a:rPr lang="en-US" sz="1200" dirty="0">
                          <a:solidFill>
                            <a:srgbClr val="7030A0"/>
                          </a:solidFill>
                        </a:rPr>
                        <m:t> 1 ]</m:t>
                      </m:r>
                    </m:oMath>
                  </m:oMathPara>
                </a14:m>
                <a:endParaRPr lang="en-US" sz="1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04393E34-276A-42F1-B4F1-20A63C674A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5423" y="4994817"/>
                <a:ext cx="989503" cy="646331"/>
              </a:xfrm>
              <a:prstGeom prst="rect">
                <a:avLst/>
              </a:prstGeom>
              <a:blipFill>
                <a:blip r:embed="rId5"/>
                <a:stretch>
                  <a:fillRect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A5B094B4-14DA-4A5D-84CC-75E38EDFD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866224"/>
              </p:ext>
            </p:extLst>
          </p:nvPr>
        </p:nvGraphicFramePr>
        <p:xfrm>
          <a:off x="8561355" y="2813291"/>
          <a:ext cx="1004011" cy="2040724"/>
        </p:xfrm>
        <a:graphic>
          <a:graphicData uri="http://schemas.openxmlformats.org/drawingml/2006/table">
            <a:tbl>
              <a:tblPr firstRow="1" bandRow="1"/>
              <a:tblGrid>
                <a:gridCol w="1004011">
                  <a:extLst>
                    <a:ext uri="{9D8B030D-6E8A-4147-A177-3AD203B41FA5}">
                      <a16:colId xmlns:a16="http://schemas.microsoft.com/office/drawing/2014/main" val="1881216702"/>
                    </a:ext>
                  </a:extLst>
                </a:gridCol>
              </a:tblGrid>
              <a:tr h="5101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-14.4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7222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696827"/>
                  </a:ext>
                </a:extLst>
              </a:tr>
              <a:tr h="5101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213.1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1953D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9229338"/>
                  </a:ext>
                </a:extLst>
              </a:tr>
              <a:tr h="510181">
                <a:tc>
                  <a:txBody>
                    <a:bodyPr/>
                    <a:lstStyle/>
                    <a:p>
                      <a:pPr algn="ctr"/>
                      <a:r>
                        <a:rPr lang="id-ID" sz="1800" dirty="0"/>
                        <a:t>...</a:t>
                      </a:r>
                      <a:endParaRPr lang="en-US" sz="1800" dirty="0"/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0907997"/>
                  </a:ext>
                </a:extLst>
              </a:tr>
              <a:tr h="5101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87.3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A1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89032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1E6185F-0AD0-47C4-9CE3-7291F44A1006}"/>
                  </a:ext>
                </a:extLst>
              </p:cNvPr>
              <p:cNvSpPr/>
              <p:nvPr/>
            </p:nvSpPr>
            <p:spPr>
              <a:xfrm>
                <a:off x="8056202" y="5010418"/>
                <a:ext cx="2215717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16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6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sz="16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𝑾</m:t>
                        </m:r>
                        <m:r>
                          <a:rPr lang="en-US" sz="16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id-ID" sz="16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id-ID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1600" b="1" dirty="0">
                  <a:solidFill>
                    <a:prstClr val="black"/>
                  </a:solidFill>
                </a:endParaRPr>
              </a:p>
              <a:p>
                <a:pPr algn="ctr"/>
                <a:r>
                  <a:rPr lang="en-US" sz="1600" dirty="0">
                    <a:solidFill>
                      <a:prstClr val="black"/>
                    </a:solidFill>
                  </a:rPr>
                  <a:t>scores</a:t>
                </a: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1E6185F-0AD0-47C4-9CE3-7291F44A10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6202" y="5010418"/>
                <a:ext cx="2215717" cy="584775"/>
              </a:xfrm>
              <a:prstGeom prst="rect">
                <a:avLst/>
              </a:prstGeom>
              <a:blipFill>
                <a:blip r:embed="rId6"/>
                <a:stretch>
                  <a:fillRect l="-27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9FCE56C-0466-4956-9E2F-00342281F565}"/>
              </a:ext>
            </a:extLst>
          </p:cNvPr>
          <p:cNvCxnSpPr>
            <a:cxnSpLocks/>
          </p:cNvCxnSpPr>
          <p:nvPr/>
        </p:nvCxnSpPr>
        <p:spPr>
          <a:xfrm>
            <a:off x="7984380" y="3596147"/>
            <a:ext cx="460931" cy="0"/>
          </a:xfrm>
          <a:prstGeom prst="straightConnector1">
            <a:avLst/>
          </a:prstGeom>
          <a:noFill/>
          <a:ln w="25400" cap="flat" cmpd="sng" algn="ctr">
            <a:solidFill>
              <a:srgbClr val="0066A1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31A8762-9D9C-4CB9-9716-8F740A40447B}"/>
              </a:ext>
            </a:extLst>
          </p:cNvPr>
          <p:cNvGrpSpPr/>
          <p:nvPr/>
        </p:nvGrpSpPr>
        <p:grpSpPr>
          <a:xfrm>
            <a:off x="9583039" y="2876316"/>
            <a:ext cx="815050" cy="1920119"/>
            <a:chOff x="8158181" y="2624551"/>
            <a:chExt cx="815050" cy="1920119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988A056-3462-476A-A813-24A0346D7C43}"/>
                </a:ext>
              </a:extLst>
            </p:cNvPr>
            <p:cNvSpPr/>
            <p:nvPr/>
          </p:nvSpPr>
          <p:spPr>
            <a:xfrm>
              <a:off x="8159385" y="3175322"/>
              <a:ext cx="79496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Verdana" charset="0"/>
                  <a:ea typeface="ＭＳ Ｐゴシック" charset="0"/>
                </a:rPr>
                <a:t>Ship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4F5BFA9-B17F-43AC-858B-5FD2EB34202A}"/>
                </a:ext>
              </a:extLst>
            </p:cNvPr>
            <p:cNvSpPr/>
            <p:nvPr/>
          </p:nvSpPr>
          <p:spPr>
            <a:xfrm>
              <a:off x="8178266" y="4175338"/>
              <a:ext cx="79496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Verdana" charset="0"/>
                  <a:ea typeface="ＭＳ Ｐゴシック" charset="0"/>
                </a:rPr>
                <a:t>Dog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4B4F198-4702-4D1B-B7F0-3D962400C052}"/>
                </a:ext>
              </a:extLst>
            </p:cNvPr>
            <p:cNvSpPr/>
            <p:nvPr/>
          </p:nvSpPr>
          <p:spPr>
            <a:xfrm>
              <a:off x="8159384" y="2624551"/>
              <a:ext cx="79496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Verdana" charset="0"/>
                  <a:ea typeface="ＭＳ Ｐゴシック" charset="0"/>
                </a:rPr>
                <a:t>Cat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97D67FD-E789-4CD5-8AD7-5028217959A5}"/>
                </a:ext>
              </a:extLst>
            </p:cNvPr>
            <p:cNvSpPr/>
            <p:nvPr/>
          </p:nvSpPr>
          <p:spPr>
            <a:xfrm>
              <a:off x="8158181" y="3673980"/>
              <a:ext cx="79496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d-ID" dirty="0">
                  <a:solidFill>
                    <a:prstClr val="black"/>
                  </a:solidFill>
                  <a:latin typeface="Verdana" charset="0"/>
                  <a:ea typeface="ＭＳ Ｐゴシック" charset="0"/>
                </a:rPr>
                <a:t>...</a:t>
              </a:r>
              <a:endParaRPr lang="en-US" dirty="0">
                <a:solidFill>
                  <a:prstClr val="black"/>
                </a:solidFill>
                <a:latin typeface="Verdana" charset="0"/>
                <a:ea typeface="ＭＳ Ｐゴシック" charset="0"/>
              </a:endParaRPr>
            </a:p>
          </p:txBody>
        </p:sp>
      </p:grpSp>
      <p:cxnSp>
        <p:nvCxnSpPr>
          <p:cNvPr id="48" name="Straight Arrow Connector 29">
            <a:extLst>
              <a:ext uri="{FF2B5EF4-FFF2-40B4-BE49-F238E27FC236}">
                <a16:creationId xmlns:a16="http://schemas.microsoft.com/office/drawing/2014/main" id="{24E2C629-725D-4774-B9CA-64DCD452373D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02457" y="3142693"/>
            <a:ext cx="1188720" cy="3657600"/>
          </a:xfrm>
          <a:prstGeom prst="bentConnector2">
            <a:avLst/>
          </a:prstGeom>
          <a:noFill/>
          <a:ln w="25400" cap="flat" cmpd="sng" algn="ctr">
            <a:solidFill>
              <a:srgbClr val="0066A1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E11E24B-C059-4BA8-B7E6-DED88F776266}"/>
              </a:ext>
            </a:extLst>
          </p:cNvPr>
          <p:cNvCxnSpPr/>
          <p:nvPr/>
        </p:nvCxnSpPr>
        <p:spPr>
          <a:xfrm>
            <a:off x="3169491" y="2558033"/>
            <a:ext cx="0" cy="2264735"/>
          </a:xfrm>
          <a:prstGeom prst="line">
            <a:avLst/>
          </a:prstGeom>
          <a:noFill/>
          <a:ln w="9525" cap="flat" cmpd="sng" algn="ctr">
            <a:solidFill>
              <a:srgbClr val="810031">
                <a:shade val="95000"/>
                <a:satMod val="105000"/>
              </a:srgbClr>
            </a:solidFill>
            <a:prstDash val="solid"/>
          </a:ln>
          <a:effectLst/>
        </p:spPr>
      </p:cxn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4F86C4EC-4A72-4038-BD37-02E3697EAE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072174"/>
              </p:ext>
            </p:extLst>
          </p:nvPr>
        </p:nvGraphicFramePr>
        <p:xfrm>
          <a:off x="1919440" y="2778872"/>
          <a:ext cx="1097280" cy="1123406"/>
        </p:xfrm>
        <a:graphic>
          <a:graphicData uri="http://schemas.openxmlformats.org/drawingml/2006/table">
            <a:tbl>
              <a:tblPr firstRow="1" bandRow="1"/>
              <a:tblGrid>
                <a:gridCol w="548640">
                  <a:extLst>
                    <a:ext uri="{9D8B030D-6E8A-4147-A177-3AD203B41FA5}">
                      <a16:colId xmlns:a16="http://schemas.microsoft.com/office/drawing/2014/main" val="271870965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56641051"/>
                    </a:ext>
                  </a:extLst>
                </a:gridCol>
              </a:tblGrid>
              <a:tr h="56170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en-US" sz="1300" dirty="0"/>
                        <a:t>59</a:t>
                      </a:r>
                    </a:p>
                  </a:txBody>
                  <a:tcPr marL="87086" marR="87086" marT="43543" marB="43543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34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en-US" sz="1300" dirty="0"/>
                        <a:t>73</a:t>
                      </a:r>
                    </a:p>
                  </a:txBody>
                  <a:tcPr marL="87086" marR="87086" marT="43543" marB="43543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34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183090"/>
                  </a:ext>
                </a:extLst>
              </a:tr>
              <a:tr h="56170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en-US" sz="1300" dirty="0"/>
                        <a:t>24</a:t>
                      </a:r>
                    </a:p>
                  </a:txBody>
                  <a:tcPr marL="87086" marR="87086" marT="43543" marB="43543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34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en-US" sz="1300" dirty="0"/>
                        <a:t>2</a:t>
                      </a:r>
                    </a:p>
                  </a:txBody>
                  <a:tcPr marL="87086" marR="87086" marT="43543" marB="43543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34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63225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38166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Parametric Approach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Classifier: Algebraic Viewpoint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</a:p>
        </p:txBody>
      </p:sp>
      <p:pic>
        <p:nvPicPr>
          <p:cNvPr id="27" name="Picture 2" descr="http://www.warrenphotographic.co.uk/photography/bigs/15065-Silver-tabby-cat-sitting-white-background.jpg">
            <a:extLst>
              <a:ext uri="{FF2B5EF4-FFF2-40B4-BE49-F238E27FC236}">
                <a16:creationId xmlns:a16="http://schemas.microsoft.com/office/drawing/2014/main" id="{D43B826A-BC8D-4AE5-A70E-5C737C0F60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272683" y="2859298"/>
            <a:ext cx="1568196" cy="1611492"/>
          </a:xfrm>
          <a:prstGeom prst="rect">
            <a:avLst/>
          </a:prstGeom>
          <a:noFill/>
          <a:ln>
            <a:solidFill>
              <a:srgbClr val="0066A1"/>
            </a:solidFill>
          </a:ln>
          <a:scene3d>
            <a:camera prst="isometricOffAxis2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Connector 9">
            <a:extLst>
              <a:ext uri="{FF2B5EF4-FFF2-40B4-BE49-F238E27FC236}">
                <a16:creationId xmlns:a16="http://schemas.microsoft.com/office/drawing/2014/main" id="{539F0461-B920-4D94-8494-920762C3F4C3}"/>
              </a:ext>
            </a:extLst>
          </p:cNvPr>
          <p:cNvCxnSpPr>
            <a:cxnSpLocks/>
          </p:cNvCxnSpPr>
          <p:nvPr/>
        </p:nvCxnSpPr>
        <p:spPr>
          <a:xfrm>
            <a:off x="3674717" y="2848251"/>
            <a:ext cx="658462" cy="434464"/>
          </a:xfrm>
          <a:prstGeom prst="curvedConnector2">
            <a:avLst/>
          </a:prstGeom>
          <a:noFill/>
          <a:ln w="25400" cap="flat" cmpd="sng" algn="ctr">
            <a:solidFill>
              <a:srgbClr val="0066A1"/>
            </a:solidFill>
            <a:prstDash val="solid"/>
            <a:headEnd type="non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0" name="Cube 29">
            <a:extLst>
              <a:ext uri="{FF2B5EF4-FFF2-40B4-BE49-F238E27FC236}">
                <a16:creationId xmlns:a16="http://schemas.microsoft.com/office/drawing/2014/main" id="{FF2DE1B9-6A07-434E-94C6-EACB43CFBD6C}"/>
              </a:ext>
            </a:extLst>
          </p:cNvPr>
          <p:cNvSpPr/>
          <p:nvPr/>
        </p:nvSpPr>
        <p:spPr>
          <a:xfrm>
            <a:off x="5983853" y="4648067"/>
            <a:ext cx="1643062" cy="236944"/>
          </a:xfrm>
          <a:prstGeom prst="cube">
            <a:avLst/>
          </a:prstGeom>
          <a:gradFill rotWithShape="1">
            <a:gsLst>
              <a:gs pos="0">
                <a:srgbClr val="0066A1">
                  <a:tint val="50000"/>
                  <a:satMod val="300000"/>
                </a:srgbClr>
              </a:gs>
              <a:gs pos="35000">
                <a:srgbClr val="0066A1">
                  <a:tint val="37000"/>
                  <a:satMod val="300000"/>
                </a:srgbClr>
              </a:gs>
              <a:gs pos="100000">
                <a:srgbClr val="0066A1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51" name="Cube 50">
            <a:extLst>
              <a:ext uri="{FF2B5EF4-FFF2-40B4-BE49-F238E27FC236}">
                <a16:creationId xmlns:a16="http://schemas.microsoft.com/office/drawing/2014/main" id="{AA7D6F4C-AF20-46EA-9F82-9786CF2AB801}"/>
              </a:ext>
            </a:extLst>
          </p:cNvPr>
          <p:cNvSpPr/>
          <p:nvPr/>
        </p:nvSpPr>
        <p:spPr>
          <a:xfrm>
            <a:off x="5983853" y="4411123"/>
            <a:ext cx="1643062" cy="236944"/>
          </a:xfrm>
          <a:prstGeom prst="cube">
            <a:avLst/>
          </a:prstGeom>
          <a:gradFill rotWithShape="1">
            <a:gsLst>
              <a:gs pos="0">
                <a:srgbClr val="0066A1">
                  <a:tint val="50000"/>
                  <a:satMod val="300000"/>
                </a:srgbClr>
              </a:gs>
              <a:gs pos="35000">
                <a:srgbClr val="0066A1">
                  <a:tint val="37000"/>
                  <a:satMod val="300000"/>
                </a:srgbClr>
              </a:gs>
              <a:gs pos="100000">
                <a:srgbClr val="0066A1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52" name="Cube 51">
            <a:extLst>
              <a:ext uri="{FF2B5EF4-FFF2-40B4-BE49-F238E27FC236}">
                <a16:creationId xmlns:a16="http://schemas.microsoft.com/office/drawing/2014/main" id="{5BCEE220-10E7-4C6D-8076-9D922721B88D}"/>
              </a:ext>
            </a:extLst>
          </p:cNvPr>
          <p:cNvSpPr/>
          <p:nvPr/>
        </p:nvSpPr>
        <p:spPr>
          <a:xfrm>
            <a:off x="5983853" y="4174179"/>
            <a:ext cx="1643062" cy="236944"/>
          </a:xfrm>
          <a:prstGeom prst="cube">
            <a:avLst/>
          </a:prstGeom>
          <a:gradFill rotWithShape="1">
            <a:gsLst>
              <a:gs pos="0">
                <a:srgbClr val="0066A1">
                  <a:tint val="50000"/>
                  <a:satMod val="300000"/>
                </a:srgbClr>
              </a:gs>
              <a:gs pos="35000">
                <a:srgbClr val="0066A1">
                  <a:tint val="37000"/>
                  <a:satMod val="300000"/>
                </a:srgbClr>
              </a:gs>
              <a:gs pos="100000">
                <a:srgbClr val="0066A1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53" name="Cube 52">
            <a:extLst>
              <a:ext uri="{FF2B5EF4-FFF2-40B4-BE49-F238E27FC236}">
                <a16:creationId xmlns:a16="http://schemas.microsoft.com/office/drawing/2014/main" id="{7FC1B62B-DADD-472B-8346-700363061A34}"/>
              </a:ext>
            </a:extLst>
          </p:cNvPr>
          <p:cNvSpPr/>
          <p:nvPr/>
        </p:nvSpPr>
        <p:spPr>
          <a:xfrm>
            <a:off x="5983853" y="3937235"/>
            <a:ext cx="1643062" cy="236944"/>
          </a:xfrm>
          <a:prstGeom prst="cube">
            <a:avLst/>
          </a:prstGeom>
          <a:gradFill rotWithShape="1">
            <a:gsLst>
              <a:gs pos="0">
                <a:srgbClr val="0066A1">
                  <a:tint val="50000"/>
                  <a:satMod val="300000"/>
                </a:srgbClr>
              </a:gs>
              <a:gs pos="35000">
                <a:srgbClr val="0066A1">
                  <a:tint val="37000"/>
                  <a:satMod val="300000"/>
                </a:srgbClr>
              </a:gs>
              <a:gs pos="100000">
                <a:srgbClr val="0066A1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54" name="Cube 53">
            <a:extLst>
              <a:ext uri="{FF2B5EF4-FFF2-40B4-BE49-F238E27FC236}">
                <a16:creationId xmlns:a16="http://schemas.microsoft.com/office/drawing/2014/main" id="{193F03EC-F57F-4E5E-89DE-5027D0E75822}"/>
              </a:ext>
            </a:extLst>
          </p:cNvPr>
          <p:cNvSpPr/>
          <p:nvPr/>
        </p:nvSpPr>
        <p:spPr>
          <a:xfrm>
            <a:off x="5983853" y="3700291"/>
            <a:ext cx="1643062" cy="236944"/>
          </a:xfrm>
          <a:prstGeom prst="cube">
            <a:avLst/>
          </a:prstGeom>
          <a:gradFill rotWithShape="1">
            <a:gsLst>
              <a:gs pos="0">
                <a:srgbClr val="0066A1">
                  <a:tint val="50000"/>
                  <a:satMod val="300000"/>
                </a:srgbClr>
              </a:gs>
              <a:gs pos="35000">
                <a:srgbClr val="0066A1">
                  <a:tint val="37000"/>
                  <a:satMod val="300000"/>
                </a:srgbClr>
              </a:gs>
              <a:gs pos="100000">
                <a:srgbClr val="0066A1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55" name="Cube 54">
            <a:extLst>
              <a:ext uri="{FF2B5EF4-FFF2-40B4-BE49-F238E27FC236}">
                <a16:creationId xmlns:a16="http://schemas.microsoft.com/office/drawing/2014/main" id="{15279BA1-B09D-4A20-900A-6A324BDFD2EF}"/>
              </a:ext>
            </a:extLst>
          </p:cNvPr>
          <p:cNvSpPr/>
          <p:nvPr/>
        </p:nvSpPr>
        <p:spPr>
          <a:xfrm>
            <a:off x="5983853" y="3463347"/>
            <a:ext cx="1643062" cy="236944"/>
          </a:xfrm>
          <a:prstGeom prst="cube">
            <a:avLst/>
          </a:prstGeom>
          <a:gradFill rotWithShape="1">
            <a:gsLst>
              <a:gs pos="0">
                <a:srgbClr val="0066A1">
                  <a:tint val="50000"/>
                  <a:satMod val="300000"/>
                </a:srgbClr>
              </a:gs>
              <a:gs pos="35000">
                <a:srgbClr val="0066A1">
                  <a:tint val="37000"/>
                  <a:satMod val="300000"/>
                </a:srgbClr>
              </a:gs>
              <a:gs pos="100000">
                <a:srgbClr val="0066A1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BC51431-37DE-4ACB-B9A2-D05108ECCD4D}"/>
              </a:ext>
            </a:extLst>
          </p:cNvPr>
          <p:cNvGrpSpPr/>
          <p:nvPr/>
        </p:nvGrpSpPr>
        <p:grpSpPr>
          <a:xfrm>
            <a:off x="3817311" y="3470828"/>
            <a:ext cx="1666635" cy="584745"/>
            <a:chOff x="2293306" y="3813723"/>
            <a:chExt cx="1666635" cy="584745"/>
          </a:xfrm>
        </p:grpSpPr>
        <p:sp>
          <p:nvSpPr>
            <p:cNvPr id="29" name="Cube 28">
              <a:extLst>
                <a:ext uri="{FF2B5EF4-FFF2-40B4-BE49-F238E27FC236}">
                  <a16:creationId xmlns:a16="http://schemas.microsoft.com/office/drawing/2014/main" id="{4C504E94-4853-4270-92AF-DD65FAAC3BFC}"/>
                </a:ext>
              </a:extLst>
            </p:cNvPr>
            <p:cNvSpPr/>
            <p:nvPr/>
          </p:nvSpPr>
          <p:spPr>
            <a:xfrm>
              <a:off x="2316879" y="3813723"/>
              <a:ext cx="1643062" cy="236944"/>
            </a:xfrm>
            <a:prstGeom prst="cube">
              <a:avLst/>
            </a:prstGeom>
            <a:gradFill rotWithShape="1">
              <a:gsLst>
                <a:gs pos="0">
                  <a:srgbClr val="810031">
                    <a:tint val="50000"/>
                    <a:satMod val="300000"/>
                  </a:srgbClr>
                </a:gs>
                <a:gs pos="35000">
                  <a:srgbClr val="810031">
                    <a:tint val="37000"/>
                    <a:satMod val="300000"/>
                  </a:srgbClr>
                </a:gs>
                <a:gs pos="100000">
                  <a:srgbClr val="810031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810031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8CB1C17C-5250-4CBE-BE2F-B27166F0B2B3}"/>
                    </a:ext>
                  </a:extLst>
                </p:cNvPr>
                <p:cNvSpPr/>
                <p:nvPr/>
              </p:nvSpPr>
              <p:spPr>
                <a:xfrm>
                  <a:off x="2293306" y="4136858"/>
                  <a:ext cx="974434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1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sz="1100" dirty="0">
                      <a:solidFill>
                        <a:prstClr val="black"/>
                      </a:solidFill>
                    </a:rPr>
                    <a:t> [1x3072]</a:t>
                  </a:r>
                </a:p>
              </p:txBody>
            </p:sp>
          </mc:Choice>
          <mc:Fallback xmlns="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8CB1C17C-5250-4CBE-BE2F-B27166F0B2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3306" y="4136858"/>
                  <a:ext cx="974434" cy="261610"/>
                </a:xfrm>
                <a:prstGeom prst="rect">
                  <a:avLst/>
                </a:prstGeom>
                <a:blipFill>
                  <a:blip r:embed="rId4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4BBEA254-E9E2-4BD6-9274-4D0AE07F23B7}"/>
                  </a:ext>
                </a:extLst>
              </p:cNvPr>
              <p:cNvSpPr/>
              <p:nvPr/>
            </p:nvSpPr>
            <p:spPr>
              <a:xfrm>
                <a:off x="5909163" y="5002528"/>
                <a:ext cx="1397242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1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1100" dirty="0">
                    <a:solidFill>
                      <a:prstClr val="black"/>
                    </a:solidFill>
                  </a:rPr>
                  <a:t> 10 x [1x3072]</a:t>
                </a: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4BBEA254-E9E2-4BD6-9274-4D0AE07F23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9163" y="5002528"/>
                <a:ext cx="1397242" cy="261610"/>
              </a:xfrm>
              <a:prstGeom prst="rect">
                <a:avLst/>
              </a:prstGeom>
              <a:blipFill>
                <a:blip r:embed="rId5"/>
                <a:stretch>
                  <a:fillRect t="-2326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9B4B0154-9456-403B-8A94-04B401C854E8}"/>
              </a:ext>
            </a:extLst>
          </p:cNvPr>
          <p:cNvGrpSpPr/>
          <p:nvPr/>
        </p:nvGrpSpPr>
        <p:grpSpPr>
          <a:xfrm>
            <a:off x="8319434" y="2963420"/>
            <a:ext cx="1022268" cy="2244561"/>
            <a:chOff x="6795434" y="3306315"/>
            <a:chExt cx="1022268" cy="2244561"/>
          </a:xfrm>
        </p:grpSpPr>
        <p:sp>
          <p:nvSpPr>
            <p:cNvPr id="56" name="Cube 55">
              <a:extLst>
                <a:ext uri="{FF2B5EF4-FFF2-40B4-BE49-F238E27FC236}">
                  <a16:creationId xmlns:a16="http://schemas.microsoft.com/office/drawing/2014/main" id="{9C60E75F-F8CD-4F7F-AABA-4A130C255EEE}"/>
                </a:ext>
              </a:extLst>
            </p:cNvPr>
            <p:cNvSpPr/>
            <p:nvPr/>
          </p:nvSpPr>
          <p:spPr>
            <a:xfrm>
              <a:off x="6882711" y="3759223"/>
              <a:ext cx="412317" cy="1468688"/>
            </a:xfrm>
            <a:prstGeom prst="cube">
              <a:avLst/>
            </a:prstGeom>
            <a:gradFill rotWithShape="1">
              <a:gsLst>
                <a:gs pos="0">
                  <a:srgbClr val="71953D">
                    <a:tint val="50000"/>
                    <a:satMod val="300000"/>
                  </a:srgbClr>
                </a:gs>
                <a:gs pos="35000">
                  <a:srgbClr val="71953D">
                    <a:tint val="37000"/>
                    <a:satMod val="300000"/>
                  </a:srgbClr>
                </a:gs>
                <a:gs pos="100000">
                  <a:srgbClr val="71953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F48480AD-FFEF-4F72-ACC2-08C7BA36711F}"/>
                    </a:ext>
                  </a:extLst>
                </p:cNvPr>
                <p:cNvSpPr/>
                <p:nvPr/>
              </p:nvSpPr>
              <p:spPr>
                <a:xfrm>
                  <a:off x="6795434" y="3306315"/>
                  <a:ext cx="102226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𝑊𝑥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>
                    <a:solidFill>
                      <a:prstClr val="black"/>
                    </a:solidFill>
                    <a:latin typeface="Verdana" charset="0"/>
                    <a:ea typeface="ＭＳ Ｐゴシック" charset="0"/>
                  </a:endParaRPr>
                </a:p>
              </p:txBody>
            </p:sp>
          </mc:Choice>
          <mc:Fallback xmlns="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F48480AD-FFEF-4F72-ACC2-08C7BA3671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5434" y="3306315"/>
                  <a:ext cx="1022268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1FA02254-84EC-4CD1-AA4D-AC8D33DA4F0F}"/>
                </a:ext>
              </a:extLst>
            </p:cNvPr>
            <p:cNvSpPr/>
            <p:nvPr/>
          </p:nvSpPr>
          <p:spPr>
            <a:xfrm>
              <a:off x="6956849" y="3899789"/>
              <a:ext cx="182880" cy="182880"/>
            </a:xfrm>
            <a:prstGeom prst="ellipse">
              <a:avLst/>
            </a:prstGeom>
            <a:gradFill rotWithShape="1">
              <a:gsLst>
                <a:gs pos="0">
                  <a:srgbClr val="0066A1">
                    <a:tint val="50000"/>
                    <a:satMod val="300000"/>
                  </a:srgbClr>
                </a:gs>
                <a:gs pos="35000">
                  <a:srgbClr val="0066A1">
                    <a:tint val="37000"/>
                    <a:satMod val="300000"/>
                  </a:srgbClr>
                </a:gs>
                <a:gs pos="100000">
                  <a:srgbClr val="0066A1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0066A1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3EC14F41-5058-4D7C-B359-3D51E27C497B}"/>
                    </a:ext>
                  </a:extLst>
                </p:cNvPr>
                <p:cNvSpPr/>
                <p:nvPr/>
              </p:nvSpPr>
              <p:spPr>
                <a:xfrm>
                  <a:off x="6795434" y="5289266"/>
                  <a:ext cx="786626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1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a14:m>
                  <a:r>
                    <a:rPr lang="en-US" sz="1100" dirty="0">
                      <a:solidFill>
                        <a:prstClr val="black"/>
                      </a:solidFill>
                    </a:rPr>
                    <a:t> [1x10]</a:t>
                  </a:r>
                </a:p>
              </p:txBody>
            </p:sp>
          </mc:Choice>
          <mc:Fallback xmlns=""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3EC14F41-5058-4D7C-B359-3D51E27C49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5434" y="5289266"/>
                  <a:ext cx="786626" cy="261610"/>
                </a:xfrm>
                <a:prstGeom prst="rect">
                  <a:avLst/>
                </a:prstGeom>
                <a:blipFill>
                  <a:blip r:embed="rId7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9628BCF-8F47-4D7F-824B-A0FC48858D7A}"/>
              </a:ext>
            </a:extLst>
          </p:cNvPr>
          <p:cNvCxnSpPr>
            <a:cxnSpLocks/>
          </p:cNvCxnSpPr>
          <p:nvPr/>
        </p:nvCxnSpPr>
        <p:spPr>
          <a:xfrm>
            <a:off x="5696675" y="3600989"/>
            <a:ext cx="212493" cy="0"/>
          </a:xfrm>
          <a:prstGeom prst="straightConnector1">
            <a:avLst/>
          </a:prstGeom>
          <a:noFill/>
          <a:ln w="25400" cap="flat" cmpd="sng" algn="ctr">
            <a:solidFill>
              <a:srgbClr val="0066A1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87AA3D9-79D6-40F9-B6C7-57B00D18E014}"/>
              </a:ext>
            </a:extLst>
          </p:cNvPr>
          <p:cNvCxnSpPr>
            <a:cxnSpLocks/>
          </p:cNvCxnSpPr>
          <p:nvPr/>
        </p:nvCxnSpPr>
        <p:spPr>
          <a:xfrm>
            <a:off x="7847558" y="3640379"/>
            <a:ext cx="471881" cy="7955"/>
          </a:xfrm>
          <a:prstGeom prst="straightConnector1">
            <a:avLst/>
          </a:prstGeom>
          <a:noFill/>
          <a:ln w="25400" cap="flat" cmpd="sng" algn="ctr">
            <a:solidFill>
              <a:srgbClr val="0066A1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10B8FB4F-4AE2-4285-92E0-29A2EAA52A80}"/>
              </a:ext>
            </a:extLst>
          </p:cNvPr>
          <p:cNvSpPr/>
          <p:nvPr/>
        </p:nvSpPr>
        <p:spPr>
          <a:xfrm>
            <a:off x="2629880" y="4393388"/>
            <a:ext cx="928459" cy="261610"/>
          </a:xfrm>
          <a:prstGeom prst="rect">
            <a:avLst/>
          </a:prstGeom>
          <a:scene3d>
            <a:camera prst="isometricRightUp">
              <a:rot lat="2280000" lon="18720000" rev="0"/>
            </a:camera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</a:rPr>
              <a:t>[32x32x3]</a:t>
            </a:r>
          </a:p>
        </p:txBody>
      </p:sp>
    </p:spTree>
    <p:extLst>
      <p:ext uri="{BB962C8B-B14F-4D97-AF65-F5344CB8AC3E}">
        <p14:creationId xmlns:p14="http://schemas.microsoft.com/office/powerpoint/2010/main" val="1243022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be 72">
            <a:extLst>
              <a:ext uri="{FF2B5EF4-FFF2-40B4-BE49-F238E27FC236}">
                <a16:creationId xmlns:a16="http://schemas.microsoft.com/office/drawing/2014/main" id="{3A0F19A2-2655-488A-8443-02A6DF0924AC}"/>
              </a:ext>
            </a:extLst>
          </p:cNvPr>
          <p:cNvSpPr/>
          <p:nvPr/>
        </p:nvSpPr>
        <p:spPr>
          <a:xfrm>
            <a:off x="6654459" y="2359189"/>
            <a:ext cx="557839" cy="1506656"/>
          </a:xfrm>
          <a:prstGeom prst="cube">
            <a:avLst>
              <a:gd name="adj" fmla="val 84892"/>
            </a:avLst>
          </a:prstGeom>
          <a:gradFill rotWithShape="1">
            <a:gsLst>
              <a:gs pos="0">
                <a:srgbClr val="0066A1">
                  <a:tint val="50000"/>
                  <a:satMod val="300000"/>
                </a:srgbClr>
              </a:gs>
              <a:gs pos="35000">
                <a:srgbClr val="0066A1">
                  <a:tint val="37000"/>
                  <a:satMod val="300000"/>
                </a:srgbClr>
              </a:gs>
              <a:gs pos="100000">
                <a:srgbClr val="0066A1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/>
            <a:endParaRPr lang="en-US" kern="0">
              <a:solidFill>
                <a:prstClr val="black"/>
              </a:solidFill>
              <a:latin typeface="Verdana"/>
              <a:ea typeface="ＭＳ Ｐゴシック" charset="0"/>
            </a:endParaRPr>
          </a:p>
        </p:txBody>
      </p:sp>
      <p:sp>
        <p:nvSpPr>
          <p:cNvPr id="74" name="Cube 73">
            <a:extLst>
              <a:ext uri="{FF2B5EF4-FFF2-40B4-BE49-F238E27FC236}">
                <a16:creationId xmlns:a16="http://schemas.microsoft.com/office/drawing/2014/main" id="{18001ECD-AB07-41AE-9435-72FBA1551EF2}"/>
              </a:ext>
            </a:extLst>
          </p:cNvPr>
          <p:cNvSpPr/>
          <p:nvPr/>
        </p:nvSpPr>
        <p:spPr>
          <a:xfrm>
            <a:off x="6824113" y="2358821"/>
            <a:ext cx="557839" cy="1506656"/>
          </a:xfrm>
          <a:prstGeom prst="cube">
            <a:avLst>
              <a:gd name="adj" fmla="val 84892"/>
            </a:avLst>
          </a:prstGeom>
          <a:gradFill rotWithShape="1">
            <a:gsLst>
              <a:gs pos="0">
                <a:srgbClr val="0066A1">
                  <a:tint val="50000"/>
                  <a:satMod val="300000"/>
                </a:srgbClr>
              </a:gs>
              <a:gs pos="35000">
                <a:srgbClr val="0066A1">
                  <a:tint val="37000"/>
                  <a:satMod val="300000"/>
                </a:srgbClr>
              </a:gs>
              <a:gs pos="100000">
                <a:srgbClr val="0066A1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/>
            <a:endParaRPr lang="en-US" kern="0">
              <a:solidFill>
                <a:prstClr val="black"/>
              </a:solidFill>
              <a:latin typeface="Verdana"/>
              <a:ea typeface="ＭＳ Ｐゴシック" charset="0"/>
            </a:endParaRPr>
          </a:p>
        </p:txBody>
      </p:sp>
      <p:sp>
        <p:nvSpPr>
          <p:cNvPr id="75" name="Cube 74">
            <a:extLst>
              <a:ext uri="{FF2B5EF4-FFF2-40B4-BE49-F238E27FC236}">
                <a16:creationId xmlns:a16="http://schemas.microsoft.com/office/drawing/2014/main" id="{617DF44E-96AC-4DC6-AEFA-6787014D8412}"/>
              </a:ext>
            </a:extLst>
          </p:cNvPr>
          <p:cNvSpPr/>
          <p:nvPr/>
        </p:nvSpPr>
        <p:spPr>
          <a:xfrm>
            <a:off x="6993767" y="2358453"/>
            <a:ext cx="557839" cy="1506656"/>
          </a:xfrm>
          <a:prstGeom prst="cube">
            <a:avLst>
              <a:gd name="adj" fmla="val 84892"/>
            </a:avLst>
          </a:prstGeom>
          <a:gradFill rotWithShape="1">
            <a:gsLst>
              <a:gs pos="0">
                <a:srgbClr val="0066A1">
                  <a:tint val="50000"/>
                  <a:satMod val="300000"/>
                </a:srgbClr>
              </a:gs>
              <a:gs pos="35000">
                <a:srgbClr val="0066A1">
                  <a:tint val="37000"/>
                  <a:satMod val="300000"/>
                </a:srgbClr>
              </a:gs>
              <a:gs pos="100000">
                <a:srgbClr val="0066A1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/>
            <a:endParaRPr lang="en-US" kern="0">
              <a:solidFill>
                <a:prstClr val="black"/>
              </a:solidFill>
              <a:latin typeface="Verdana"/>
              <a:ea typeface="ＭＳ Ｐゴシック" charset="0"/>
            </a:endParaRPr>
          </a:p>
        </p:txBody>
      </p:sp>
      <p:sp>
        <p:nvSpPr>
          <p:cNvPr id="76" name="Cube 75">
            <a:extLst>
              <a:ext uri="{FF2B5EF4-FFF2-40B4-BE49-F238E27FC236}">
                <a16:creationId xmlns:a16="http://schemas.microsoft.com/office/drawing/2014/main" id="{3B59B335-124A-4D8E-AEEC-F3CE0B730FD3}"/>
              </a:ext>
            </a:extLst>
          </p:cNvPr>
          <p:cNvSpPr/>
          <p:nvPr/>
        </p:nvSpPr>
        <p:spPr>
          <a:xfrm>
            <a:off x="7163421" y="2358085"/>
            <a:ext cx="557839" cy="1506656"/>
          </a:xfrm>
          <a:prstGeom prst="cube">
            <a:avLst>
              <a:gd name="adj" fmla="val 84892"/>
            </a:avLst>
          </a:prstGeom>
          <a:gradFill rotWithShape="1">
            <a:gsLst>
              <a:gs pos="0">
                <a:srgbClr val="0066A1">
                  <a:tint val="50000"/>
                  <a:satMod val="300000"/>
                </a:srgbClr>
              </a:gs>
              <a:gs pos="35000">
                <a:srgbClr val="0066A1">
                  <a:tint val="37000"/>
                  <a:satMod val="300000"/>
                </a:srgbClr>
              </a:gs>
              <a:gs pos="100000">
                <a:srgbClr val="0066A1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/>
            <a:endParaRPr lang="en-US" kern="0">
              <a:solidFill>
                <a:prstClr val="black"/>
              </a:solidFill>
              <a:latin typeface="Verdana"/>
              <a:ea typeface="ＭＳ Ｐゴシック" charset="0"/>
            </a:endParaRPr>
          </a:p>
        </p:txBody>
      </p:sp>
      <p:sp>
        <p:nvSpPr>
          <p:cNvPr id="77" name="Cube 76">
            <a:extLst>
              <a:ext uri="{FF2B5EF4-FFF2-40B4-BE49-F238E27FC236}">
                <a16:creationId xmlns:a16="http://schemas.microsoft.com/office/drawing/2014/main" id="{407B06DB-6899-4D5D-BE7E-A4BEF33FFD5D}"/>
              </a:ext>
            </a:extLst>
          </p:cNvPr>
          <p:cNvSpPr/>
          <p:nvPr/>
        </p:nvSpPr>
        <p:spPr>
          <a:xfrm>
            <a:off x="7333075" y="2357717"/>
            <a:ext cx="557839" cy="1506656"/>
          </a:xfrm>
          <a:prstGeom prst="cube">
            <a:avLst>
              <a:gd name="adj" fmla="val 84892"/>
            </a:avLst>
          </a:prstGeom>
          <a:gradFill rotWithShape="1">
            <a:gsLst>
              <a:gs pos="0">
                <a:srgbClr val="0066A1">
                  <a:tint val="50000"/>
                  <a:satMod val="300000"/>
                </a:srgbClr>
              </a:gs>
              <a:gs pos="35000">
                <a:srgbClr val="0066A1">
                  <a:tint val="37000"/>
                  <a:satMod val="300000"/>
                </a:srgbClr>
              </a:gs>
              <a:gs pos="100000">
                <a:srgbClr val="0066A1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/>
            <a:endParaRPr lang="en-US" kern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78" name="Cube 77">
            <a:extLst>
              <a:ext uri="{FF2B5EF4-FFF2-40B4-BE49-F238E27FC236}">
                <a16:creationId xmlns:a16="http://schemas.microsoft.com/office/drawing/2014/main" id="{1B8A93C3-0278-48E8-9EA0-C0C9A1C5D6C3}"/>
              </a:ext>
            </a:extLst>
          </p:cNvPr>
          <p:cNvSpPr/>
          <p:nvPr/>
        </p:nvSpPr>
        <p:spPr>
          <a:xfrm>
            <a:off x="7502729" y="2357349"/>
            <a:ext cx="557839" cy="1506656"/>
          </a:xfrm>
          <a:prstGeom prst="cube">
            <a:avLst>
              <a:gd name="adj" fmla="val 84892"/>
            </a:avLst>
          </a:prstGeom>
          <a:gradFill rotWithShape="1">
            <a:gsLst>
              <a:gs pos="0">
                <a:srgbClr val="0066A1">
                  <a:tint val="50000"/>
                  <a:satMod val="300000"/>
                </a:srgbClr>
              </a:gs>
              <a:gs pos="35000">
                <a:srgbClr val="0066A1">
                  <a:tint val="37000"/>
                  <a:satMod val="300000"/>
                </a:srgbClr>
              </a:gs>
              <a:gs pos="100000">
                <a:srgbClr val="0066A1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/>
            <a:endParaRPr lang="en-US" kern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2884EB-C6E3-684C-A39B-0E652C4E0E60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Classifier, Other viewpoint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</a:p>
        </p:txBody>
      </p:sp>
      <p:sp>
        <p:nvSpPr>
          <p:cNvPr id="63" name="Cube 62">
            <a:extLst>
              <a:ext uri="{FF2B5EF4-FFF2-40B4-BE49-F238E27FC236}">
                <a16:creationId xmlns:a16="http://schemas.microsoft.com/office/drawing/2014/main" id="{090BF33E-5B00-4F21-8BB5-64C60800B621}"/>
              </a:ext>
            </a:extLst>
          </p:cNvPr>
          <p:cNvSpPr/>
          <p:nvPr/>
        </p:nvSpPr>
        <p:spPr>
          <a:xfrm>
            <a:off x="4052348" y="4960786"/>
            <a:ext cx="1643062" cy="236944"/>
          </a:xfrm>
          <a:prstGeom prst="cube">
            <a:avLst/>
          </a:prstGeom>
          <a:gradFill rotWithShape="1">
            <a:gsLst>
              <a:gs pos="0">
                <a:srgbClr val="0066A1">
                  <a:tint val="50000"/>
                  <a:satMod val="300000"/>
                </a:srgbClr>
              </a:gs>
              <a:gs pos="35000">
                <a:srgbClr val="0066A1">
                  <a:tint val="37000"/>
                  <a:satMod val="300000"/>
                </a:srgbClr>
              </a:gs>
              <a:gs pos="100000">
                <a:srgbClr val="0066A1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64" name="Cube 63">
            <a:extLst>
              <a:ext uri="{FF2B5EF4-FFF2-40B4-BE49-F238E27FC236}">
                <a16:creationId xmlns:a16="http://schemas.microsoft.com/office/drawing/2014/main" id="{96F77779-944C-42C2-99F3-45CA4B2BF5F8}"/>
              </a:ext>
            </a:extLst>
          </p:cNvPr>
          <p:cNvSpPr/>
          <p:nvPr/>
        </p:nvSpPr>
        <p:spPr>
          <a:xfrm>
            <a:off x="4052348" y="4723842"/>
            <a:ext cx="1643062" cy="236944"/>
          </a:xfrm>
          <a:prstGeom prst="cube">
            <a:avLst/>
          </a:prstGeom>
          <a:gradFill rotWithShape="1">
            <a:gsLst>
              <a:gs pos="0">
                <a:srgbClr val="0066A1">
                  <a:tint val="50000"/>
                  <a:satMod val="300000"/>
                </a:srgbClr>
              </a:gs>
              <a:gs pos="35000">
                <a:srgbClr val="0066A1">
                  <a:tint val="37000"/>
                  <a:satMod val="300000"/>
                </a:srgbClr>
              </a:gs>
              <a:gs pos="100000">
                <a:srgbClr val="0066A1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65" name="Cube 64">
            <a:extLst>
              <a:ext uri="{FF2B5EF4-FFF2-40B4-BE49-F238E27FC236}">
                <a16:creationId xmlns:a16="http://schemas.microsoft.com/office/drawing/2014/main" id="{EAFB22AB-0520-424C-AE0D-82E10CC111F1}"/>
              </a:ext>
            </a:extLst>
          </p:cNvPr>
          <p:cNvSpPr/>
          <p:nvPr/>
        </p:nvSpPr>
        <p:spPr>
          <a:xfrm>
            <a:off x="4052348" y="4486898"/>
            <a:ext cx="1643062" cy="236944"/>
          </a:xfrm>
          <a:prstGeom prst="cube">
            <a:avLst/>
          </a:prstGeom>
          <a:gradFill rotWithShape="1">
            <a:gsLst>
              <a:gs pos="0">
                <a:srgbClr val="0066A1">
                  <a:tint val="50000"/>
                  <a:satMod val="300000"/>
                </a:srgbClr>
              </a:gs>
              <a:gs pos="35000">
                <a:srgbClr val="0066A1">
                  <a:tint val="37000"/>
                  <a:satMod val="300000"/>
                </a:srgbClr>
              </a:gs>
              <a:gs pos="100000">
                <a:srgbClr val="0066A1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66" name="Cube 65">
            <a:extLst>
              <a:ext uri="{FF2B5EF4-FFF2-40B4-BE49-F238E27FC236}">
                <a16:creationId xmlns:a16="http://schemas.microsoft.com/office/drawing/2014/main" id="{CFCD836F-4FA9-4127-AFB1-74509236ACCB}"/>
              </a:ext>
            </a:extLst>
          </p:cNvPr>
          <p:cNvSpPr/>
          <p:nvPr/>
        </p:nvSpPr>
        <p:spPr>
          <a:xfrm>
            <a:off x="4052348" y="4249954"/>
            <a:ext cx="1643062" cy="236944"/>
          </a:xfrm>
          <a:prstGeom prst="cube">
            <a:avLst/>
          </a:prstGeom>
          <a:gradFill rotWithShape="1">
            <a:gsLst>
              <a:gs pos="0">
                <a:srgbClr val="0066A1">
                  <a:tint val="50000"/>
                  <a:satMod val="300000"/>
                </a:srgbClr>
              </a:gs>
              <a:gs pos="35000">
                <a:srgbClr val="0066A1">
                  <a:tint val="37000"/>
                  <a:satMod val="300000"/>
                </a:srgbClr>
              </a:gs>
              <a:gs pos="100000">
                <a:srgbClr val="0066A1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67" name="Cube 66">
            <a:extLst>
              <a:ext uri="{FF2B5EF4-FFF2-40B4-BE49-F238E27FC236}">
                <a16:creationId xmlns:a16="http://schemas.microsoft.com/office/drawing/2014/main" id="{D8402EB2-557F-4016-96E9-F549B2A7579E}"/>
              </a:ext>
            </a:extLst>
          </p:cNvPr>
          <p:cNvSpPr/>
          <p:nvPr/>
        </p:nvSpPr>
        <p:spPr>
          <a:xfrm>
            <a:off x="4052348" y="4013010"/>
            <a:ext cx="1643062" cy="236944"/>
          </a:xfrm>
          <a:prstGeom prst="cube">
            <a:avLst/>
          </a:prstGeom>
          <a:gradFill rotWithShape="1">
            <a:gsLst>
              <a:gs pos="0">
                <a:srgbClr val="0066A1">
                  <a:tint val="50000"/>
                  <a:satMod val="300000"/>
                </a:srgbClr>
              </a:gs>
              <a:gs pos="35000">
                <a:srgbClr val="0066A1">
                  <a:tint val="37000"/>
                  <a:satMod val="300000"/>
                </a:srgbClr>
              </a:gs>
              <a:gs pos="100000">
                <a:srgbClr val="0066A1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68" name="Cube 67">
            <a:extLst>
              <a:ext uri="{FF2B5EF4-FFF2-40B4-BE49-F238E27FC236}">
                <a16:creationId xmlns:a16="http://schemas.microsoft.com/office/drawing/2014/main" id="{2FC62154-6CE1-4DAB-B244-C809C9640CBF}"/>
              </a:ext>
            </a:extLst>
          </p:cNvPr>
          <p:cNvSpPr/>
          <p:nvPr/>
        </p:nvSpPr>
        <p:spPr>
          <a:xfrm>
            <a:off x="4052348" y="3776066"/>
            <a:ext cx="1643062" cy="236944"/>
          </a:xfrm>
          <a:prstGeom prst="cube">
            <a:avLst/>
          </a:prstGeom>
          <a:gradFill rotWithShape="1">
            <a:gsLst>
              <a:gs pos="0">
                <a:srgbClr val="0066A1">
                  <a:tint val="50000"/>
                  <a:satMod val="300000"/>
                </a:srgbClr>
              </a:gs>
              <a:gs pos="35000">
                <a:srgbClr val="0066A1">
                  <a:tint val="37000"/>
                  <a:satMod val="300000"/>
                </a:srgbClr>
              </a:gs>
              <a:gs pos="100000">
                <a:srgbClr val="0066A1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9AB27C42-8224-4E54-9CF0-536984846AAA}"/>
                  </a:ext>
                </a:extLst>
              </p:cNvPr>
              <p:cNvSpPr/>
              <p:nvPr/>
            </p:nvSpPr>
            <p:spPr>
              <a:xfrm>
                <a:off x="3977658" y="5315247"/>
                <a:ext cx="1397242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1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1100" dirty="0">
                    <a:solidFill>
                      <a:prstClr val="black"/>
                    </a:solidFill>
                  </a:rPr>
                  <a:t> 10 x [1x3072]</a:t>
                </a:r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9AB27C42-8224-4E54-9CF0-536984846A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7658" y="5315247"/>
                <a:ext cx="1397242" cy="261610"/>
              </a:xfrm>
              <a:prstGeom prst="rect">
                <a:avLst/>
              </a:prstGeom>
              <a:blipFill>
                <a:blip r:embed="rId3"/>
                <a:stretch>
                  <a:fillRect t="-2326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Connector 9">
            <a:extLst>
              <a:ext uri="{FF2B5EF4-FFF2-40B4-BE49-F238E27FC236}">
                <a16:creationId xmlns:a16="http://schemas.microsoft.com/office/drawing/2014/main" id="{A8535142-A8BB-44CB-B644-891D6E0F8FA6}"/>
              </a:ext>
            </a:extLst>
          </p:cNvPr>
          <p:cNvCxnSpPr>
            <a:cxnSpLocks/>
            <a:stCxn id="68" idx="0"/>
            <a:endCxn id="73" idx="2"/>
          </p:cNvCxnSpPr>
          <p:nvPr/>
        </p:nvCxnSpPr>
        <p:spPr>
          <a:xfrm rot="5400000" flipH="1" flipV="1">
            <a:off x="5565596" y="2687209"/>
            <a:ext cx="426769" cy="1750957"/>
          </a:xfrm>
          <a:prstGeom prst="curvedConnector2">
            <a:avLst/>
          </a:prstGeom>
          <a:noFill/>
          <a:ln w="25400" cap="flat" cmpd="sng" algn="ctr">
            <a:solidFill>
              <a:srgbClr val="0066A1"/>
            </a:solidFill>
            <a:prstDash val="solid"/>
            <a:headEnd type="non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2068BCAA-5312-4750-9BD6-26356B9A1301}"/>
              </a:ext>
            </a:extLst>
          </p:cNvPr>
          <p:cNvSpPr/>
          <p:nvPr/>
        </p:nvSpPr>
        <p:spPr>
          <a:xfrm>
            <a:off x="1967866" y="2584623"/>
            <a:ext cx="32029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Reshape back </a:t>
            </a:r>
            <a:r>
              <a:rPr lang="en-US" sz="2000" dirty="0"/>
              <a:t>weights into image shape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5C77B32E-54EF-4C7A-B205-095A37C1ED25}"/>
                  </a:ext>
                </a:extLst>
              </p:cNvPr>
              <p:cNvSpPr/>
              <p:nvPr/>
            </p:nvSpPr>
            <p:spPr>
              <a:xfrm>
                <a:off x="6516738" y="3998260"/>
                <a:ext cx="1480598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1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1100" dirty="0">
                    <a:solidFill>
                      <a:prstClr val="black"/>
                    </a:solidFill>
                  </a:rPr>
                  <a:t> 10 x [32x32x3]</a:t>
                </a:r>
              </a:p>
            </p:txBody>
          </p:sp>
        </mc:Choice>
        <mc:Fallback xmlns="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5C77B32E-54EF-4C7A-B205-095A37C1ED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738" y="3998260"/>
                <a:ext cx="1480598" cy="261610"/>
              </a:xfrm>
              <a:prstGeom prst="rect">
                <a:avLst/>
              </a:prstGeom>
              <a:blipFill>
                <a:blip r:embed="rId4"/>
                <a:stretch>
                  <a:fillRect t="-2326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92719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8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09069419-66D2-473F-8831-FE908CBD7612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Linear classification is like forming a recognition template for each class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2884EB-C6E3-684C-A39B-0E652C4E0E60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Linear Classifier: Visual Viewpoint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4D2537C-4C67-4502-A867-BFBA174E1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8049" y="3235649"/>
            <a:ext cx="5970450" cy="228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141673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quarter" idx="14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9878" y="2042772"/>
            <a:ext cx="5257800" cy="401002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2884EB-C6E3-684C-A39B-0E652C4E0E60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6" name="Title 4">
            <a:extLst>
              <a:ext uri="{FF2B5EF4-FFF2-40B4-BE49-F238E27FC236}">
                <a16:creationId xmlns:a16="http://schemas.microsoft.com/office/drawing/2014/main" id="{385BC61D-178F-448A-93AD-D38431C84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Linear Classifier: Visual Viewpoint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977658" y="5859896"/>
            <a:ext cx="1197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MT"/>
              </a:rPr>
              <a:t>CIFAR-10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B9D1F1-8B33-45E8-9C48-F14C6CD9E2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7205" y="2042772"/>
            <a:ext cx="3667335" cy="420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012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2884EB-C6E3-684C-A39B-0E652C4E0E60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Linear Classifier: Visual Viewpoint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80993" y="2174177"/>
            <a:ext cx="4379513" cy="166448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8871" y="2250317"/>
            <a:ext cx="4352224" cy="154169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7977" y="4153527"/>
            <a:ext cx="4324938" cy="156898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97759" y="4177567"/>
            <a:ext cx="1337047" cy="150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47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8F72BF-92FC-440C-B3B4-73FFC54971C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Notice the feature created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2884EB-C6E3-684C-A39B-0E652C4E0E60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Linear Classifier: Visual Viewpoint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B8F2A8-6C2B-40E3-B371-5A008005399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87240" y="3137022"/>
            <a:ext cx="5708125" cy="207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6712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quarter" idx="14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7519" y="2201536"/>
            <a:ext cx="5660546" cy="40259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2884EB-C6E3-684C-A39B-0E652C4E0E60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Linear Classifier: Geometric View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7552" y="5387018"/>
            <a:ext cx="952500" cy="952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0117" y="2089457"/>
            <a:ext cx="952500" cy="9620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7212" y="2457450"/>
            <a:ext cx="97155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72351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</a:t>
            </a:r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art 1: Review on Digital Image Processing and</a:t>
            </a:r>
            <a:b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			 </a:t>
            </a:r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Visual Recognition System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</a:t>
            </a:r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art 2: Review on Hyperparameter and  Data Handling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br>
              <a:rPr lang="en-US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			 </a:t>
            </a:r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(Train, Test, Validation)</a:t>
            </a:r>
          </a:p>
          <a:p>
            <a:r>
              <a:rPr lang="en-US" dirty="0"/>
              <a:t>Part 3: Review on Linear Classification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  <a:endParaRPr lang="en-US" dirty="0"/>
          </a:p>
        </p:txBody>
      </p:sp>
      <p:pic>
        <p:nvPicPr>
          <p:cNvPr id="1028" name="Picture 4" descr="http://hickoryhillslake.com/lmg/wp-content/uploads/2015/06/Agenda-Icon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024603" y="1592703"/>
            <a:ext cx="1564994" cy="1564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0221427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9394" y="2394448"/>
            <a:ext cx="4550092" cy="364007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2884EB-C6E3-684C-A39B-0E652C4E0E60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Linear Classifier: Geometric View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7552" y="5387018"/>
            <a:ext cx="952500" cy="952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0117" y="2089457"/>
            <a:ext cx="952500" cy="9620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7212" y="2457450"/>
            <a:ext cx="97155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62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Classifier: Three Viewpoints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8059FF6-71D0-4184-9CE9-983AD1555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347" y="3977054"/>
            <a:ext cx="2828528" cy="11223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2C4DF4-B81B-49CC-A0C6-21C023637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1649" y="3976423"/>
            <a:ext cx="2415478" cy="10437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576ED13-A9DE-4031-B841-73A63D462D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9679" y="3873804"/>
            <a:ext cx="2302641" cy="164778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23EE830-D40D-466A-9289-12E221925273}"/>
              </a:ext>
            </a:extLst>
          </p:cNvPr>
          <p:cNvSpPr/>
          <p:nvPr/>
        </p:nvSpPr>
        <p:spPr>
          <a:xfrm>
            <a:off x="2068965" y="2423355"/>
            <a:ext cx="2463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/>
              <a:t>Algebraic Viewpoint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D4AE70-F048-425F-A7FC-593D7782D851}"/>
              </a:ext>
            </a:extLst>
          </p:cNvPr>
          <p:cNvSpPr/>
          <p:nvPr/>
        </p:nvSpPr>
        <p:spPr>
          <a:xfrm>
            <a:off x="5224871" y="2391089"/>
            <a:ext cx="20890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Visual Viewpoint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5A224B-7B46-4E5D-8D27-874B3027653E}"/>
              </a:ext>
            </a:extLst>
          </p:cNvPr>
          <p:cNvSpPr/>
          <p:nvPr/>
        </p:nvSpPr>
        <p:spPr>
          <a:xfrm>
            <a:off x="7644806" y="2423355"/>
            <a:ext cx="2592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Geometric Viewpoint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6DE1A60-6C34-463C-9AC8-8275341E6F7B}"/>
              </a:ext>
            </a:extLst>
          </p:cNvPr>
          <p:cNvSpPr/>
          <p:nvPr/>
        </p:nvSpPr>
        <p:spPr>
          <a:xfrm>
            <a:off x="5389185" y="3066039"/>
            <a:ext cx="17604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One template</a:t>
            </a:r>
          </a:p>
          <a:p>
            <a:pPr algn="ctr"/>
            <a:r>
              <a:rPr lang="en-US" dirty="0"/>
              <a:t>per class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F276AFF-1753-4494-928A-1D4CAFF280F5}"/>
              </a:ext>
            </a:extLst>
          </p:cNvPr>
          <p:cNvSpPr/>
          <p:nvPr/>
        </p:nvSpPr>
        <p:spPr>
          <a:xfrm>
            <a:off x="7885818" y="3058773"/>
            <a:ext cx="21103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Hyperplanes cutting up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934AB6A-7FA4-4AC4-B2FE-743287CA4D3A}"/>
                  </a:ext>
                </a:extLst>
              </p:cNvPr>
              <p:cNvSpPr/>
              <p:nvPr/>
            </p:nvSpPr>
            <p:spPr>
              <a:xfrm>
                <a:off x="2456411" y="3128588"/>
                <a:ext cx="16884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𝑊𝑥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934AB6A-7FA4-4AC4-B2FE-743287CA4D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6411" y="3128588"/>
                <a:ext cx="1688411" cy="369332"/>
              </a:xfrm>
              <a:prstGeom prst="rect">
                <a:avLst/>
              </a:prstGeom>
              <a:blipFill>
                <a:blip r:embed="rId5"/>
                <a:stretch>
                  <a:fillRect l="-722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21C6959-6252-4DCF-B220-8526B67FF3E4}"/>
              </a:ext>
            </a:extLst>
          </p:cNvPr>
          <p:cNvCxnSpPr/>
          <p:nvPr/>
        </p:nvCxnSpPr>
        <p:spPr>
          <a:xfrm>
            <a:off x="4857750" y="2498228"/>
            <a:ext cx="0" cy="30233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5245833-CC67-45A7-8915-1368D2F7BD59}"/>
              </a:ext>
            </a:extLst>
          </p:cNvPr>
          <p:cNvCxnSpPr/>
          <p:nvPr/>
        </p:nvCxnSpPr>
        <p:spPr>
          <a:xfrm>
            <a:off x="7644806" y="2498227"/>
            <a:ext cx="0" cy="30233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383461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932781" y="3001934"/>
            <a:ext cx="8326438" cy="641239"/>
          </a:xfrm>
        </p:spPr>
        <p:txBody>
          <a:bodyPr/>
          <a:lstStyle/>
          <a:p>
            <a:pPr algn="ctr"/>
            <a:r>
              <a:rPr lang="en-US" dirty="0"/>
              <a:t>How to determine that the template is already good enough?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</a:p>
        </p:txBody>
      </p:sp>
    </p:spTree>
    <p:extLst>
      <p:ext uri="{BB962C8B-B14F-4D97-AF65-F5344CB8AC3E}">
        <p14:creationId xmlns:p14="http://schemas.microsoft.com/office/powerpoint/2010/main" val="3011369026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540D16-EBF5-0D44-A21F-B32E9F609578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good classifier?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</a:p>
        </p:txBody>
      </p:sp>
      <p:pic>
        <p:nvPicPr>
          <p:cNvPr id="6" name="Picture 2" descr="http://www.warrenphotographic.co.uk/photography/bigs/15065-Silver-tabby-cat-sitting-white-background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229599" y="2036847"/>
            <a:ext cx="1088904" cy="118207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static1.squarespace.com/static/54e483f3e4b0408d9cfed01c/t/54f66050e4b06dff03959f64/1425582197432/Schooner+Lynx_high+res+%28Tall+Ships+America%29.jpg?format=1500w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65819" y="2030201"/>
            <a:ext cx="1082854" cy="118872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http://www.jumanjipets.co.uk/image/catalog/dogmenu1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97709" y="2030201"/>
            <a:ext cx="1088904" cy="118872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663445" y="3283608"/>
          <a:ext cx="5536885" cy="304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3428">
                  <a:extLst>
                    <a:ext uri="{9D8B030D-6E8A-4147-A177-3AD203B41FA5}">
                      <a16:colId xmlns:a16="http://schemas.microsoft.com/office/drawing/2014/main" val="2187162187"/>
                    </a:ext>
                  </a:extLst>
                </a:gridCol>
                <a:gridCol w="1357819">
                  <a:extLst>
                    <a:ext uri="{9D8B030D-6E8A-4147-A177-3AD203B41FA5}">
                      <a16:colId xmlns:a16="http://schemas.microsoft.com/office/drawing/2014/main" val="677751073"/>
                    </a:ext>
                  </a:extLst>
                </a:gridCol>
                <a:gridCol w="1357819">
                  <a:extLst>
                    <a:ext uri="{9D8B030D-6E8A-4147-A177-3AD203B41FA5}">
                      <a16:colId xmlns:a16="http://schemas.microsoft.com/office/drawing/2014/main" val="98244421"/>
                    </a:ext>
                  </a:extLst>
                </a:gridCol>
                <a:gridCol w="1357819">
                  <a:extLst>
                    <a:ext uri="{9D8B030D-6E8A-4147-A177-3AD203B41FA5}">
                      <a16:colId xmlns:a16="http://schemas.microsoft.com/office/drawing/2014/main" val="3687770696"/>
                    </a:ext>
                  </a:extLst>
                </a:gridCol>
              </a:tblGrid>
              <a:tr h="137603">
                <a:tc>
                  <a:txBody>
                    <a:bodyPr/>
                    <a:lstStyle/>
                    <a:p>
                      <a:r>
                        <a:rPr lang="en-US" sz="1400" dirty="0"/>
                        <a:t>Airplane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-3.45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-0.51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3.42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8790960"/>
                  </a:ext>
                </a:extLst>
              </a:tr>
              <a:tr h="137603">
                <a:tc>
                  <a:txBody>
                    <a:bodyPr/>
                    <a:lstStyle/>
                    <a:p>
                      <a:r>
                        <a:rPr lang="en-US" sz="1400" dirty="0"/>
                        <a:t>Automobile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-8.87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4.64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183032"/>
                  </a:ext>
                </a:extLst>
              </a:tr>
              <a:tr h="137603">
                <a:tc>
                  <a:txBody>
                    <a:bodyPr/>
                    <a:lstStyle/>
                    <a:p>
                      <a:r>
                        <a:rPr lang="en-US" sz="1400" dirty="0"/>
                        <a:t>Bird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0.09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4.22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FF"/>
                          </a:solidFill>
                        </a:rPr>
                        <a:t>5.10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41703"/>
                  </a:ext>
                </a:extLst>
              </a:tr>
              <a:tr h="137603">
                <a:tc>
                  <a:txBody>
                    <a:bodyPr/>
                    <a:lstStyle/>
                    <a:p>
                      <a:r>
                        <a:rPr lang="en-US" sz="1400" dirty="0"/>
                        <a:t>Cat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3.20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1.30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2.20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9581633"/>
                  </a:ext>
                </a:extLst>
              </a:tr>
              <a:tr h="137603">
                <a:tc>
                  <a:txBody>
                    <a:bodyPr/>
                    <a:lstStyle/>
                    <a:p>
                      <a:r>
                        <a:rPr lang="en-US" sz="1400" dirty="0"/>
                        <a:t>Deer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4.48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-4.19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-1.32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676326"/>
                  </a:ext>
                </a:extLst>
              </a:tr>
              <a:tr h="137603">
                <a:tc>
                  <a:txBody>
                    <a:bodyPr/>
                    <a:lstStyle/>
                    <a:p>
                      <a:r>
                        <a:rPr lang="en-US" sz="1400" dirty="0"/>
                        <a:t>Dog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5.10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4.90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2.50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207747"/>
                  </a:ext>
                </a:extLst>
              </a:tr>
              <a:tr h="137603">
                <a:tc>
                  <a:txBody>
                    <a:bodyPr/>
                    <a:lstStyle/>
                    <a:p>
                      <a:r>
                        <a:rPr lang="en-US" sz="1400" dirty="0"/>
                        <a:t>Frog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3.87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3.59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2.01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95029"/>
                  </a:ext>
                </a:extLst>
              </a:tr>
              <a:tr h="137603">
                <a:tc>
                  <a:txBody>
                    <a:bodyPr/>
                    <a:lstStyle/>
                    <a:p>
                      <a:r>
                        <a:rPr lang="en-US" sz="1400" dirty="0"/>
                        <a:t>Horse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-4.37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-4.79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35244"/>
                  </a:ext>
                </a:extLst>
              </a:tr>
              <a:tr h="137603">
                <a:tc>
                  <a:txBody>
                    <a:bodyPr/>
                    <a:lstStyle/>
                    <a:p>
                      <a:r>
                        <a:rPr lang="en-US" sz="1400" dirty="0"/>
                        <a:t>Ship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-1.70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-3.10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0036671"/>
                  </a:ext>
                </a:extLst>
              </a:tr>
              <a:tr h="137603">
                <a:tc>
                  <a:txBody>
                    <a:bodyPr/>
                    <a:lstStyle/>
                    <a:p>
                      <a:r>
                        <a:rPr lang="en-US" sz="1400" dirty="0"/>
                        <a:t>Truck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-0.71</a:t>
                      </a: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-2.93</a:t>
                      </a: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4.14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4417422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CA15388B-970F-441A-9503-E8EED6CD4C41}"/>
              </a:ext>
            </a:extLst>
          </p:cNvPr>
          <p:cNvSpPr/>
          <p:nvPr/>
        </p:nvSpPr>
        <p:spPr>
          <a:xfrm>
            <a:off x="1838735" y="3735737"/>
            <a:ext cx="23299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How can we tell whether this W is good or bad?</a:t>
            </a:r>
          </a:p>
        </p:txBody>
      </p:sp>
    </p:spTree>
    <p:extLst>
      <p:ext uri="{BB962C8B-B14F-4D97-AF65-F5344CB8AC3E}">
        <p14:creationId xmlns:p14="http://schemas.microsoft.com/office/powerpoint/2010/main" val="566656232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Good Classifier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Define a function that quantifying what it means to have a “good” W</a:t>
            </a:r>
          </a:p>
          <a:p>
            <a:r>
              <a:rPr lang="en-US" dirty="0"/>
              <a:t>Come up with a way of efficiently finding the parameters that minimize the loss function.</a:t>
            </a:r>
          </a:p>
          <a:p>
            <a:pPr lvl="1"/>
            <a:r>
              <a:rPr lang="en-US" b="1" dirty="0"/>
              <a:t>(optimization)</a:t>
            </a: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058915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932781" y="3001934"/>
            <a:ext cx="8326438" cy="641239"/>
          </a:xfrm>
        </p:spPr>
        <p:txBody>
          <a:bodyPr/>
          <a:lstStyle/>
          <a:p>
            <a:pPr algn="ctr"/>
            <a:r>
              <a:rPr lang="en-US" dirty="0"/>
              <a:t>Loss Functions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</a:p>
        </p:txBody>
      </p:sp>
    </p:spTree>
    <p:extLst>
      <p:ext uri="{BB962C8B-B14F-4D97-AF65-F5344CB8AC3E}">
        <p14:creationId xmlns:p14="http://schemas.microsoft.com/office/powerpoint/2010/main" val="3554045575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r>
                  <a:rPr lang="en-US" dirty="0"/>
                  <a:t>Given a dataset of examples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Loss over the dataset is a sum of loss over examples</a:t>
                </a:r>
              </a:p>
              <a:p>
                <a:pPr lvl="1"/>
                <a:r>
                  <a:rPr lang="en-US" dirty="0"/>
                  <a:t>Average of prediction error of each data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3"/>
                <a:stretch>
                  <a:fillRect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2884EB-C6E3-684C-A39B-0E652C4E0E60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Score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0020" b="-9956"/>
          <a:stretch/>
        </p:blipFill>
        <p:spPr>
          <a:xfrm>
            <a:off x="3391463" y="4601605"/>
            <a:ext cx="4228537" cy="1433435"/>
          </a:xfrm>
          <a:custGeom>
            <a:avLst/>
            <a:gdLst>
              <a:gd name="connsiteX0" fmla="*/ 0 w 4228537"/>
              <a:gd name="connsiteY0" fmla="*/ 0 h 1433435"/>
              <a:gd name="connsiteX1" fmla="*/ 613138 w 4228537"/>
              <a:gd name="connsiteY1" fmla="*/ 0 h 1433435"/>
              <a:gd name="connsiteX2" fmla="*/ 1183990 w 4228537"/>
              <a:gd name="connsiteY2" fmla="*/ 0 h 1433435"/>
              <a:gd name="connsiteX3" fmla="*/ 1712557 w 4228537"/>
              <a:gd name="connsiteY3" fmla="*/ 0 h 1433435"/>
              <a:gd name="connsiteX4" fmla="*/ 2198839 w 4228537"/>
              <a:gd name="connsiteY4" fmla="*/ 0 h 1433435"/>
              <a:gd name="connsiteX5" fmla="*/ 2642836 w 4228537"/>
              <a:gd name="connsiteY5" fmla="*/ 0 h 1433435"/>
              <a:gd name="connsiteX6" fmla="*/ 3255973 w 4228537"/>
              <a:gd name="connsiteY6" fmla="*/ 0 h 1433435"/>
              <a:gd name="connsiteX7" fmla="*/ 4228537 w 4228537"/>
              <a:gd name="connsiteY7" fmla="*/ 0 h 1433435"/>
              <a:gd name="connsiteX8" fmla="*/ 4228537 w 4228537"/>
              <a:gd name="connsiteY8" fmla="*/ 463477 h 1433435"/>
              <a:gd name="connsiteX9" fmla="*/ 4228537 w 4228537"/>
              <a:gd name="connsiteY9" fmla="*/ 969958 h 1433435"/>
              <a:gd name="connsiteX10" fmla="*/ 4228537 w 4228537"/>
              <a:gd name="connsiteY10" fmla="*/ 1433435 h 1433435"/>
              <a:gd name="connsiteX11" fmla="*/ 3615399 w 4228537"/>
              <a:gd name="connsiteY11" fmla="*/ 1433435 h 1433435"/>
              <a:gd name="connsiteX12" fmla="*/ 3086832 w 4228537"/>
              <a:gd name="connsiteY12" fmla="*/ 1433435 h 1433435"/>
              <a:gd name="connsiteX13" fmla="*/ 2515980 w 4228537"/>
              <a:gd name="connsiteY13" fmla="*/ 1433435 h 1433435"/>
              <a:gd name="connsiteX14" fmla="*/ 2071983 w 4228537"/>
              <a:gd name="connsiteY14" fmla="*/ 1433435 h 1433435"/>
              <a:gd name="connsiteX15" fmla="*/ 1458845 w 4228537"/>
              <a:gd name="connsiteY15" fmla="*/ 1433435 h 1433435"/>
              <a:gd name="connsiteX16" fmla="*/ 930278 w 4228537"/>
              <a:gd name="connsiteY16" fmla="*/ 1433435 h 1433435"/>
              <a:gd name="connsiteX17" fmla="*/ 486282 w 4228537"/>
              <a:gd name="connsiteY17" fmla="*/ 1433435 h 1433435"/>
              <a:gd name="connsiteX18" fmla="*/ 0 w 4228537"/>
              <a:gd name="connsiteY18" fmla="*/ 1433435 h 1433435"/>
              <a:gd name="connsiteX19" fmla="*/ 0 w 4228537"/>
              <a:gd name="connsiteY19" fmla="*/ 955623 h 1433435"/>
              <a:gd name="connsiteX20" fmla="*/ 0 w 4228537"/>
              <a:gd name="connsiteY20" fmla="*/ 449143 h 1433435"/>
              <a:gd name="connsiteX21" fmla="*/ 0 w 4228537"/>
              <a:gd name="connsiteY21" fmla="*/ 0 h 143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28537" h="1433435" fill="none" extrusionOk="0">
                <a:moveTo>
                  <a:pt x="0" y="0"/>
                </a:moveTo>
                <a:cubicBezTo>
                  <a:pt x="260697" y="-37389"/>
                  <a:pt x="329627" y="37263"/>
                  <a:pt x="613138" y="0"/>
                </a:cubicBezTo>
                <a:cubicBezTo>
                  <a:pt x="896649" y="-37263"/>
                  <a:pt x="967505" y="32592"/>
                  <a:pt x="1183990" y="0"/>
                </a:cubicBezTo>
                <a:cubicBezTo>
                  <a:pt x="1400475" y="-32592"/>
                  <a:pt x="1518306" y="62968"/>
                  <a:pt x="1712557" y="0"/>
                </a:cubicBezTo>
                <a:cubicBezTo>
                  <a:pt x="1906808" y="-62968"/>
                  <a:pt x="2072021" y="50895"/>
                  <a:pt x="2198839" y="0"/>
                </a:cubicBezTo>
                <a:cubicBezTo>
                  <a:pt x="2325657" y="-50895"/>
                  <a:pt x="2448250" y="46769"/>
                  <a:pt x="2642836" y="0"/>
                </a:cubicBezTo>
                <a:cubicBezTo>
                  <a:pt x="2837422" y="-46769"/>
                  <a:pt x="3004546" y="11347"/>
                  <a:pt x="3255973" y="0"/>
                </a:cubicBezTo>
                <a:cubicBezTo>
                  <a:pt x="3507400" y="-11347"/>
                  <a:pt x="3818096" y="34919"/>
                  <a:pt x="4228537" y="0"/>
                </a:cubicBezTo>
                <a:cubicBezTo>
                  <a:pt x="4276582" y="103131"/>
                  <a:pt x="4218598" y="307443"/>
                  <a:pt x="4228537" y="463477"/>
                </a:cubicBezTo>
                <a:cubicBezTo>
                  <a:pt x="4238476" y="619511"/>
                  <a:pt x="4174135" y="804671"/>
                  <a:pt x="4228537" y="969958"/>
                </a:cubicBezTo>
                <a:cubicBezTo>
                  <a:pt x="4282939" y="1135245"/>
                  <a:pt x="4179911" y="1240026"/>
                  <a:pt x="4228537" y="1433435"/>
                </a:cubicBezTo>
                <a:cubicBezTo>
                  <a:pt x="3985773" y="1479121"/>
                  <a:pt x="3798939" y="1420914"/>
                  <a:pt x="3615399" y="1433435"/>
                </a:cubicBezTo>
                <a:cubicBezTo>
                  <a:pt x="3431859" y="1445956"/>
                  <a:pt x="3302225" y="1370273"/>
                  <a:pt x="3086832" y="1433435"/>
                </a:cubicBezTo>
                <a:cubicBezTo>
                  <a:pt x="2871439" y="1496597"/>
                  <a:pt x="2702025" y="1393297"/>
                  <a:pt x="2515980" y="1433435"/>
                </a:cubicBezTo>
                <a:cubicBezTo>
                  <a:pt x="2329935" y="1473573"/>
                  <a:pt x="2290902" y="1382636"/>
                  <a:pt x="2071983" y="1433435"/>
                </a:cubicBezTo>
                <a:cubicBezTo>
                  <a:pt x="1853064" y="1484234"/>
                  <a:pt x="1713732" y="1393565"/>
                  <a:pt x="1458845" y="1433435"/>
                </a:cubicBezTo>
                <a:cubicBezTo>
                  <a:pt x="1203958" y="1473305"/>
                  <a:pt x="1160142" y="1390773"/>
                  <a:pt x="930278" y="1433435"/>
                </a:cubicBezTo>
                <a:cubicBezTo>
                  <a:pt x="700414" y="1476097"/>
                  <a:pt x="619582" y="1390419"/>
                  <a:pt x="486282" y="1433435"/>
                </a:cubicBezTo>
                <a:cubicBezTo>
                  <a:pt x="352982" y="1476451"/>
                  <a:pt x="182656" y="1406500"/>
                  <a:pt x="0" y="1433435"/>
                </a:cubicBezTo>
                <a:cubicBezTo>
                  <a:pt x="-10283" y="1225384"/>
                  <a:pt x="2114" y="1132589"/>
                  <a:pt x="0" y="955623"/>
                </a:cubicBezTo>
                <a:cubicBezTo>
                  <a:pt x="-2114" y="778657"/>
                  <a:pt x="54776" y="566954"/>
                  <a:pt x="0" y="449143"/>
                </a:cubicBezTo>
                <a:cubicBezTo>
                  <a:pt x="-54776" y="331332"/>
                  <a:pt x="52942" y="105352"/>
                  <a:pt x="0" y="0"/>
                </a:cubicBezTo>
                <a:close/>
              </a:path>
              <a:path w="4228537" h="1433435" stroke="0" extrusionOk="0">
                <a:moveTo>
                  <a:pt x="0" y="0"/>
                </a:moveTo>
                <a:cubicBezTo>
                  <a:pt x="150626" y="-66903"/>
                  <a:pt x="336624" y="26055"/>
                  <a:pt x="570852" y="0"/>
                </a:cubicBezTo>
                <a:cubicBezTo>
                  <a:pt x="805080" y="-26055"/>
                  <a:pt x="830564" y="14302"/>
                  <a:pt x="1014849" y="0"/>
                </a:cubicBezTo>
                <a:cubicBezTo>
                  <a:pt x="1199134" y="-14302"/>
                  <a:pt x="1371424" y="51388"/>
                  <a:pt x="1501131" y="0"/>
                </a:cubicBezTo>
                <a:cubicBezTo>
                  <a:pt x="1630838" y="-51388"/>
                  <a:pt x="1820324" y="47957"/>
                  <a:pt x="1902842" y="0"/>
                </a:cubicBezTo>
                <a:cubicBezTo>
                  <a:pt x="1985360" y="-47957"/>
                  <a:pt x="2219464" y="27867"/>
                  <a:pt x="2304553" y="0"/>
                </a:cubicBezTo>
                <a:cubicBezTo>
                  <a:pt x="2389642" y="-27867"/>
                  <a:pt x="2640858" y="53578"/>
                  <a:pt x="2833120" y="0"/>
                </a:cubicBezTo>
                <a:cubicBezTo>
                  <a:pt x="3025382" y="-53578"/>
                  <a:pt x="3160938" y="58899"/>
                  <a:pt x="3446258" y="0"/>
                </a:cubicBezTo>
                <a:cubicBezTo>
                  <a:pt x="3731578" y="-58899"/>
                  <a:pt x="3887503" y="91799"/>
                  <a:pt x="4228537" y="0"/>
                </a:cubicBezTo>
                <a:cubicBezTo>
                  <a:pt x="4239503" y="93185"/>
                  <a:pt x="4182432" y="262994"/>
                  <a:pt x="4228537" y="434809"/>
                </a:cubicBezTo>
                <a:cubicBezTo>
                  <a:pt x="4274642" y="606624"/>
                  <a:pt x="4184668" y="767436"/>
                  <a:pt x="4228537" y="941289"/>
                </a:cubicBezTo>
                <a:cubicBezTo>
                  <a:pt x="4272406" y="1115142"/>
                  <a:pt x="4175225" y="1239253"/>
                  <a:pt x="4228537" y="1433435"/>
                </a:cubicBezTo>
                <a:cubicBezTo>
                  <a:pt x="4019716" y="1445936"/>
                  <a:pt x="3895846" y="1397652"/>
                  <a:pt x="3699970" y="1433435"/>
                </a:cubicBezTo>
                <a:cubicBezTo>
                  <a:pt x="3504094" y="1469218"/>
                  <a:pt x="3337487" y="1422059"/>
                  <a:pt x="3213688" y="1433435"/>
                </a:cubicBezTo>
                <a:cubicBezTo>
                  <a:pt x="3089889" y="1444811"/>
                  <a:pt x="2914573" y="1421544"/>
                  <a:pt x="2642836" y="1433435"/>
                </a:cubicBezTo>
                <a:cubicBezTo>
                  <a:pt x="2371099" y="1445326"/>
                  <a:pt x="2338473" y="1408206"/>
                  <a:pt x="2241125" y="1433435"/>
                </a:cubicBezTo>
                <a:cubicBezTo>
                  <a:pt x="2143777" y="1458664"/>
                  <a:pt x="1945787" y="1427190"/>
                  <a:pt x="1754843" y="1433435"/>
                </a:cubicBezTo>
                <a:cubicBezTo>
                  <a:pt x="1563899" y="1439680"/>
                  <a:pt x="1342408" y="1390710"/>
                  <a:pt x="1226276" y="1433435"/>
                </a:cubicBezTo>
                <a:cubicBezTo>
                  <a:pt x="1110144" y="1476160"/>
                  <a:pt x="789536" y="1373767"/>
                  <a:pt x="655423" y="1433435"/>
                </a:cubicBezTo>
                <a:cubicBezTo>
                  <a:pt x="521310" y="1493103"/>
                  <a:pt x="309852" y="1402695"/>
                  <a:pt x="0" y="1433435"/>
                </a:cubicBezTo>
                <a:cubicBezTo>
                  <a:pt x="-30023" y="1248179"/>
                  <a:pt x="42415" y="1182252"/>
                  <a:pt x="0" y="998626"/>
                </a:cubicBezTo>
                <a:cubicBezTo>
                  <a:pt x="-42415" y="815000"/>
                  <a:pt x="47623" y="651553"/>
                  <a:pt x="0" y="535149"/>
                </a:cubicBezTo>
                <a:cubicBezTo>
                  <a:pt x="-47623" y="418745"/>
                  <a:pt x="45103" y="158160"/>
                  <a:pt x="0" y="0"/>
                </a:cubicBezTo>
                <a:close/>
              </a:path>
            </a:pathLst>
          </a:custGeom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12207473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81287E7-B77D-4A46-A44E-A29CFFDC2B9B}"/>
                  </a:ext>
                </a:extLst>
              </p:cNvPr>
              <p:cNvSpPr txBox="1"/>
              <p:nvPr/>
            </p:nvSpPr>
            <p:spPr>
              <a:xfrm>
                <a:off x="998245" y="2574636"/>
                <a:ext cx="2068805" cy="701964"/>
              </a:xfrm>
              <a:custGeom>
                <a:avLst/>
                <a:gdLst>
                  <a:gd name="connsiteX0" fmla="*/ 0 w 2068805"/>
                  <a:gd name="connsiteY0" fmla="*/ 0 h 701964"/>
                  <a:gd name="connsiteX1" fmla="*/ 537889 w 2068805"/>
                  <a:gd name="connsiteY1" fmla="*/ 0 h 701964"/>
                  <a:gd name="connsiteX2" fmla="*/ 1013714 w 2068805"/>
                  <a:gd name="connsiteY2" fmla="*/ 0 h 701964"/>
                  <a:gd name="connsiteX3" fmla="*/ 1510228 w 2068805"/>
                  <a:gd name="connsiteY3" fmla="*/ 0 h 701964"/>
                  <a:gd name="connsiteX4" fmla="*/ 2068805 w 2068805"/>
                  <a:gd name="connsiteY4" fmla="*/ 0 h 701964"/>
                  <a:gd name="connsiteX5" fmla="*/ 2068805 w 2068805"/>
                  <a:gd name="connsiteY5" fmla="*/ 365021 h 701964"/>
                  <a:gd name="connsiteX6" fmla="*/ 2068805 w 2068805"/>
                  <a:gd name="connsiteY6" fmla="*/ 701964 h 701964"/>
                  <a:gd name="connsiteX7" fmla="*/ 1510228 w 2068805"/>
                  <a:gd name="connsiteY7" fmla="*/ 701964 h 701964"/>
                  <a:gd name="connsiteX8" fmla="*/ 1055091 w 2068805"/>
                  <a:gd name="connsiteY8" fmla="*/ 701964 h 701964"/>
                  <a:gd name="connsiteX9" fmla="*/ 579265 w 2068805"/>
                  <a:gd name="connsiteY9" fmla="*/ 701964 h 701964"/>
                  <a:gd name="connsiteX10" fmla="*/ 0 w 2068805"/>
                  <a:gd name="connsiteY10" fmla="*/ 701964 h 701964"/>
                  <a:gd name="connsiteX11" fmla="*/ 0 w 2068805"/>
                  <a:gd name="connsiteY11" fmla="*/ 336943 h 701964"/>
                  <a:gd name="connsiteX12" fmla="*/ 0 w 2068805"/>
                  <a:gd name="connsiteY12" fmla="*/ 0 h 701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68805" h="701964" fill="none" extrusionOk="0">
                    <a:moveTo>
                      <a:pt x="0" y="0"/>
                    </a:moveTo>
                    <a:cubicBezTo>
                      <a:pt x="190651" y="-19576"/>
                      <a:pt x="395892" y="7854"/>
                      <a:pt x="537889" y="0"/>
                    </a:cubicBezTo>
                    <a:cubicBezTo>
                      <a:pt x="679886" y="-7854"/>
                      <a:pt x="841620" y="22605"/>
                      <a:pt x="1013714" y="0"/>
                    </a:cubicBezTo>
                    <a:cubicBezTo>
                      <a:pt x="1185808" y="-22605"/>
                      <a:pt x="1311100" y="8192"/>
                      <a:pt x="1510228" y="0"/>
                    </a:cubicBezTo>
                    <a:cubicBezTo>
                      <a:pt x="1709356" y="-8192"/>
                      <a:pt x="1938015" y="4640"/>
                      <a:pt x="2068805" y="0"/>
                    </a:cubicBezTo>
                    <a:cubicBezTo>
                      <a:pt x="2096543" y="116936"/>
                      <a:pt x="2036600" y="186794"/>
                      <a:pt x="2068805" y="365021"/>
                    </a:cubicBezTo>
                    <a:cubicBezTo>
                      <a:pt x="2101010" y="543248"/>
                      <a:pt x="2059732" y="552340"/>
                      <a:pt x="2068805" y="701964"/>
                    </a:cubicBezTo>
                    <a:cubicBezTo>
                      <a:pt x="1954836" y="765392"/>
                      <a:pt x="1757186" y="692942"/>
                      <a:pt x="1510228" y="701964"/>
                    </a:cubicBezTo>
                    <a:cubicBezTo>
                      <a:pt x="1263270" y="710986"/>
                      <a:pt x="1259816" y="664924"/>
                      <a:pt x="1055091" y="701964"/>
                    </a:cubicBezTo>
                    <a:cubicBezTo>
                      <a:pt x="850366" y="739004"/>
                      <a:pt x="798583" y="656255"/>
                      <a:pt x="579265" y="701964"/>
                    </a:cubicBezTo>
                    <a:cubicBezTo>
                      <a:pt x="359947" y="747673"/>
                      <a:pt x="234503" y="634776"/>
                      <a:pt x="0" y="701964"/>
                    </a:cubicBezTo>
                    <a:cubicBezTo>
                      <a:pt x="-803" y="523493"/>
                      <a:pt x="21658" y="478562"/>
                      <a:pt x="0" y="336943"/>
                    </a:cubicBezTo>
                    <a:cubicBezTo>
                      <a:pt x="-21658" y="195324"/>
                      <a:pt x="2181" y="163419"/>
                      <a:pt x="0" y="0"/>
                    </a:cubicBezTo>
                    <a:close/>
                  </a:path>
                  <a:path w="2068805" h="701964" stroke="0" extrusionOk="0">
                    <a:moveTo>
                      <a:pt x="0" y="0"/>
                    </a:moveTo>
                    <a:cubicBezTo>
                      <a:pt x="240936" y="-1272"/>
                      <a:pt x="277053" y="59100"/>
                      <a:pt x="517201" y="0"/>
                    </a:cubicBezTo>
                    <a:cubicBezTo>
                      <a:pt x="757349" y="-59100"/>
                      <a:pt x="815578" y="40482"/>
                      <a:pt x="1075779" y="0"/>
                    </a:cubicBezTo>
                    <a:cubicBezTo>
                      <a:pt x="1335980" y="-40482"/>
                      <a:pt x="1440040" y="25865"/>
                      <a:pt x="1572292" y="0"/>
                    </a:cubicBezTo>
                    <a:cubicBezTo>
                      <a:pt x="1704544" y="-25865"/>
                      <a:pt x="1904818" y="52566"/>
                      <a:pt x="2068805" y="0"/>
                    </a:cubicBezTo>
                    <a:cubicBezTo>
                      <a:pt x="2089415" y="115999"/>
                      <a:pt x="2052933" y="237379"/>
                      <a:pt x="2068805" y="329923"/>
                    </a:cubicBezTo>
                    <a:cubicBezTo>
                      <a:pt x="2084677" y="422467"/>
                      <a:pt x="2026182" y="613694"/>
                      <a:pt x="2068805" y="701964"/>
                    </a:cubicBezTo>
                    <a:cubicBezTo>
                      <a:pt x="1935559" y="713810"/>
                      <a:pt x="1719088" y="673762"/>
                      <a:pt x="1530916" y="701964"/>
                    </a:cubicBezTo>
                    <a:cubicBezTo>
                      <a:pt x="1342744" y="730166"/>
                      <a:pt x="1209295" y="665261"/>
                      <a:pt x="1055091" y="701964"/>
                    </a:cubicBezTo>
                    <a:cubicBezTo>
                      <a:pt x="900887" y="738667"/>
                      <a:pt x="656547" y="674006"/>
                      <a:pt x="537889" y="701964"/>
                    </a:cubicBezTo>
                    <a:cubicBezTo>
                      <a:pt x="419231" y="729922"/>
                      <a:pt x="196313" y="668450"/>
                      <a:pt x="0" y="701964"/>
                    </a:cubicBezTo>
                    <a:cubicBezTo>
                      <a:pt x="-30396" y="603313"/>
                      <a:pt x="17131" y="516244"/>
                      <a:pt x="0" y="365021"/>
                    </a:cubicBezTo>
                    <a:cubicBezTo>
                      <a:pt x="-17131" y="213798"/>
                      <a:pt x="23047" y="149387"/>
                      <a:pt x="0" y="0"/>
                    </a:cubicBezTo>
                    <a:close/>
                  </a:path>
                </a:pathLst>
              </a:custGeom>
              <a:ln w="19050">
                <a:extLst>
                  <a:ext uri="{C807C97D-BFC1-408E-A445-0C87EB9F89A2}">
                    <ask:lineSketchStyleProps xmlns:ask="http://schemas.microsoft.com/office/drawing/2018/sketchyshapes" sd="2562801835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80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81287E7-B77D-4A46-A44E-A29CFFDC2B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245" y="2574636"/>
                <a:ext cx="2068805" cy="7019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extLst>
                  <a:ext uri="{C807C97D-BFC1-408E-A445-0C87EB9F89A2}">
                    <ask:lineSketchStyleProps xmlns:ask="http://schemas.microsoft.com/office/drawing/2018/sketchyshapes" sd="2562801835">
                      <a:custGeom>
                        <a:avLst/>
                        <a:gdLst>
                          <a:gd name="connsiteX0" fmla="*/ 0 w 2068805"/>
                          <a:gd name="connsiteY0" fmla="*/ 0 h 701964"/>
                          <a:gd name="connsiteX1" fmla="*/ 537889 w 2068805"/>
                          <a:gd name="connsiteY1" fmla="*/ 0 h 701964"/>
                          <a:gd name="connsiteX2" fmla="*/ 1013714 w 2068805"/>
                          <a:gd name="connsiteY2" fmla="*/ 0 h 701964"/>
                          <a:gd name="connsiteX3" fmla="*/ 1510228 w 2068805"/>
                          <a:gd name="connsiteY3" fmla="*/ 0 h 701964"/>
                          <a:gd name="connsiteX4" fmla="*/ 2068805 w 2068805"/>
                          <a:gd name="connsiteY4" fmla="*/ 0 h 701964"/>
                          <a:gd name="connsiteX5" fmla="*/ 2068805 w 2068805"/>
                          <a:gd name="connsiteY5" fmla="*/ 365021 h 701964"/>
                          <a:gd name="connsiteX6" fmla="*/ 2068805 w 2068805"/>
                          <a:gd name="connsiteY6" fmla="*/ 701964 h 701964"/>
                          <a:gd name="connsiteX7" fmla="*/ 1510228 w 2068805"/>
                          <a:gd name="connsiteY7" fmla="*/ 701964 h 701964"/>
                          <a:gd name="connsiteX8" fmla="*/ 1055091 w 2068805"/>
                          <a:gd name="connsiteY8" fmla="*/ 701964 h 701964"/>
                          <a:gd name="connsiteX9" fmla="*/ 579265 w 2068805"/>
                          <a:gd name="connsiteY9" fmla="*/ 701964 h 701964"/>
                          <a:gd name="connsiteX10" fmla="*/ 0 w 2068805"/>
                          <a:gd name="connsiteY10" fmla="*/ 701964 h 701964"/>
                          <a:gd name="connsiteX11" fmla="*/ 0 w 2068805"/>
                          <a:gd name="connsiteY11" fmla="*/ 336943 h 701964"/>
                          <a:gd name="connsiteX12" fmla="*/ 0 w 2068805"/>
                          <a:gd name="connsiteY12" fmla="*/ 0 h 70196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068805" h="701964" fill="none" extrusionOk="0">
                            <a:moveTo>
                              <a:pt x="0" y="0"/>
                            </a:moveTo>
                            <a:cubicBezTo>
                              <a:pt x="190651" y="-19576"/>
                              <a:pt x="395892" y="7854"/>
                              <a:pt x="537889" y="0"/>
                            </a:cubicBezTo>
                            <a:cubicBezTo>
                              <a:pt x="679886" y="-7854"/>
                              <a:pt x="841620" y="22605"/>
                              <a:pt x="1013714" y="0"/>
                            </a:cubicBezTo>
                            <a:cubicBezTo>
                              <a:pt x="1185808" y="-22605"/>
                              <a:pt x="1311100" y="8192"/>
                              <a:pt x="1510228" y="0"/>
                            </a:cubicBezTo>
                            <a:cubicBezTo>
                              <a:pt x="1709356" y="-8192"/>
                              <a:pt x="1938015" y="4640"/>
                              <a:pt x="2068805" y="0"/>
                            </a:cubicBezTo>
                            <a:cubicBezTo>
                              <a:pt x="2096543" y="116936"/>
                              <a:pt x="2036600" y="186794"/>
                              <a:pt x="2068805" y="365021"/>
                            </a:cubicBezTo>
                            <a:cubicBezTo>
                              <a:pt x="2101010" y="543248"/>
                              <a:pt x="2059732" y="552340"/>
                              <a:pt x="2068805" y="701964"/>
                            </a:cubicBezTo>
                            <a:cubicBezTo>
                              <a:pt x="1954836" y="765392"/>
                              <a:pt x="1757186" y="692942"/>
                              <a:pt x="1510228" y="701964"/>
                            </a:cubicBezTo>
                            <a:cubicBezTo>
                              <a:pt x="1263270" y="710986"/>
                              <a:pt x="1259816" y="664924"/>
                              <a:pt x="1055091" y="701964"/>
                            </a:cubicBezTo>
                            <a:cubicBezTo>
                              <a:pt x="850366" y="739004"/>
                              <a:pt x="798583" y="656255"/>
                              <a:pt x="579265" y="701964"/>
                            </a:cubicBezTo>
                            <a:cubicBezTo>
                              <a:pt x="359947" y="747673"/>
                              <a:pt x="234503" y="634776"/>
                              <a:pt x="0" y="701964"/>
                            </a:cubicBezTo>
                            <a:cubicBezTo>
                              <a:pt x="-803" y="523493"/>
                              <a:pt x="21658" y="478562"/>
                              <a:pt x="0" y="336943"/>
                            </a:cubicBezTo>
                            <a:cubicBezTo>
                              <a:pt x="-21658" y="195324"/>
                              <a:pt x="2181" y="163419"/>
                              <a:pt x="0" y="0"/>
                            </a:cubicBezTo>
                            <a:close/>
                          </a:path>
                          <a:path w="2068805" h="701964" stroke="0" extrusionOk="0">
                            <a:moveTo>
                              <a:pt x="0" y="0"/>
                            </a:moveTo>
                            <a:cubicBezTo>
                              <a:pt x="240936" y="-1272"/>
                              <a:pt x="277053" y="59100"/>
                              <a:pt x="517201" y="0"/>
                            </a:cubicBezTo>
                            <a:cubicBezTo>
                              <a:pt x="757349" y="-59100"/>
                              <a:pt x="815578" y="40482"/>
                              <a:pt x="1075779" y="0"/>
                            </a:cubicBezTo>
                            <a:cubicBezTo>
                              <a:pt x="1335980" y="-40482"/>
                              <a:pt x="1440040" y="25865"/>
                              <a:pt x="1572292" y="0"/>
                            </a:cubicBezTo>
                            <a:cubicBezTo>
                              <a:pt x="1704544" y="-25865"/>
                              <a:pt x="1904818" y="52566"/>
                              <a:pt x="2068805" y="0"/>
                            </a:cubicBezTo>
                            <a:cubicBezTo>
                              <a:pt x="2089415" y="115999"/>
                              <a:pt x="2052933" y="237379"/>
                              <a:pt x="2068805" y="329923"/>
                            </a:cubicBezTo>
                            <a:cubicBezTo>
                              <a:pt x="2084677" y="422467"/>
                              <a:pt x="2026182" y="613694"/>
                              <a:pt x="2068805" y="701964"/>
                            </a:cubicBezTo>
                            <a:cubicBezTo>
                              <a:pt x="1935559" y="713810"/>
                              <a:pt x="1719088" y="673762"/>
                              <a:pt x="1530916" y="701964"/>
                            </a:cubicBezTo>
                            <a:cubicBezTo>
                              <a:pt x="1342744" y="730166"/>
                              <a:pt x="1209295" y="665261"/>
                              <a:pt x="1055091" y="701964"/>
                            </a:cubicBezTo>
                            <a:cubicBezTo>
                              <a:pt x="900887" y="738667"/>
                              <a:pt x="656547" y="674006"/>
                              <a:pt x="537889" y="701964"/>
                            </a:cubicBezTo>
                            <a:cubicBezTo>
                              <a:pt x="419231" y="729922"/>
                              <a:pt x="196313" y="668450"/>
                              <a:pt x="0" y="701964"/>
                            </a:cubicBezTo>
                            <a:cubicBezTo>
                              <a:pt x="-30396" y="603313"/>
                              <a:pt x="17131" y="516244"/>
                              <a:pt x="0" y="365021"/>
                            </a:cubicBezTo>
                            <a:cubicBezTo>
                              <a:pt x="-17131" y="213798"/>
                              <a:pt x="23047" y="149387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1955564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/>
                  <a:t> Scoring - Regression</a:t>
                </a: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t="-952" b="-16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The response variable is numeric or continuous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L2 squared norm</a:t>
            </a:r>
          </a:p>
          <a:p>
            <a:pPr lvl="2"/>
            <a:r>
              <a:rPr lang="en-US" dirty="0"/>
              <a:t>Squared error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>
                <a:solidFill>
                  <a:srgbClr val="0000FF"/>
                </a:solidFill>
              </a:rPr>
              <a:t>L1 norm of the difference</a:t>
            </a:r>
          </a:p>
          <a:p>
            <a:pPr lvl="2"/>
            <a:r>
              <a:rPr lang="en-US" dirty="0"/>
              <a:t>Absolute error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Etc.…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0999" b="-14312"/>
          <a:stretch/>
        </p:blipFill>
        <p:spPr>
          <a:xfrm>
            <a:off x="3512225" y="4791040"/>
            <a:ext cx="4533245" cy="1162120"/>
          </a:xfrm>
          <a:custGeom>
            <a:avLst/>
            <a:gdLst>
              <a:gd name="connsiteX0" fmla="*/ 0 w 4533245"/>
              <a:gd name="connsiteY0" fmla="*/ 0 h 1162120"/>
              <a:gd name="connsiteX1" fmla="*/ 521323 w 4533245"/>
              <a:gd name="connsiteY1" fmla="*/ 0 h 1162120"/>
              <a:gd name="connsiteX2" fmla="*/ 1042646 w 4533245"/>
              <a:gd name="connsiteY2" fmla="*/ 0 h 1162120"/>
              <a:gd name="connsiteX3" fmla="*/ 1518637 w 4533245"/>
              <a:gd name="connsiteY3" fmla="*/ 0 h 1162120"/>
              <a:gd name="connsiteX4" fmla="*/ 2130625 w 4533245"/>
              <a:gd name="connsiteY4" fmla="*/ 0 h 1162120"/>
              <a:gd name="connsiteX5" fmla="*/ 2697281 w 4533245"/>
              <a:gd name="connsiteY5" fmla="*/ 0 h 1162120"/>
              <a:gd name="connsiteX6" fmla="*/ 3218604 w 4533245"/>
              <a:gd name="connsiteY6" fmla="*/ 0 h 1162120"/>
              <a:gd name="connsiteX7" fmla="*/ 3694595 w 4533245"/>
              <a:gd name="connsiteY7" fmla="*/ 0 h 1162120"/>
              <a:gd name="connsiteX8" fmla="*/ 4533245 w 4533245"/>
              <a:gd name="connsiteY8" fmla="*/ 0 h 1162120"/>
              <a:gd name="connsiteX9" fmla="*/ 4533245 w 4533245"/>
              <a:gd name="connsiteY9" fmla="*/ 581060 h 1162120"/>
              <a:gd name="connsiteX10" fmla="*/ 4533245 w 4533245"/>
              <a:gd name="connsiteY10" fmla="*/ 1162120 h 1162120"/>
              <a:gd name="connsiteX11" fmla="*/ 3875924 w 4533245"/>
              <a:gd name="connsiteY11" fmla="*/ 1162120 h 1162120"/>
              <a:gd name="connsiteX12" fmla="*/ 3445266 w 4533245"/>
              <a:gd name="connsiteY12" fmla="*/ 1162120 h 1162120"/>
              <a:gd name="connsiteX13" fmla="*/ 2787946 w 4533245"/>
              <a:gd name="connsiteY13" fmla="*/ 1162120 h 1162120"/>
              <a:gd name="connsiteX14" fmla="*/ 2221290 w 4533245"/>
              <a:gd name="connsiteY14" fmla="*/ 1162120 h 1162120"/>
              <a:gd name="connsiteX15" fmla="*/ 1609302 w 4533245"/>
              <a:gd name="connsiteY15" fmla="*/ 1162120 h 1162120"/>
              <a:gd name="connsiteX16" fmla="*/ 1133311 w 4533245"/>
              <a:gd name="connsiteY16" fmla="*/ 1162120 h 1162120"/>
              <a:gd name="connsiteX17" fmla="*/ 0 w 4533245"/>
              <a:gd name="connsiteY17" fmla="*/ 1162120 h 1162120"/>
              <a:gd name="connsiteX18" fmla="*/ 0 w 4533245"/>
              <a:gd name="connsiteY18" fmla="*/ 581060 h 1162120"/>
              <a:gd name="connsiteX19" fmla="*/ 0 w 4533245"/>
              <a:gd name="connsiteY19" fmla="*/ 0 h 1162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33245" h="1162120" fill="none" extrusionOk="0">
                <a:moveTo>
                  <a:pt x="0" y="0"/>
                </a:moveTo>
                <a:cubicBezTo>
                  <a:pt x="106033" y="-24304"/>
                  <a:pt x="319329" y="55506"/>
                  <a:pt x="521323" y="0"/>
                </a:cubicBezTo>
                <a:cubicBezTo>
                  <a:pt x="723317" y="-55506"/>
                  <a:pt x="872819" y="563"/>
                  <a:pt x="1042646" y="0"/>
                </a:cubicBezTo>
                <a:cubicBezTo>
                  <a:pt x="1212473" y="-563"/>
                  <a:pt x="1342421" y="2567"/>
                  <a:pt x="1518637" y="0"/>
                </a:cubicBezTo>
                <a:cubicBezTo>
                  <a:pt x="1694853" y="-2567"/>
                  <a:pt x="1929838" y="61072"/>
                  <a:pt x="2130625" y="0"/>
                </a:cubicBezTo>
                <a:cubicBezTo>
                  <a:pt x="2331412" y="-61072"/>
                  <a:pt x="2566526" y="32405"/>
                  <a:pt x="2697281" y="0"/>
                </a:cubicBezTo>
                <a:cubicBezTo>
                  <a:pt x="2828036" y="-32405"/>
                  <a:pt x="2994807" y="4731"/>
                  <a:pt x="3218604" y="0"/>
                </a:cubicBezTo>
                <a:cubicBezTo>
                  <a:pt x="3442401" y="-4731"/>
                  <a:pt x="3563128" y="46496"/>
                  <a:pt x="3694595" y="0"/>
                </a:cubicBezTo>
                <a:cubicBezTo>
                  <a:pt x="3826062" y="-46496"/>
                  <a:pt x="4187459" y="65382"/>
                  <a:pt x="4533245" y="0"/>
                </a:cubicBezTo>
                <a:cubicBezTo>
                  <a:pt x="4555567" y="162712"/>
                  <a:pt x="4531731" y="333154"/>
                  <a:pt x="4533245" y="581060"/>
                </a:cubicBezTo>
                <a:cubicBezTo>
                  <a:pt x="4534759" y="828966"/>
                  <a:pt x="4481577" y="893550"/>
                  <a:pt x="4533245" y="1162120"/>
                </a:cubicBezTo>
                <a:cubicBezTo>
                  <a:pt x="4365488" y="1167940"/>
                  <a:pt x="4105610" y="1083561"/>
                  <a:pt x="3875924" y="1162120"/>
                </a:cubicBezTo>
                <a:cubicBezTo>
                  <a:pt x="3646238" y="1240679"/>
                  <a:pt x="3658906" y="1146589"/>
                  <a:pt x="3445266" y="1162120"/>
                </a:cubicBezTo>
                <a:cubicBezTo>
                  <a:pt x="3231626" y="1177651"/>
                  <a:pt x="3076440" y="1143308"/>
                  <a:pt x="2787946" y="1162120"/>
                </a:cubicBezTo>
                <a:cubicBezTo>
                  <a:pt x="2499452" y="1180932"/>
                  <a:pt x="2430665" y="1150181"/>
                  <a:pt x="2221290" y="1162120"/>
                </a:cubicBezTo>
                <a:cubicBezTo>
                  <a:pt x="2011915" y="1174059"/>
                  <a:pt x="1787702" y="1136892"/>
                  <a:pt x="1609302" y="1162120"/>
                </a:cubicBezTo>
                <a:cubicBezTo>
                  <a:pt x="1430902" y="1187348"/>
                  <a:pt x="1234824" y="1115057"/>
                  <a:pt x="1133311" y="1162120"/>
                </a:cubicBezTo>
                <a:cubicBezTo>
                  <a:pt x="1031798" y="1209183"/>
                  <a:pt x="427146" y="1135229"/>
                  <a:pt x="0" y="1162120"/>
                </a:cubicBezTo>
                <a:cubicBezTo>
                  <a:pt x="-7286" y="1024327"/>
                  <a:pt x="20802" y="776918"/>
                  <a:pt x="0" y="581060"/>
                </a:cubicBezTo>
                <a:cubicBezTo>
                  <a:pt x="-20802" y="385202"/>
                  <a:pt x="27610" y="162031"/>
                  <a:pt x="0" y="0"/>
                </a:cubicBezTo>
                <a:close/>
              </a:path>
              <a:path w="4533245" h="1162120" stroke="0" extrusionOk="0">
                <a:moveTo>
                  <a:pt x="0" y="0"/>
                </a:moveTo>
                <a:cubicBezTo>
                  <a:pt x="267234" y="-35137"/>
                  <a:pt x="326379" y="68819"/>
                  <a:pt x="611988" y="0"/>
                </a:cubicBezTo>
                <a:cubicBezTo>
                  <a:pt x="897597" y="-68819"/>
                  <a:pt x="945834" y="12594"/>
                  <a:pt x="1087979" y="0"/>
                </a:cubicBezTo>
                <a:cubicBezTo>
                  <a:pt x="1230124" y="-12594"/>
                  <a:pt x="1494628" y="57131"/>
                  <a:pt x="1609302" y="0"/>
                </a:cubicBezTo>
                <a:cubicBezTo>
                  <a:pt x="1723976" y="-57131"/>
                  <a:pt x="1898661" y="21144"/>
                  <a:pt x="2039960" y="0"/>
                </a:cubicBezTo>
                <a:cubicBezTo>
                  <a:pt x="2181259" y="-21144"/>
                  <a:pt x="2332820" y="9828"/>
                  <a:pt x="2470619" y="0"/>
                </a:cubicBezTo>
                <a:cubicBezTo>
                  <a:pt x="2608418" y="-9828"/>
                  <a:pt x="2805580" y="48812"/>
                  <a:pt x="3037274" y="0"/>
                </a:cubicBezTo>
                <a:cubicBezTo>
                  <a:pt x="3268968" y="-48812"/>
                  <a:pt x="3476625" y="62899"/>
                  <a:pt x="3694595" y="0"/>
                </a:cubicBezTo>
                <a:cubicBezTo>
                  <a:pt x="3912565" y="-62899"/>
                  <a:pt x="4316584" y="74086"/>
                  <a:pt x="4533245" y="0"/>
                </a:cubicBezTo>
                <a:cubicBezTo>
                  <a:pt x="4592616" y="154464"/>
                  <a:pt x="4531065" y="373739"/>
                  <a:pt x="4533245" y="546196"/>
                </a:cubicBezTo>
                <a:cubicBezTo>
                  <a:pt x="4535425" y="718653"/>
                  <a:pt x="4512169" y="1010763"/>
                  <a:pt x="4533245" y="1162120"/>
                </a:cubicBezTo>
                <a:cubicBezTo>
                  <a:pt x="4408357" y="1189430"/>
                  <a:pt x="4198151" y="1148156"/>
                  <a:pt x="3966589" y="1162120"/>
                </a:cubicBezTo>
                <a:cubicBezTo>
                  <a:pt x="3735027" y="1176084"/>
                  <a:pt x="3542035" y="1157443"/>
                  <a:pt x="3399934" y="1162120"/>
                </a:cubicBezTo>
                <a:cubicBezTo>
                  <a:pt x="3257834" y="1166797"/>
                  <a:pt x="3044761" y="1120609"/>
                  <a:pt x="2878611" y="1162120"/>
                </a:cubicBezTo>
                <a:cubicBezTo>
                  <a:pt x="2712461" y="1203631"/>
                  <a:pt x="2476540" y="1118102"/>
                  <a:pt x="2266623" y="1162120"/>
                </a:cubicBezTo>
                <a:cubicBezTo>
                  <a:pt x="2056706" y="1206138"/>
                  <a:pt x="2025745" y="1119864"/>
                  <a:pt x="1835964" y="1162120"/>
                </a:cubicBezTo>
                <a:cubicBezTo>
                  <a:pt x="1646183" y="1204376"/>
                  <a:pt x="1558657" y="1108083"/>
                  <a:pt x="1314641" y="1162120"/>
                </a:cubicBezTo>
                <a:cubicBezTo>
                  <a:pt x="1070625" y="1216157"/>
                  <a:pt x="887973" y="1095305"/>
                  <a:pt x="747985" y="1162120"/>
                </a:cubicBezTo>
                <a:cubicBezTo>
                  <a:pt x="607997" y="1228935"/>
                  <a:pt x="263890" y="1100341"/>
                  <a:pt x="0" y="1162120"/>
                </a:cubicBezTo>
                <a:cubicBezTo>
                  <a:pt x="-37757" y="1004473"/>
                  <a:pt x="34120" y="732141"/>
                  <a:pt x="0" y="569439"/>
                </a:cubicBezTo>
                <a:cubicBezTo>
                  <a:pt x="-34120" y="406737"/>
                  <a:pt x="12564" y="135168"/>
                  <a:pt x="0" y="0"/>
                </a:cubicBezTo>
                <a:close/>
              </a:path>
            </a:pathLst>
          </a:custGeom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12207473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428" t="-18998" r="-7518" b="-32699"/>
          <a:stretch/>
        </p:blipFill>
        <p:spPr>
          <a:xfrm>
            <a:off x="3512225" y="3094922"/>
            <a:ext cx="2431375" cy="927373"/>
          </a:xfrm>
          <a:custGeom>
            <a:avLst/>
            <a:gdLst>
              <a:gd name="connsiteX0" fmla="*/ 0 w 2431375"/>
              <a:gd name="connsiteY0" fmla="*/ 0 h 927373"/>
              <a:gd name="connsiteX1" fmla="*/ 510589 w 2431375"/>
              <a:gd name="connsiteY1" fmla="*/ 0 h 927373"/>
              <a:gd name="connsiteX2" fmla="*/ 1045491 w 2431375"/>
              <a:gd name="connsiteY2" fmla="*/ 0 h 927373"/>
              <a:gd name="connsiteX3" fmla="*/ 1507453 w 2431375"/>
              <a:gd name="connsiteY3" fmla="*/ 0 h 927373"/>
              <a:gd name="connsiteX4" fmla="*/ 1993728 w 2431375"/>
              <a:gd name="connsiteY4" fmla="*/ 0 h 927373"/>
              <a:gd name="connsiteX5" fmla="*/ 2431375 w 2431375"/>
              <a:gd name="connsiteY5" fmla="*/ 0 h 927373"/>
              <a:gd name="connsiteX6" fmla="*/ 2431375 w 2431375"/>
              <a:gd name="connsiteY6" fmla="*/ 435865 h 927373"/>
              <a:gd name="connsiteX7" fmla="*/ 2431375 w 2431375"/>
              <a:gd name="connsiteY7" fmla="*/ 927373 h 927373"/>
              <a:gd name="connsiteX8" fmla="*/ 1969414 w 2431375"/>
              <a:gd name="connsiteY8" fmla="*/ 927373 h 927373"/>
              <a:gd name="connsiteX9" fmla="*/ 1556080 w 2431375"/>
              <a:gd name="connsiteY9" fmla="*/ 927373 h 927373"/>
              <a:gd name="connsiteX10" fmla="*/ 1142746 w 2431375"/>
              <a:gd name="connsiteY10" fmla="*/ 927373 h 927373"/>
              <a:gd name="connsiteX11" fmla="*/ 705099 w 2431375"/>
              <a:gd name="connsiteY11" fmla="*/ 927373 h 927373"/>
              <a:gd name="connsiteX12" fmla="*/ 0 w 2431375"/>
              <a:gd name="connsiteY12" fmla="*/ 927373 h 927373"/>
              <a:gd name="connsiteX13" fmla="*/ 0 w 2431375"/>
              <a:gd name="connsiteY13" fmla="*/ 445139 h 927373"/>
              <a:gd name="connsiteX14" fmla="*/ 0 w 2431375"/>
              <a:gd name="connsiteY14" fmla="*/ 0 h 927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431375" h="927373" fill="none" extrusionOk="0">
                <a:moveTo>
                  <a:pt x="0" y="0"/>
                </a:moveTo>
                <a:cubicBezTo>
                  <a:pt x="232151" y="-18147"/>
                  <a:pt x="374771" y="22730"/>
                  <a:pt x="510589" y="0"/>
                </a:cubicBezTo>
                <a:cubicBezTo>
                  <a:pt x="646407" y="-22730"/>
                  <a:pt x="837416" y="29157"/>
                  <a:pt x="1045491" y="0"/>
                </a:cubicBezTo>
                <a:cubicBezTo>
                  <a:pt x="1253566" y="-29157"/>
                  <a:pt x="1281850" y="16884"/>
                  <a:pt x="1507453" y="0"/>
                </a:cubicBezTo>
                <a:cubicBezTo>
                  <a:pt x="1733056" y="-16884"/>
                  <a:pt x="1843450" y="56556"/>
                  <a:pt x="1993728" y="0"/>
                </a:cubicBezTo>
                <a:cubicBezTo>
                  <a:pt x="2144007" y="-56556"/>
                  <a:pt x="2258522" y="9597"/>
                  <a:pt x="2431375" y="0"/>
                </a:cubicBezTo>
                <a:cubicBezTo>
                  <a:pt x="2441314" y="113711"/>
                  <a:pt x="2425815" y="297369"/>
                  <a:pt x="2431375" y="435865"/>
                </a:cubicBezTo>
                <a:cubicBezTo>
                  <a:pt x="2436935" y="574361"/>
                  <a:pt x="2416408" y="713974"/>
                  <a:pt x="2431375" y="927373"/>
                </a:cubicBezTo>
                <a:cubicBezTo>
                  <a:pt x="2285412" y="966226"/>
                  <a:pt x="2078266" y="915077"/>
                  <a:pt x="1969414" y="927373"/>
                </a:cubicBezTo>
                <a:cubicBezTo>
                  <a:pt x="1860562" y="939669"/>
                  <a:pt x="1643730" y="882760"/>
                  <a:pt x="1556080" y="927373"/>
                </a:cubicBezTo>
                <a:cubicBezTo>
                  <a:pt x="1468430" y="971986"/>
                  <a:pt x="1283768" y="908542"/>
                  <a:pt x="1142746" y="927373"/>
                </a:cubicBezTo>
                <a:cubicBezTo>
                  <a:pt x="1001724" y="946204"/>
                  <a:pt x="923798" y="925307"/>
                  <a:pt x="705099" y="927373"/>
                </a:cubicBezTo>
                <a:cubicBezTo>
                  <a:pt x="486400" y="929439"/>
                  <a:pt x="302784" y="897386"/>
                  <a:pt x="0" y="927373"/>
                </a:cubicBezTo>
                <a:cubicBezTo>
                  <a:pt x="-6417" y="821735"/>
                  <a:pt x="46391" y="609700"/>
                  <a:pt x="0" y="445139"/>
                </a:cubicBezTo>
                <a:cubicBezTo>
                  <a:pt x="-46391" y="280578"/>
                  <a:pt x="20855" y="214184"/>
                  <a:pt x="0" y="0"/>
                </a:cubicBezTo>
                <a:close/>
              </a:path>
              <a:path w="2431375" h="927373" stroke="0" extrusionOk="0">
                <a:moveTo>
                  <a:pt x="0" y="0"/>
                </a:moveTo>
                <a:cubicBezTo>
                  <a:pt x="134422" y="-45946"/>
                  <a:pt x="368318" y="49109"/>
                  <a:pt x="510589" y="0"/>
                </a:cubicBezTo>
                <a:cubicBezTo>
                  <a:pt x="652860" y="-49109"/>
                  <a:pt x="841559" y="2997"/>
                  <a:pt x="948236" y="0"/>
                </a:cubicBezTo>
                <a:cubicBezTo>
                  <a:pt x="1054913" y="-2997"/>
                  <a:pt x="1230624" y="48980"/>
                  <a:pt x="1410198" y="0"/>
                </a:cubicBezTo>
                <a:cubicBezTo>
                  <a:pt x="1589772" y="-48980"/>
                  <a:pt x="1716410" y="26609"/>
                  <a:pt x="1823531" y="0"/>
                </a:cubicBezTo>
                <a:cubicBezTo>
                  <a:pt x="1930652" y="-26609"/>
                  <a:pt x="2282822" y="56854"/>
                  <a:pt x="2431375" y="0"/>
                </a:cubicBezTo>
                <a:cubicBezTo>
                  <a:pt x="2471987" y="186884"/>
                  <a:pt x="2395220" y="247911"/>
                  <a:pt x="2431375" y="463687"/>
                </a:cubicBezTo>
                <a:cubicBezTo>
                  <a:pt x="2467530" y="679463"/>
                  <a:pt x="2392515" y="729267"/>
                  <a:pt x="2431375" y="927373"/>
                </a:cubicBezTo>
                <a:cubicBezTo>
                  <a:pt x="2297015" y="950885"/>
                  <a:pt x="2062628" y="885496"/>
                  <a:pt x="1920786" y="927373"/>
                </a:cubicBezTo>
                <a:cubicBezTo>
                  <a:pt x="1778944" y="969250"/>
                  <a:pt x="1650967" y="900828"/>
                  <a:pt x="1434511" y="927373"/>
                </a:cubicBezTo>
                <a:cubicBezTo>
                  <a:pt x="1218055" y="953918"/>
                  <a:pt x="1075165" y="903529"/>
                  <a:pt x="948236" y="927373"/>
                </a:cubicBezTo>
                <a:cubicBezTo>
                  <a:pt x="821307" y="951217"/>
                  <a:pt x="738180" y="913259"/>
                  <a:pt x="534902" y="927373"/>
                </a:cubicBezTo>
                <a:cubicBezTo>
                  <a:pt x="331624" y="941487"/>
                  <a:pt x="255257" y="909268"/>
                  <a:pt x="0" y="927373"/>
                </a:cubicBezTo>
                <a:cubicBezTo>
                  <a:pt x="-30580" y="705596"/>
                  <a:pt x="15486" y="676259"/>
                  <a:pt x="0" y="472960"/>
                </a:cubicBezTo>
                <a:cubicBezTo>
                  <a:pt x="-15486" y="269661"/>
                  <a:pt x="34082" y="214840"/>
                  <a:pt x="0" y="0"/>
                </a:cubicBezTo>
                <a:close/>
              </a:path>
            </a:pathLst>
          </a:custGeom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12207473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</p:spTree>
    <p:extLst>
      <p:ext uri="{BB962C8B-B14F-4D97-AF65-F5344CB8AC3E}">
        <p14:creationId xmlns:p14="http://schemas.microsoft.com/office/powerpoint/2010/main" val="34570331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Separate  the dataset into classes belonging to the response variable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Hinge Loss</a:t>
            </a:r>
          </a:p>
          <a:p>
            <a:pPr lvl="2"/>
            <a:r>
              <a:rPr lang="en-US" dirty="0"/>
              <a:t>Multiclass SVM loss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>
                <a:solidFill>
                  <a:srgbClr val="0000FF"/>
                </a:solidFill>
              </a:rPr>
              <a:t>Softmax Loss </a:t>
            </a:r>
          </a:p>
          <a:p>
            <a:pPr lvl="2"/>
            <a:r>
              <a:rPr lang="en-US" dirty="0"/>
              <a:t>Cross-entropy loss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Etc.…</a:t>
            </a:r>
          </a:p>
          <a:p>
            <a:pPr lvl="2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/>
                  <a:t> Scoring - Classification</a:t>
                </a: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t="-952" b="-16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66067" y="4655819"/>
            <a:ext cx="2737341" cy="963251"/>
          </a:xfrm>
          <a:custGeom>
            <a:avLst/>
            <a:gdLst>
              <a:gd name="connsiteX0" fmla="*/ 0 w 2737341"/>
              <a:gd name="connsiteY0" fmla="*/ 0 h 963251"/>
              <a:gd name="connsiteX1" fmla="*/ 574842 w 2737341"/>
              <a:gd name="connsiteY1" fmla="*/ 0 h 963251"/>
              <a:gd name="connsiteX2" fmla="*/ 1177057 w 2737341"/>
              <a:gd name="connsiteY2" fmla="*/ 0 h 963251"/>
              <a:gd name="connsiteX3" fmla="*/ 1697151 w 2737341"/>
              <a:gd name="connsiteY3" fmla="*/ 0 h 963251"/>
              <a:gd name="connsiteX4" fmla="*/ 2244620 w 2737341"/>
              <a:gd name="connsiteY4" fmla="*/ 0 h 963251"/>
              <a:gd name="connsiteX5" fmla="*/ 2737341 w 2737341"/>
              <a:gd name="connsiteY5" fmla="*/ 0 h 963251"/>
              <a:gd name="connsiteX6" fmla="*/ 2737341 w 2737341"/>
              <a:gd name="connsiteY6" fmla="*/ 452728 h 963251"/>
              <a:gd name="connsiteX7" fmla="*/ 2737341 w 2737341"/>
              <a:gd name="connsiteY7" fmla="*/ 963251 h 963251"/>
              <a:gd name="connsiteX8" fmla="*/ 2217246 w 2737341"/>
              <a:gd name="connsiteY8" fmla="*/ 963251 h 963251"/>
              <a:gd name="connsiteX9" fmla="*/ 1751898 w 2737341"/>
              <a:gd name="connsiteY9" fmla="*/ 963251 h 963251"/>
              <a:gd name="connsiteX10" fmla="*/ 1286550 w 2737341"/>
              <a:gd name="connsiteY10" fmla="*/ 963251 h 963251"/>
              <a:gd name="connsiteX11" fmla="*/ 793829 w 2737341"/>
              <a:gd name="connsiteY11" fmla="*/ 963251 h 963251"/>
              <a:gd name="connsiteX12" fmla="*/ 0 w 2737341"/>
              <a:gd name="connsiteY12" fmla="*/ 963251 h 963251"/>
              <a:gd name="connsiteX13" fmla="*/ 0 w 2737341"/>
              <a:gd name="connsiteY13" fmla="*/ 462360 h 963251"/>
              <a:gd name="connsiteX14" fmla="*/ 0 w 2737341"/>
              <a:gd name="connsiteY14" fmla="*/ 0 h 963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737341" h="963251" fill="none" extrusionOk="0">
                <a:moveTo>
                  <a:pt x="0" y="0"/>
                </a:moveTo>
                <a:cubicBezTo>
                  <a:pt x="264352" y="-16296"/>
                  <a:pt x="374203" y="26807"/>
                  <a:pt x="574842" y="0"/>
                </a:cubicBezTo>
                <a:cubicBezTo>
                  <a:pt x="775481" y="-26807"/>
                  <a:pt x="893118" y="38046"/>
                  <a:pt x="1177057" y="0"/>
                </a:cubicBezTo>
                <a:cubicBezTo>
                  <a:pt x="1460996" y="-38046"/>
                  <a:pt x="1528077" y="59512"/>
                  <a:pt x="1697151" y="0"/>
                </a:cubicBezTo>
                <a:cubicBezTo>
                  <a:pt x="1866225" y="-59512"/>
                  <a:pt x="2087538" y="28974"/>
                  <a:pt x="2244620" y="0"/>
                </a:cubicBezTo>
                <a:cubicBezTo>
                  <a:pt x="2401702" y="-28974"/>
                  <a:pt x="2614500" y="36219"/>
                  <a:pt x="2737341" y="0"/>
                </a:cubicBezTo>
                <a:cubicBezTo>
                  <a:pt x="2765014" y="217572"/>
                  <a:pt x="2699970" y="306213"/>
                  <a:pt x="2737341" y="452728"/>
                </a:cubicBezTo>
                <a:cubicBezTo>
                  <a:pt x="2774712" y="599243"/>
                  <a:pt x="2724404" y="709736"/>
                  <a:pt x="2737341" y="963251"/>
                </a:cubicBezTo>
                <a:cubicBezTo>
                  <a:pt x="2485754" y="993185"/>
                  <a:pt x="2362216" y="903947"/>
                  <a:pt x="2217246" y="963251"/>
                </a:cubicBezTo>
                <a:cubicBezTo>
                  <a:pt x="2072276" y="1022555"/>
                  <a:pt x="1955719" y="945561"/>
                  <a:pt x="1751898" y="963251"/>
                </a:cubicBezTo>
                <a:cubicBezTo>
                  <a:pt x="1548077" y="980941"/>
                  <a:pt x="1436125" y="943507"/>
                  <a:pt x="1286550" y="963251"/>
                </a:cubicBezTo>
                <a:cubicBezTo>
                  <a:pt x="1136975" y="982995"/>
                  <a:pt x="901030" y="952544"/>
                  <a:pt x="793829" y="963251"/>
                </a:cubicBezTo>
                <a:cubicBezTo>
                  <a:pt x="686628" y="973958"/>
                  <a:pt x="301075" y="903291"/>
                  <a:pt x="0" y="963251"/>
                </a:cubicBezTo>
                <a:cubicBezTo>
                  <a:pt x="-32107" y="796994"/>
                  <a:pt x="43973" y="687127"/>
                  <a:pt x="0" y="462360"/>
                </a:cubicBezTo>
                <a:cubicBezTo>
                  <a:pt x="-43973" y="237593"/>
                  <a:pt x="24387" y="124010"/>
                  <a:pt x="0" y="0"/>
                </a:cubicBezTo>
                <a:close/>
              </a:path>
              <a:path w="2737341" h="963251" stroke="0" extrusionOk="0">
                <a:moveTo>
                  <a:pt x="0" y="0"/>
                </a:moveTo>
                <a:cubicBezTo>
                  <a:pt x="237448" y="-44962"/>
                  <a:pt x="432514" y="58211"/>
                  <a:pt x="574842" y="0"/>
                </a:cubicBezTo>
                <a:cubicBezTo>
                  <a:pt x="717170" y="-58211"/>
                  <a:pt x="823862" y="9215"/>
                  <a:pt x="1067563" y="0"/>
                </a:cubicBezTo>
                <a:cubicBezTo>
                  <a:pt x="1311264" y="-9215"/>
                  <a:pt x="1477092" y="26176"/>
                  <a:pt x="1587658" y="0"/>
                </a:cubicBezTo>
                <a:cubicBezTo>
                  <a:pt x="1698225" y="-26176"/>
                  <a:pt x="1825351" y="21253"/>
                  <a:pt x="2053006" y="0"/>
                </a:cubicBezTo>
                <a:cubicBezTo>
                  <a:pt x="2280661" y="-21253"/>
                  <a:pt x="2446228" y="34912"/>
                  <a:pt x="2737341" y="0"/>
                </a:cubicBezTo>
                <a:cubicBezTo>
                  <a:pt x="2775767" y="180250"/>
                  <a:pt x="2705128" y="317192"/>
                  <a:pt x="2737341" y="481626"/>
                </a:cubicBezTo>
                <a:cubicBezTo>
                  <a:pt x="2769554" y="646060"/>
                  <a:pt x="2700767" y="853230"/>
                  <a:pt x="2737341" y="963251"/>
                </a:cubicBezTo>
                <a:cubicBezTo>
                  <a:pt x="2537945" y="979911"/>
                  <a:pt x="2340093" y="911551"/>
                  <a:pt x="2162499" y="963251"/>
                </a:cubicBezTo>
                <a:cubicBezTo>
                  <a:pt x="1984905" y="1014951"/>
                  <a:pt x="1735357" y="923736"/>
                  <a:pt x="1615031" y="963251"/>
                </a:cubicBezTo>
                <a:cubicBezTo>
                  <a:pt x="1494705" y="1002766"/>
                  <a:pt x="1191992" y="957422"/>
                  <a:pt x="1067563" y="963251"/>
                </a:cubicBezTo>
                <a:cubicBezTo>
                  <a:pt x="943134" y="969080"/>
                  <a:pt x="829623" y="929196"/>
                  <a:pt x="602215" y="963251"/>
                </a:cubicBezTo>
                <a:cubicBezTo>
                  <a:pt x="374807" y="997306"/>
                  <a:pt x="278378" y="956076"/>
                  <a:pt x="0" y="963251"/>
                </a:cubicBezTo>
                <a:cubicBezTo>
                  <a:pt x="-12809" y="828098"/>
                  <a:pt x="12252" y="653973"/>
                  <a:pt x="0" y="491258"/>
                </a:cubicBezTo>
                <a:cubicBezTo>
                  <a:pt x="-12252" y="328543"/>
                  <a:pt x="50628" y="168198"/>
                  <a:pt x="0" y="0"/>
                </a:cubicBezTo>
                <a:close/>
              </a:path>
            </a:pathLst>
          </a:custGeom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12207473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7036" b="-12250"/>
          <a:stretch/>
        </p:blipFill>
        <p:spPr>
          <a:xfrm>
            <a:off x="3966067" y="3046935"/>
            <a:ext cx="4645555" cy="1064059"/>
          </a:xfrm>
          <a:custGeom>
            <a:avLst/>
            <a:gdLst>
              <a:gd name="connsiteX0" fmla="*/ 0 w 4645555"/>
              <a:gd name="connsiteY0" fmla="*/ 0 h 1064059"/>
              <a:gd name="connsiteX1" fmla="*/ 534239 w 4645555"/>
              <a:gd name="connsiteY1" fmla="*/ 0 h 1064059"/>
              <a:gd name="connsiteX2" fmla="*/ 1068478 w 4645555"/>
              <a:gd name="connsiteY2" fmla="*/ 0 h 1064059"/>
              <a:gd name="connsiteX3" fmla="*/ 1556261 w 4645555"/>
              <a:gd name="connsiteY3" fmla="*/ 0 h 1064059"/>
              <a:gd name="connsiteX4" fmla="*/ 2183411 w 4645555"/>
              <a:gd name="connsiteY4" fmla="*/ 0 h 1064059"/>
              <a:gd name="connsiteX5" fmla="*/ 2764105 w 4645555"/>
              <a:gd name="connsiteY5" fmla="*/ 0 h 1064059"/>
              <a:gd name="connsiteX6" fmla="*/ 3298344 w 4645555"/>
              <a:gd name="connsiteY6" fmla="*/ 0 h 1064059"/>
              <a:gd name="connsiteX7" fmla="*/ 3786127 w 4645555"/>
              <a:gd name="connsiteY7" fmla="*/ 0 h 1064059"/>
              <a:gd name="connsiteX8" fmla="*/ 4645555 w 4645555"/>
              <a:gd name="connsiteY8" fmla="*/ 0 h 1064059"/>
              <a:gd name="connsiteX9" fmla="*/ 4645555 w 4645555"/>
              <a:gd name="connsiteY9" fmla="*/ 532030 h 1064059"/>
              <a:gd name="connsiteX10" fmla="*/ 4645555 w 4645555"/>
              <a:gd name="connsiteY10" fmla="*/ 1064059 h 1064059"/>
              <a:gd name="connsiteX11" fmla="*/ 3971950 w 4645555"/>
              <a:gd name="connsiteY11" fmla="*/ 1064059 h 1064059"/>
              <a:gd name="connsiteX12" fmla="*/ 3530622 w 4645555"/>
              <a:gd name="connsiteY12" fmla="*/ 1064059 h 1064059"/>
              <a:gd name="connsiteX13" fmla="*/ 2857016 w 4645555"/>
              <a:gd name="connsiteY13" fmla="*/ 1064059 h 1064059"/>
              <a:gd name="connsiteX14" fmla="*/ 2276322 w 4645555"/>
              <a:gd name="connsiteY14" fmla="*/ 1064059 h 1064059"/>
              <a:gd name="connsiteX15" fmla="*/ 1649172 w 4645555"/>
              <a:gd name="connsiteY15" fmla="*/ 1064059 h 1064059"/>
              <a:gd name="connsiteX16" fmla="*/ 1161389 w 4645555"/>
              <a:gd name="connsiteY16" fmla="*/ 1064059 h 1064059"/>
              <a:gd name="connsiteX17" fmla="*/ 0 w 4645555"/>
              <a:gd name="connsiteY17" fmla="*/ 1064059 h 1064059"/>
              <a:gd name="connsiteX18" fmla="*/ 0 w 4645555"/>
              <a:gd name="connsiteY18" fmla="*/ 532030 h 1064059"/>
              <a:gd name="connsiteX19" fmla="*/ 0 w 4645555"/>
              <a:gd name="connsiteY19" fmla="*/ 0 h 1064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645555" h="1064059" fill="none" extrusionOk="0">
                <a:moveTo>
                  <a:pt x="0" y="0"/>
                </a:moveTo>
                <a:cubicBezTo>
                  <a:pt x="187483" y="-6375"/>
                  <a:pt x="267528" y="6815"/>
                  <a:pt x="534239" y="0"/>
                </a:cubicBezTo>
                <a:cubicBezTo>
                  <a:pt x="800950" y="-6815"/>
                  <a:pt x="873711" y="41542"/>
                  <a:pt x="1068478" y="0"/>
                </a:cubicBezTo>
                <a:cubicBezTo>
                  <a:pt x="1263245" y="-41542"/>
                  <a:pt x="1353125" y="20895"/>
                  <a:pt x="1556261" y="0"/>
                </a:cubicBezTo>
                <a:cubicBezTo>
                  <a:pt x="1759397" y="-20895"/>
                  <a:pt x="1941012" y="45918"/>
                  <a:pt x="2183411" y="0"/>
                </a:cubicBezTo>
                <a:cubicBezTo>
                  <a:pt x="2425810" y="-45918"/>
                  <a:pt x="2548784" y="2552"/>
                  <a:pt x="2764105" y="0"/>
                </a:cubicBezTo>
                <a:cubicBezTo>
                  <a:pt x="2979426" y="-2552"/>
                  <a:pt x="3069975" y="4967"/>
                  <a:pt x="3298344" y="0"/>
                </a:cubicBezTo>
                <a:cubicBezTo>
                  <a:pt x="3526713" y="-4967"/>
                  <a:pt x="3646558" y="51254"/>
                  <a:pt x="3786127" y="0"/>
                </a:cubicBezTo>
                <a:cubicBezTo>
                  <a:pt x="3925696" y="-51254"/>
                  <a:pt x="4285648" y="72398"/>
                  <a:pt x="4645555" y="0"/>
                </a:cubicBezTo>
                <a:cubicBezTo>
                  <a:pt x="4702575" y="150747"/>
                  <a:pt x="4592208" y="397561"/>
                  <a:pt x="4645555" y="532030"/>
                </a:cubicBezTo>
                <a:cubicBezTo>
                  <a:pt x="4698902" y="666499"/>
                  <a:pt x="4601158" y="866353"/>
                  <a:pt x="4645555" y="1064059"/>
                </a:cubicBezTo>
                <a:cubicBezTo>
                  <a:pt x="4406789" y="1100942"/>
                  <a:pt x="4173301" y="1063392"/>
                  <a:pt x="3971950" y="1064059"/>
                </a:cubicBezTo>
                <a:cubicBezTo>
                  <a:pt x="3770600" y="1064726"/>
                  <a:pt x="3697761" y="1034119"/>
                  <a:pt x="3530622" y="1064059"/>
                </a:cubicBezTo>
                <a:cubicBezTo>
                  <a:pt x="3363483" y="1093999"/>
                  <a:pt x="3028087" y="1036044"/>
                  <a:pt x="2857016" y="1064059"/>
                </a:cubicBezTo>
                <a:cubicBezTo>
                  <a:pt x="2685945" y="1092074"/>
                  <a:pt x="2395712" y="1016320"/>
                  <a:pt x="2276322" y="1064059"/>
                </a:cubicBezTo>
                <a:cubicBezTo>
                  <a:pt x="2156932" y="1111798"/>
                  <a:pt x="1822596" y="1016220"/>
                  <a:pt x="1649172" y="1064059"/>
                </a:cubicBezTo>
                <a:cubicBezTo>
                  <a:pt x="1475748" y="1111898"/>
                  <a:pt x="1279146" y="1063741"/>
                  <a:pt x="1161389" y="1064059"/>
                </a:cubicBezTo>
                <a:cubicBezTo>
                  <a:pt x="1043632" y="1064377"/>
                  <a:pt x="429194" y="933768"/>
                  <a:pt x="0" y="1064059"/>
                </a:cubicBezTo>
                <a:cubicBezTo>
                  <a:pt x="-55125" y="802077"/>
                  <a:pt x="21770" y="767191"/>
                  <a:pt x="0" y="532030"/>
                </a:cubicBezTo>
                <a:cubicBezTo>
                  <a:pt x="-21770" y="296869"/>
                  <a:pt x="23311" y="144667"/>
                  <a:pt x="0" y="0"/>
                </a:cubicBezTo>
                <a:close/>
              </a:path>
              <a:path w="4645555" h="1064059" stroke="0" extrusionOk="0">
                <a:moveTo>
                  <a:pt x="0" y="0"/>
                </a:moveTo>
                <a:cubicBezTo>
                  <a:pt x="129447" y="-35703"/>
                  <a:pt x="321639" y="20367"/>
                  <a:pt x="627150" y="0"/>
                </a:cubicBezTo>
                <a:cubicBezTo>
                  <a:pt x="932661" y="-20367"/>
                  <a:pt x="995808" y="45798"/>
                  <a:pt x="1114933" y="0"/>
                </a:cubicBezTo>
                <a:cubicBezTo>
                  <a:pt x="1234058" y="-45798"/>
                  <a:pt x="1423489" y="31462"/>
                  <a:pt x="1649172" y="0"/>
                </a:cubicBezTo>
                <a:cubicBezTo>
                  <a:pt x="1874855" y="-31462"/>
                  <a:pt x="1930243" y="28638"/>
                  <a:pt x="2090500" y="0"/>
                </a:cubicBezTo>
                <a:cubicBezTo>
                  <a:pt x="2250757" y="-28638"/>
                  <a:pt x="2383044" y="1285"/>
                  <a:pt x="2531827" y="0"/>
                </a:cubicBezTo>
                <a:cubicBezTo>
                  <a:pt x="2680610" y="-1285"/>
                  <a:pt x="2941592" y="13715"/>
                  <a:pt x="3112522" y="0"/>
                </a:cubicBezTo>
                <a:cubicBezTo>
                  <a:pt x="3283453" y="-13715"/>
                  <a:pt x="3591833" y="10139"/>
                  <a:pt x="3786127" y="0"/>
                </a:cubicBezTo>
                <a:cubicBezTo>
                  <a:pt x="3980422" y="-10139"/>
                  <a:pt x="4264667" y="93225"/>
                  <a:pt x="4645555" y="0"/>
                </a:cubicBezTo>
                <a:cubicBezTo>
                  <a:pt x="4689430" y="130683"/>
                  <a:pt x="4618692" y="386013"/>
                  <a:pt x="4645555" y="500108"/>
                </a:cubicBezTo>
                <a:cubicBezTo>
                  <a:pt x="4672418" y="614203"/>
                  <a:pt x="4582266" y="929265"/>
                  <a:pt x="4645555" y="1064059"/>
                </a:cubicBezTo>
                <a:cubicBezTo>
                  <a:pt x="4406450" y="1113210"/>
                  <a:pt x="4237945" y="1059583"/>
                  <a:pt x="4064861" y="1064059"/>
                </a:cubicBezTo>
                <a:cubicBezTo>
                  <a:pt x="3891777" y="1068535"/>
                  <a:pt x="3627573" y="1023557"/>
                  <a:pt x="3484166" y="1064059"/>
                </a:cubicBezTo>
                <a:cubicBezTo>
                  <a:pt x="3340759" y="1104561"/>
                  <a:pt x="3176885" y="1021886"/>
                  <a:pt x="2949927" y="1064059"/>
                </a:cubicBezTo>
                <a:cubicBezTo>
                  <a:pt x="2722969" y="1106232"/>
                  <a:pt x="2616340" y="1052604"/>
                  <a:pt x="2322778" y="1064059"/>
                </a:cubicBezTo>
                <a:cubicBezTo>
                  <a:pt x="2029216" y="1075514"/>
                  <a:pt x="2053861" y="1049730"/>
                  <a:pt x="1881450" y="1064059"/>
                </a:cubicBezTo>
                <a:cubicBezTo>
                  <a:pt x="1709039" y="1078388"/>
                  <a:pt x="1486517" y="1020844"/>
                  <a:pt x="1347211" y="1064059"/>
                </a:cubicBezTo>
                <a:cubicBezTo>
                  <a:pt x="1207905" y="1107274"/>
                  <a:pt x="953939" y="1031996"/>
                  <a:pt x="766517" y="1064059"/>
                </a:cubicBezTo>
                <a:cubicBezTo>
                  <a:pt x="579095" y="1096122"/>
                  <a:pt x="243908" y="1002563"/>
                  <a:pt x="0" y="1064059"/>
                </a:cubicBezTo>
                <a:cubicBezTo>
                  <a:pt x="-22025" y="849786"/>
                  <a:pt x="48206" y="666200"/>
                  <a:pt x="0" y="521389"/>
                </a:cubicBezTo>
                <a:cubicBezTo>
                  <a:pt x="-48206" y="376578"/>
                  <a:pt x="3368" y="217784"/>
                  <a:pt x="0" y="0"/>
                </a:cubicBezTo>
                <a:close/>
              </a:path>
            </a:pathLst>
          </a:custGeom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12207473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</p:spTree>
    <p:extLst>
      <p:ext uri="{BB962C8B-B14F-4D97-AF65-F5344CB8AC3E}">
        <p14:creationId xmlns:p14="http://schemas.microsoft.com/office/powerpoint/2010/main" val="5426327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932781" y="3001934"/>
            <a:ext cx="8326438" cy="1067151"/>
          </a:xfrm>
        </p:spPr>
        <p:txBody>
          <a:bodyPr/>
          <a:lstStyle/>
          <a:p>
            <a:pPr algn="ctr"/>
            <a:r>
              <a:rPr lang="en-US" dirty="0"/>
              <a:t>Calculating Loss:</a:t>
            </a:r>
            <a:br>
              <a:rPr lang="en-US" dirty="0"/>
            </a:br>
            <a:r>
              <a:rPr lang="en-US" dirty="0"/>
              <a:t>Hinge Loss (Multiclass SVM Loss)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</a:p>
        </p:txBody>
      </p:sp>
    </p:spTree>
    <p:extLst>
      <p:ext uri="{BB962C8B-B14F-4D97-AF65-F5344CB8AC3E}">
        <p14:creationId xmlns:p14="http://schemas.microsoft.com/office/powerpoint/2010/main" val="1674900394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932781" y="3001934"/>
            <a:ext cx="8326438" cy="641239"/>
          </a:xfrm>
        </p:spPr>
        <p:txBody>
          <a:bodyPr/>
          <a:lstStyle/>
          <a:p>
            <a:pPr algn="ctr"/>
            <a:r>
              <a:rPr lang="en-US" dirty="0"/>
              <a:t>Supervised Classification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</a:p>
        </p:txBody>
      </p:sp>
    </p:spTree>
    <p:extLst>
      <p:ext uri="{BB962C8B-B14F-4D97-AF65-F5344CB8AC3E}">
        <p14:creationId xmlns:p14="http://schemas.microsoft.com/office/powerpoint/2010/main" val="36939828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10"/>
          <p:cNvGraphicFramePr>
            <a:graphicFrameLocks noGrp="1"/>
          </p:cNvGraphicFramePr>
          <p:nvPr>
            <p:ph sz="quarter" idx="14"/>
          </p:nvPr>
        </p:nvGraphicFramePr>
        <p:xfrm>
          <a:off x="1889125" y="2009775"/>
          <a:ext cx="5480504" cy="2946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0126">
                  <a:extLst>
                    <a:ext uri="{9D8B030D-6E8A-4147-A177-3AD203B41FA5}">
                      <a16:colId xmlns:a16="http://schemas.microsoft.com/office/drawing/2014/main" val="2022134767"/>
                    </a:ext>
                  </a:extLst>
                </a:gridCol>
                <a:gridCol w="1370126">
                  <a:extLst>
                    <a:ext uri="{9D8B030D-6E8A-4147-A177-3AD203B41FA5}">
                      <a16:colId xmlns:a16="http://schemas.microsoft.com/office/drawing/2014/main" val="3066242120"/>
                    </a:ext>
                  </a:extLst>
                </a:gridCol>
                <a:gridCol w="1370126">
                  <a:extLst>
                    <a:ext uri="{9D8B030D-6E8A-4147-A177-3AD203B41FA5}">
                      <a16:colId xmlns:a16="http://schemas.microsoft.com/office/drawing/2014/main" val="1920254379"/>
                    </a:ext>
                  </a:extLst>
                </a:gridCol>
                <a:gridCol w="1370126">
                  <a:extLst>
                    <a:ext uri="{9D8B030D-6E8A-4147-A177-3AD203B41FA5}">
                      <a16:colId xmlns:a16="http://schemas.microsoft.com/office/drawing/2014/main" val="4082878430"/>
                    </a:ext>
                  </a:extLst>
                </a:gridCol>
              </a:tblGrid>
              <a:tr h="14627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scores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5836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0070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018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Ship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-3.1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605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Losses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697713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Multiclass SVM Loss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</a:p>
        </p:txBody>
      </p:sp>
      <p:pic>
        <p:nvPicPr>
          <p:cNvPr id="8" name="Picture 2" descr="http://www.warrenphotographic.co.uk/photography/bigs/15065-Silver-tabby-cat-sitting-white-background.jpg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346090" y="2144092"/>
            <a:ext cx="1150320" cy="118207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static1.squarespace.com/static/54e483f3e4b0408d9cfed01c/t/54f66050e4b06dff03959f64/1425582197432/Schooner+Lynx_high+res+%28Tall+Ships+America%29.jpg?format=1500w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43726" y="2144087"/>
            <a:ext cx="1082854" cy="118872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jumanjipets.co.uk/image/catalog/dogmenu1.jp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75616" y="2144087"/>
            <a:ext cx="1088904" cy="118872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505786" y="2144092"/>
                <a:ext cx="2990306" cy="487313"/>
              </a:xfrm>
              <a:prstGeom prst="rect">
                <a:avLst/>
              </a:prstGeom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0 ,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786" y="2144092"/>
                <a:ext cx="2990306" cy="487313"/>
              </a:xfrm>
              <a:prstGeom prst="rect">
                <a:avLst/>
              </a:prstGeom>
              <a:blipFill>
                <a:blip r:embed="rId6"/>
                <a:stretch>
                  <a:fillRect l="-7943" t="-190000" b="-26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7418703" y="2898836"/>
                <a:ext cx="1748427" cy="6592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703" y="2898836"/>
                <a:ext cx="1748427" cy="6592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3867374"/>
      </p:ext>
    </p:extLst>
  </p:cSld>
  <p:clrMapOvr>
    <a:masterClrMapping/>
  </p:clrMapOvr>
  <p:transition spd="slow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10"/>
          <p:cNvGraphicFramePr>
            <a:graphicFrameLocks noGrp="1"/>
          </p:cNvGraphicFramePr>
          <p:nvPr>
            <p:ph sz="quarter" idx="14"/>
          </p:nvPr>
        </p:nvGraphicFramePr>
        <p:xfrm>
          <a:off x="1889125" y="2009775"/>
          <a:ext cx="5480504" cy="2946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0126">
                  <a:extLst>
                    <a:ext uri="{9D8B030D-6E8A-4147-A177-3AD203B41FA5}">
                      <a16:colId xmlns:a16="http://schemas.microsoft.com/office/drawing/2014/main" val="2022134767"/>
                    </a:ext>
                  </a:extLst>
                </a:gridCol>
                <a:gridCol w="1370126">
                  <a:extLst>
                    <a:ext uri="{9D8B030D-6E8A-4147-A177-3AD203B41FA5}">
                      <a16:colId xmlns:a16="http://schemas.microsoft.com/office/drawing/2014/main" val="3066242120"/>
                    </a:ext>
                  </a:extLst>
                </a:gridCol>
                <a:gridCol w="1370126">
                  <a:extLst>
                    <a:ext uri="{9D8B030D-6E8A-4147-A177-3AD203B41FA5}">
                      <a16:colId xmlns:a16="http://schemas.microsoft.com/office/drawing/2014/main" val="1920254379"/>
                    </a:ext>
                  </a:extLst>
                </a:gridCol>
                <a:gridCol w="1370126">
                  <a:extLst>
                    <a:ext uri="{9D8B030D-6E8A-4147-A177-3AD203B41FA5}">
                      <a16:colId xmlns:a16="http://schemas.microsoft.com/office/drawing/2014/main" val="4082878430"/>
                    </a:ext>
                  </a:extLst>
                </a:gridCol>
              </a:tblGrid>
              <a:tr h="14627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scores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5836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0070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018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Ship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r>
                        <a:rPr lang="en-US" b="1" dirty="0"/>
                        <a:t>3.1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605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Losses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697713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Multiclass SVM Loss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</a:p>
        </p:txBody>
      </p:sp>
      <p:pic>
        <p:nvPicPr>
          <p:cNvPr id="8" name="Picture 2" descr="http://www.warrenphotographic.co.uk/photography/bigs/15065-Silver-tabby-cat-sitting-white-background.jpg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346090" y="2144092"/>
            <a:ext cx="1150320" cy="118207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static1.squarespace.com/static/54e483f3e4b0408d9cfed01c/t/54f66050e4b06dff03959f64/1425582197432/Schooner+Lynx_high+res+%28Tall+Ships+America%29.jpg?format=1500w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43726" y="2144087"/>
            <a:ext cx="1082854" cy="118872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jumanjipets.co.uk/image/catalog/dogmenu1.jp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75616" y="2144087"/>
            <a:ext cx="1088904" cy="118872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505786" y="2144092"/>
                <a:ext cx="2990306" cy="487313"/>
              </a:xfrm>
              <a:prstGeom prst="rect">
                <a:avLst/>
              </a:prstGeom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0 ,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786" y="2144092"/>
                <a:ext cx="2990306" cy="487313"/>
              </a:xfrm>
              <a:prstGeom prst="rect">
                <a:avLst/>
              </a:prstGeom>
              <a:blipFill>
                <a:blip r:embed="rId6"/>
                <a:stretch>
                  <a:fillRect l="-7943" t="-190000" b="-26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3574886" y="3394829"/>
            <a:ext cx="740228" cy="16452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34596" y="5151530"/>
            <a:ext cx="51711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=max(0, 5.1 - 3.2 +1) + max(0, -1.7 - 3.2 +1)</a:t>
            </a:r>
          </a:p>
          <a:p>
            <a:r>
              <a:rPr lang="en-US" sz="1600" dirty="0">
                <a:solidFill>
                  <a:srgbClr val="FF0000"/>
                </a:solidFill>
              </a:rPr>
              <a:t>=max(0, 2.9) + max(0, -3.9)</a:t>
            </a:r>
          </a:p>
          <a:p>
            <a:r>
              <a:rPr lang="en-US" sz="1600" dirty="0">
                <a:solidFill>
                  <a:srgbClr val="FF0000"/>
                </a:solidFill>
              </a:rPr>
              <a:t>=2.9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7418703" y="2898836"/>
                <a:ext cx="1748427" cy="6592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703" y="2898836"/>
                <a:ext cx="1748427" cy="6592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20361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10"/>
          <p:cNvGraphicFramePr>
            <a:graphicFrameLocks noGrp="1"/>
          </p:cNvGraphicFramePr>
          <p:nvPr>
            <p:ph sz="quarter" idx="14"/>
          </p:nvPr>
        </p:nvGraphicFramePr>
        <p:xfrm>
          <a:off x="1889125" y="2009775"/>
          <a:ext cx="5480504" cy="2946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0126">
                  <a:extLst>
                    <a:ext uri="{9D8B030D-6E8A-4147-A177-3AD203B41FA5}">
                      <a16:colId xmlns:a16="http://schemas.microsoft.com/office/drawing/2014/main" val="2022134767"/>
                    </a:ext>
                  </a:extLst>
                </a:gridCol>
                <a:gridCol w="1370126">
                  <a:extLst>
                    <a:ext uri="{9D8B030D-6E8A-4147-A177-3AD203B41FA5}">
                      <a16:colId xmlns:a16="http://schemas.microsoft.com/office/drawing/2014/main" val="3066242120"/>
                    </a:ext>
                  </a:extLst>
                </a:gridCol>
                <a:gridCol w="1370126">
                  <a:extLst>
                    <a:ext uri="{9D8B030D-6E8A-4147-A177-3AD203B41FA5}">
                      <a16:colId xmlns:a16="http://schemas.microsoft.com/office/drawing/2014/main" val="1920254379"/>
                    </a:ext>
                  </a:extLst>
                </a:gridCol>
                <a:gridCol w="1370126">
                  <a:extLst>
                    <a:ext uri="{9D8B030D-6E8A-4147-A177-3AD203B41FA5}">
                      <a16:colId xmlns:a16="http://schemas.microsoft.com/office/drawing/2014/main" val="4082878430"/>
                    </a:ext>
                  </a:extLst>
                </a:gridCol>
              </a:tblGrid>
              <a:tr h="14627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scores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5836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0070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018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Ship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r>
                        <a:rPr lang="en-US" b="1" dirty="0"/>
                        <a:t>3.1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605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Losses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697713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Multiclass SVM Loss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</a:p>
        </p:txBody>
      </p:sp>
      <p:pic>
        <p:nvPicPr>
          <p:cNvPr id="8" name="Picture 2" descr="http://www.warrenphotographic.co.uk/photography/bigs/15065-Silver-tabby-cat-sitting-white-background.jpg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346090" y="2144092"/>
            <a:ext cx="1150320" cy="118207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static1.squarespace.com/static/54e483f3e4b0408d9cfed01c/t/54f66050e4b06dff03959f64/1425582197432/Schooner+Lynx_high+res+%28Tall+Ships+America%29.jpg?format=1500w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43726" y="2144087"/>
            <a:ext cx="1082854" cy="118872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jumanjipets.co.uk/image/catalog/dogmenu1.jp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75616" y="2144087"/>
            <a:ext cx="1088904" cy="118872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505786" y="2144092"/>
                <a:ext cx="2990306" cy="487313"/>
              </a:xfrm>
              <a:prstGeom prst="rect">
                <a:avLst/>
              </a:prstGeom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0 ,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786" y="2144092"/>
                <a:ext cx="2990306" cy="487313"/>
              </a:xfrm>
              <a:prstGeom prst="rect">
                <a:avLst/>
              </a:prstGeom>
              <a:blipFill>
                <a:blip r:embed="rId6"/>
                <a:stretch>
                  <a:fillRect l="-7943" t="-190000" b="-26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4931246" y="3394829"/>
            <a:ext cx="740228" cy="16452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34596" y="5151530"/>
            <a:ext cx="53463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=max(0, 1.3 - 4.9 +1) + max(0, 2.0 - 4.9 +1)</a:t>
            </a:r>
          </a:p>
          <a:p>
            <a:r>
              <a:rPr lang="en-US" sz="1600" dirty="0">
                <a:solidFill>
                  <a:srgbClr val="FF0000"/>
                </a:solidFill>
              </a:rPr>
              <a:t>=max(0, -2.6) + max(0, -1.9)</a:t>
            </a:r>
          </a:p>
          <a:p>
            <a:r>
              <a:rPr lang="en-US" sz="1600" dirty="0">
                <a:solidFill>
                  <a:srgbClr val="FF0000"/>
                </a:solidFill>
              </a:rPr>
              <a:t>=0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7418703" y="2898836"/>
                <a:ext cx="1748427" cy="6592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703" y="2898836"/>
                <a:ext cx="1748427" cy="6592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41349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10"/>
          <p:cNvGraphicFramePr>
            <a:graphicFrameLocks noGrp="1"/>
          </p:cNvGraphicFramePr>
          <p:nvPr>
            <p:ph sz="quarter" idx="14"/>
          </p:nvPr>
        </p:nvGraphicFramePr>
        <p:xfrm>
          <a:off x="1889125" y="2009775"/>
          <a:ext cx="5480504" cy="2946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0126">
                  <a:extLst>
                    <a:ext uri="{9D8B030D-6E8A-4147-A177-3AD203B41FA5}">
                      <a16:colId xmlns:a16="http://schemas.microsoft.com/office/drawing/2014/main" val="2022134767"/>
                    </a:ext>
                  </a:extLst>
                </a:gridCol>
                <a:gridCol w="1370126">
                  <a:extLst>
                    <a:ext uri="{9D8B030D-6E8A-4147-A177-3AD203B41FA5}">
                      <a16:colId xmlns:a16="http://schemas.microsoft.com/office/drawing/2014/main" val="3066242120"/>
                    </a:ext>
                  </a:extLst>
                </a:gridCol>
                <a:gridCol w="1370126">
                  <a:extLst>
                    <a:ext uri="{9D8B030D-6E8A-4147-A177-3AD203B41FA5}">
                      <a16:colId xmlns:a16="http://schemas.microsoft.com/office/drawing/2014/main" val="1920254379"/>
                    </a:ext>
                  </a:extLst>
                </a:gridCol>
                <a:gridCol w="1370126">
                  <a:extLst>
                    <a:ext uri="{9D8B030D-6E8A-4147-A177-3AD203B41FA5}">
                      <a16:colId xmlns:a16="http://schemas.microsoft.com/office/drawing/2014/main" val="4082878430"/>
                    </a:ext>
                  </a:extLst>
                </a:gridCol>
              </a:tblGrid>
              <a:tr h="14627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scores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5836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0070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018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Ship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r>
                        <a:rPr lang="en-US" b="1" dirty="0"/>
                        <a:t>3.1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605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Losses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12.9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697713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Multiclass SVM Loss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</a:p>
        </p:txBody>
      </p:sp>
      <p:pic>
        <p:nvPicPr>
          <p:cNvPr id="8" name="Picture 2" descr="http://www.warrenphotographic.co.uk/photography/bigs/15065-Silver-tabby-cat-sitting-white-background.jpg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346090" y="2144092"/>
            <a:ext cx="1150320" cy="118207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static1.squarespace.com/static/54e483f3e4b0408d9cfed01c/t/54f66050e4b06dff03959f64/1425582197432/Schooner+Lynx_high+res+%28Tall+Ships+America%29.jpg?format=1500w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43726" y="2144087"/>
            <a:ext cx="1082854" cy="118872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jumanjipets.co.uk/image/catalog/dogmenu1.jp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75616" y="2144087"/>
            <a:ext cx="1088904" cy="118872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505786" y="2144092"/>
                <a:ext cx="2990306" cy="487313"/>
              </a:xfrm>
              <a:prstGeom prst="rect">
                <a:avLst/>
              </a:prstGeom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0 ,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786" y="2144092"/>
                <a:ext cx="2990306" cy="487313"/>
              </a:xfrm>
              <a:prstGeom prst="rect">
                <a:avLst/>
              </a:prstGeom>
              <a:blipFill>
                <a:blip r:embed="rId6"/>
                <a:stretch>
                  <a:fillRect l="-7943" t="-190000" b="-26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7418703" y="2898836"/>
                <a:ext cx="1748427" cy="6592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703" y="2898836"/>
                <a:ext cx="1748427" cy="6592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7635944" y="4455648"/>
            <a:ext cx="28601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L = (2.9 + 0 + 12.9) / 3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L</a:t>
            </a:r>
            <a:r>
              <a:rPr lang="en-US" sz="1600" dirty="0">
                <a:solidFill>
                  <a:srgbClr val="FF0000"/>
                </a:solidFill>
              </a:rPr>
              <a:t>= </a:t>
            </a:r>
            <a:r>
              <a:rPr lang="en-US" sz="1600" b="1" dirty="0">
                <a:solidFill>
                  <a:srgbClr val="FF0000"/>
                </a:solidFill>
              </a:rPr>
              <a:t>5.27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574886" y="4484671"/>
            <a:ext cx="3651694" cy="5844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610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587500" y="3001934"/>
            <a:ext cx="9017000" cy="1067151"/>
          </a:xfrm>
        </p:spPr>
        <p:txBody>
          <a:bodyPr/>
          <a:lstStyle/>
          <a:p>
            <a:pPr algn="ctr"/>
            <a:r>
              <a:rPr lang="en-US" dirty="0"/>
              <a:t>Calculating Loss:</a:t>
            </a:r>
            <a:br>
              <a:rPr lang="en-US" dirty="0"/>
            </a:br>
            <a:r>
              <a:rPr lang="en-US" dirty="0"/>
              <a:t>Softmax Loss (Multinomial Logistic Loss)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</a:p>
        </p:txBody>
      </p:sp>
    </p:spTree>
    <p:extLst>
      <p:ext uri="{BB962C8B-B14F-4D97-AF65-F5344CB8AC3E}">
        <p14:creationId xmlns:p14="http://schemas.microsoft.com/office/powerpoint/2010/main" val="2615281527"/>
      </p:ext>
    </p:extLst>
  </p:cSld>
  <p:clrMapOvr>
    <a:masterClrMapping/>
  </p:clrMapOvr>
  <p:transition spd="slow"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10"/>
          <p:cNvGraphicFramePr>
            <a:graphicFrameLocks noGrp="1"/>
          </p:cNvGraphicFramePr>
          <p:nvPr>
            <p:ph sz="quarter" idx="14"/>
          </p:nvPr>
        </p:nvGraphicFramePr>
        <p:xfrm>
          <a:off x="1889125" y="2009775"/>
          <a:ext cx="5480504" cy="25752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0126">
                  <a:extLst>
                    <a:ext uri="{9D8B030D-6E8A-4147-A177-3AD203B41FA5}">
                      <a16:colId xmlns:a16="http://schemas.microsoft.com/office/drawing/2014/main" val="2022134767"/>
                    </a:ext>
                  </a:extLst>
                </a:gridCol>
                <a:gridCol w="1370126">
                  <a:extLst>
                    <a:ext uri="{9D8B030D-6E8A-4147-A177-3AD203B41FA5}">
                      <a16:colId xmlns:a16="http://schemas.microsoft.com/office/drawing/2014/main" val="3066242120"/>
                    </a:ext>
                  </a:extLst>
                </a:gridCol>
                <a:gridCol w="1370126">
                  <a:extLst>
                    <a:ext uri="{9D8B030D-6E8A-4147-A177-3AD203B41FA5}">
                      <a16:colId xmlns:a16="http://schemas.microsoft.com/office/drawing/2014/main" val="1920254379"/>
                    </a:ext>
                  </a:extLst>
                </a:gridCol>
                <a:gridCol w="1370126">
                  <a:extLst>
                    <a:ext uri="{9D8B030D-6E8A-4147-A177-3AD203B41FA5}">
                      <a16:colId xmlns:a16="http://schemas.microsoft.com/office/drawing/2014/main" val="4082878430"/>
                    </a:ext>
                  </a:extLst>
                </a:gridCol>
              </a:tblGrid>
              <a:tr h="14627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scores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5836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0070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018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Ship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r>
                        <a:rPr lang="en-US" b="1" dirty="0"/>
                        <a:t>3.1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605501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Softmax Score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</a:p>
        </p:txBody>
      </p:sp>
      <p:pic>
        <p:nvPicPr>
          <p:cNvPr id="8" name="Picture 2" descr="http://www.warrenphotographic.co.uk/photography/bigs/15065-Silver-tabby-cat-sitting-white-background.jpg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346090" y="2144092"/>
            <a:ext cx="1150320" cy="118207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static1.squarespace.com/static/54e483f3e4b0408d9cfed01c/t/54f66050e4b06dff03959f64/1425582197432/Schooner+Lynx_high+res+%28Tall+Ships+America%29.jpg?format=1500w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43726" y="2144087"/>
            <a:ext cx="1082854" cy="118872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jumanjipets.co.uk/image/catalog/dogmenu1.jp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75616" y="2144087"/>
            <a:ext cx="1088904" cy="118872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569225B-77E9-45F3-A76F-44CAC9B3E24C}"/>
                  </a:ext>
                </a:extLst>
              </p:cNvPr>
              <p:cNvSpPr/>
              <p:nvPr/>
            </p:nvSpPr>
            <p:spPr>
              <a:xfrm>
                <a:off x="7826104" y="2052066"/>
                <a:ext cx="1715790" cy="7459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𝑠𝑐𝑜𝑟𝑒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569225B-77E9-45F3-A76F-44CAC9B3E2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104" y="2052066"/>
                <a:ext cx="1715790" cy="7459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6388545"/>
      </p:ext>
    </p:extLst>
  </p:cSld>
  <p:clrMapOvr>
    <a:masterClrMapping/>
  </p:clrMapOvr>
  <p:transition spd="slow"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10">
            <a:extLst>
              <a:ext uri="{FF2B5EF4-FFF2-40B4-BE49-F238E27FC236}">
                <a16:creationId xmlns:a16="http://schemas.microsoft.com/office/drawing/2014/main" id="{F0FAC6F7-D7F3-4D7D-9E17-DB33623417F3}"/>
              </a:ext>
            </a:extLst>
          </p:cNvPr>
          <p:cNvGraphicFramePr>
            <a:graphicFrameLocks noGrp="1"/>
          </p:cNvGraphicFramePr>
          <p:nvPr>
            <p:ph sz="quarter" idx="14"/>
          </p:nvPr>
        </p:nvGraphicFramePr>
        <p:xfrm>
          <a:off x="1889125" y="2009775"/>
          <a:ext cx="5480504" cy="25752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0126">
                  <a:extLst>
                    <a:ext uri="{9D8B030D-6E8A-4147-A177-3AD203B41FA5}">
                      <a16:colId xmlns:a16="http://schemas.microsoft.com/office/drawing/2014/main" val="2022134767"/>
                    </a:ext>
                  </a:extLst>
                </a:gridCol>
                <a:gridCol w="1370126">
                  <a:extLst>
                    <a:ext uri="{9D8B030D-6E8A-4147-A177-3AD203B41FA5}">
                      <a16:colId xmlns:a16="http://schemas.microsoft.com/office/drawing/2014/main" val="3066242120"/>
                    </a:ext>
                  </a:extLst>
                </a:gridCol>
                <a:gridCol w="1370126">
                  <a:extLst>
                    <a:ext uri="{9D8B030D-6E8A-4147-A177-3AD203B41FA5}">
                      <a16:colId xmlns:a16="http://schemas.microsoft.com/office/drawing/2014/main" val="1920254379"/>
                    </a:ext>
                  </a:extLst>
                </a:gridCol>
                <a:gridCol w="1370126">
                  <a:extLst>
                    <a:ext uri="{9D8B030D-6E8A-4147-A177-3AD203B41FA5}">
                      <a16:colId xmlns:a16="http://schemas.microsoft.com/office/drawing/2014/main" val="4082878430"/>
                    </a:ext>
                  </a:extLst>
                </a:gridCol>
              </a:tblGrid>
              <a:tr h="1462768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e</a:t>
                      </a:r>
                      <a:r>
                        <a:rPr lang="en-US" baseline="30000" dirty="0" err="1"/>
                        <a:t>scores</a:t>
                      </a:r>
                      <a:endParaRPr lang="en-US" baseline="30000" dirty="0"/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5836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24.53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3.67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9.02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0070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164.02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134.29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12.18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018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Ship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0.183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7.39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605501"/>
                  </a:ext>
                </a:extLst>
              </a:tr>
            </a:tbl>
          </a:graphicData>
        </a:graphic>
      </p:graphicFrame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BF28CF6E-8F08-4213-87E2-97C7206E4A8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519878" y="6451887"/>
            <a:ext cx="478367" cy="365125"/>
          </a:xfrm>
        </p:spPr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13" name="Title 4">
            <a:extLst>
              <a:ext uri="{FF2B5EF4-FFF2-40B4-BE49-F238E27FC236}">
                <a16:creationId xmlns:a16="http://schemas.microsoft.com/office/drawing/2014/main" id="{AA5DB208-61BB-46A0-8885-65987CAFE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34" y="1336418"/>
            <a:ext cx="11101917" cy="641239"/>
          </a:xfrm>
        </p:spPr>
        <p:txBody>
          <a:bodyPr/>
          <a:lstStyle/>
          <a:p>
            <a:r>
              <a:rPr lang="en-US" dirty="0"/>
              <a:t>Softmax Score</a:t>
            </a:r>
            <a:endParaRPr lang="id-ID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1D10B65B-05B7-4365-A639-39257920D67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24218" y="6451601"/>
            <a:ext cx="4421037" cy="365125"/>
          </a:xfrm>
        </p:spPr>
        <p:txBody>
          <a:bodyPr/>
          <a:lstStyle/>
          <a:p>
            <a:r>
              <a:rPr lang="id-ID" dirty="0"/>
              <a:t>Computer Vision</a:t>
            </a:r>
          </a:p>
        </p:txBody>
      </p:sp>
      <p:pic>
        <p:nvPicPr>
          <p:cNvPr id="15" name="Picture 2" descr="http://www.warrenphotographic.co.uk/photography/bigs/15065-Silver-tabby-cat-sitting-white-background.jpg">
            <a:extLst>
              <a:ext uri="{FF2B5EF4-FFF2-40B4-BE49-F238E27FC236}">
                <a16:creationId xmlns:a16="http://schemas.microsoft.com/office/drawing/2014/main" id="{0F3D5EE7-4B74-4EE1-868E-315E3027B7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346090" y="2144092"/>
            <a:ext cx="1150320" cy="118207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://static1.squarespace.com/static/54e483f3e4b0408d9cfed01c/t/54f66050e4b06dff03959f64/1425582197432/Schooner+Lynx_high+res+%28Tall+Ships+America%29.jpg?format=1500w">
            <a:extLst>
              <a:ext uri="{FF2B5EF4-FFF2-40B4-BE49-F238E27FC236}">
                <a16:creationId xmlns:a16="http://schemas.microsoft.com/office/drawing/2014/main" id="{9AFEDB18-65A0-47A2-B2B0-3EE944446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43726" y="2144087"/>
            <a:ext cx="1082854" cy="118872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http://www.jumanjipets.co.uk/image/catalog/dogmenu1.jpg">
            <a:extLst>
              <a:ext uri="{FF2B5EF4-FFF2-40B4-BE49-F238E27FC236}">
                <a16:creationId xmlns:a16="http://schemas.microsoft.com/office/drawing/2014/main" id="{BDFD97BA-4A23-4469-ACC8-46CF91076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75616" y="2144087"/>
            <a:ext cx="1088904" cy="118872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E67F3CE-A481-4B5C-A121-D89F38C41A6B}"/>
              </a:ext>
            </a:extLst>
          </p:cNvPr>
          <p:cNvSpPr/>
          <p:nvPr/>
        </p:nvSpPr>
        <p:spPr>
          <a:xfrm>
            <a:off x="7405817" y="4008206"/>
            <a:ext cx="3262184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Exponent the loss</a:t>
            </a:r>
          </a:p>
          <a:p>
            <a:r>
              <a:rPr lang="en-US" sz="1500" dirty="0">
                <a:solidFill>
                  <a:schemeClr val="tx2"/>
                </a:solidFill>
              </a:rPr>
              <a:t>(unnormalized log probabilities)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CB6D702-C8FF-41A2-A4F1-D3BA771084C2}"/>
                  </a:ext>
                </a:extLst>
              </p:cNvPr>
              <p:cNvSpPr/>
              <p:nvPr/>
            </p:nvSpPr>
            <p:spPr>
              <a:xfrm>
                <a:off x="7826104" y="2052066"/>
                <a:ext cx="1715790" cy="7459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𝑠𝑐𝑜𝑟𝑒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CB6D702-C8FF-41A2-A4F1-D3BA771084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104" y="2052066"/>
                <a:ext cx="1715790" cy="7459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5D78D643-B750-4BF3-ADE8-C40496C5FF31}"/>
              </a:ext>
            </a:extLst>
          </p:cNvPr>
          <p:cNvSpPr/>
          <p:nvPr/>
        </p:nvSpPr>
        <p:spPr>
          <a:xfrm>
            <a:off x="7400530" y="5287181"/>
            <a:ext cx="32674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Softmax Score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Table 20">
                <a:extLst>
                  <a:ext uri="{FF2B5EF4-FFF2-40B4-BE49-F238E27FC236}">
                    <a16:creationId xmlns:a16="http://schemas.microsoft.com/office/drawing/2014/main" id="{9FC7283A-A7DB-42DB-B80D-D0C25E8214F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889125" y="4666796"/>
              <a:ext cx="5480504" cy="39706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70126">
                      <a:extLst>
                        <a:ext uri="{9D8B030D-6E8A-4147-A177-3AD203B41FA5}">
                          <a16:colId xmlns:a16="http://schemas.microsoft.com/office/drawing/2014/main" val="1208848603"/>
                        </a:ext>
                      </a:extLst>
                    </a:gridCol>
                    <a:gridCol w="1370126">
                      <a:extLst>
                        <a:ext uri="{9D8B030D-6E8A-4147-A177-3AD203B41FA5}">
                          <a16:colId xmlns:a16="http://schemas.microsoft.com/office/drawing/2014/main" val="539351036"/>
                        </a:ext>
                      </a:extLst>
                    </a:gridCol>
                    <a:gridCol w="1370126">
                      <a:extLst>
                        <a:ext uri="{9D8B030D-6E8A-4147-A177-3AD203B41FA5}">
                          <a16:colId xmlns:a16="http://schemas.microsoft.com/office/drawing/2014/main" val="40021801"/>
                        </a:ext>
                      </a:extLst>
                    </a:gridCol>
                    <a:gridCol w="1370126">
                      <a:extLst>
                        <a:ext uri="{9D8B030D-6E8A-4147-A177-3AD203B41FA5}">
                          <a16:colId xmlns:a16="http://schemas.microsoft.com/office/drawing/2014/main" val="125430207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p>
                                  </m:sSup>
                                </m:e>
                              </m:nary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188.74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145.35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21.25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77265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Table 20">
                <a:extLst>
                  <a:ext uri="{FF2B5EF4-FFF2-40B4-BE49-F238E27FC236}">
                    <a16:creationId xmlns:a16="http://schemas.microsoft.com/office/drawing/2014/main" id="{9FC7283A-A7DB-42DB-B80D-D0C25E8214F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889125" y="4666796"/>
              <a:ext cx="5480504" cy="39706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70126">
                      <a:extLst>
                        <a:ext uri="{9D8B030D-6E8A-4147-A177-3AD203B41FA5}">
                          <a16:colId xmlns:a16="http://schemas.microsoft.com/office/drawing/2014/main" val="1208848603"/>
                        </a:ext>
                      </a:extLst>
                    </a:gridCol>
                    <a:gridCol w="1370126">
                      <a:extLst>
                        <a:ext uri="{9D8B030D-6E8A-4147-A177-3AD203B41FA5}">
                          <a16:colId xmlns:a16="http://schemas.microsoft.com/office/drawing/2014/main" val="539351036"/>
                        </a:ext>
                      </a:extLst>
                    </a:gridCol>
                    <a:gridCol w="1370126">
                      <a:extLst>
                        <a:ext uri="{9D8B030D-6E8A-4147-A177-3AD203B41FA5}">
                          <a16:colId xmlns:a16="http://schemas.microsoft.com/office/drawing/2014/main" val="40021801"/>
                        </a:ext>
                      </a:extLst>
                    </a:gridCol>
                    <a:gridCol w="1370126">
                      <a:extLst>
                        <a:ext uri="{9D8B030D-6E8A-4147-A177-3AD203B41FA5}">
                          <a16:colId xmlns:a16="http://schemas.microsoft.com/office/drawing/2014/main" val="1254302073"/>
                        </a:ext>
                      </a:extLst>
                    </a:gridCol>
                  </a:tblGrid>
                  <a:tr h="3970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t="-107576" r="-301333" b="-1651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188.74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145.35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21.25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77265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Table 21">
                <a:extLst>
                  <a:ext uri="{FF2B5EF4-FFF2-40B4-BE49-F238E27FC236}">
                    <a16:creationId xmlns:a16="http://schemas.microsoft.com/office/drawing/2014/main" id="{D78C2E87-5747-4582-A2F4-DAF655B4EBD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913907" y="5145770"/>
              <a:ext cx="5449940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62485">
                      <a:extLst>
                        <a:ext uri="{9D8B030D-6E8A-4147-A177-3AD203B41FA5}">
                          <a16:colId xmlns:a16="http://schemas.microsoft.com/office/drawing/2014/main" val="2824554444"/>
                        </a:ext>
                      </a:extLst>
                    </a:gridCol>
                    <a:gridCol w="1362485">
                      <a:extLst>
                        <a:ext uri="{9D8B030D-6E8A-4147-A177-3AD203B41FA5}">
                          <a16:colId xmlns:a16="http://schemas.microsoft.com/office/drawing/2014/main" val="1364016717"/>
                        </a:ext>
                      </a:extLst>
                    </a:gridCol>
                    <a:gridCol w="1362485">
                      <a:extLst>
                        <a:ext uri="{9D8B030D-6E8A-4147-A177-3AD203B41FA5}">
                          <a16:colId xmlns:a16="http://schemas.microsoft.com/office/drawing/2014/main" val="3500623266"/>
                        </a:ext>
                      </a:extLst>
                    </a:gridCol>
                    <a:gridCol w="1362485">
                      <a:extLst>
                        <a:ext uri="{9D8B030D-6E8A-4147-A177-3AD203B41FA5}">
                          <a16:colId xmlns:a16="http://schemas.microsoft.com/office/drawing/2014/main" val="511877533"/>
                        </a:ext>
                      </a:extLst>
                    </a:gridCol>
                  </a:tblGrid>
                  <a:tr h="370840">
                    <a:tc rowSpan="3">
                      <a:txBody>
                        <a:bodyPr/>
                        <a:lstStyle/>
                        <a:p>
                          <a:pPr marL="628650" indent="0" algn="ctr" defTabSz="484188" fontAlgn="b"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sub>
                                        </m:sSub>
                                      </m:sup>
                                    </m:sSup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limLoc m:val="subSup"/>
                                        <m:supHide m:val="on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9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/>
                                      <m:e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</m:sup>
                                        </m:sSup>
                                      </m:e>
                                    </m:nary>
                                  </m:den>
                                </m:f>
                              </m:oMath>
                            </m:oMathPara>
                          </a14:m>
                          <a:endParaRPr lang="en-US" sz="18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0.13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kern="12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0.025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>
                                  <a:lumMod val="50000"/>
                                </a:prstClr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0.425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9780729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fontAlgn="b"/>
                          <a:endParaRPr lang="en-US" sz="18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kern="12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0.869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0.924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>
                                  <a:lumMod val="50000"/>
                                </a:prstClr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0.573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39267425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fontAlgn="b"/>
                          <a:endParaRPr lang="en-US" sz="18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kern="12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0.001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0.051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0.002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5255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Table 21">
                <a:extLst>
                  <a:ext uri="{FF2B5EF4-FFF2-40B4-BE49-F238E27FC236}">
                    <a16:creationId xmlns:a16="http://schemas.microsoft.com/office/drawing/2014/main" id="{D78C2E87-5747-4582-A2F4-DAF655B4EBD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913907" y="5145770"/>
              <a:ext cx="5449940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62485">
                      <a:extLst>
                        <a:ext uri="{9D8B030D-6E8A-4147-A177-3AD203B41FA5}">
                          <a16:colId xmlns:a16="http://schemas.microsoft.com/office/drawing/2014/main" val="2824554444"/>
                        </a:ext>
                      </a:extLst>
                    </a:gridCol>
                    <a:gridCol w="1362485">
                      <a:extLst>
                        <a:ext uri="{9D8B030D-6E8A-4147-A177-3AD203B41FA5}">
                          <a16:colId xmlns:a16="http://schemas.microsoft.com/office/drawing/2014/main" val="1364016717"/>
                        </a:ext>
                      </a:extLst>
                    </a:gridCol>
                    <a:gridCol w="1362485">
                      <a:extLst>
                        <a:ext uri="{9D8B030D-6E8A-4147-A177-3AD203B41FA5}">
                          <a16:colId xmlns:a16="http://schemas.microsoft.com/office/drawing/2014/main" val="3500623266"/>
                        </a:ext>
                      </a:extLst>
                    </a:gridCol>
                    <a:gridCol w="1362485">
                      <a:extLst>
                        <a:ext uri="{9D8B030D-6E8A-4147-A177-3AD203B41FA5}">
                          <a16:colId xmlns:a16="http://schemas.microsoft.com/office/drawing/2014/main" val="511877533"/>
                        </a:ext>
                      </a:extLst>
                    </a:gridCol>
                  </a:tblGrid>
                  <a:tr h="370840"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50" marR="6350" marT="635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t="-2186" r="-300893" b="-87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0.13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kern="12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0.025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>
                                  <a:lumMod val="50000"/>
                                </a:prstClr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0.425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9780729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fontAlgn="b"/>
                          <a:endParaRPr lang="en-US" sz="18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kern="12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0.869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0.924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>
                                  <a:lumMod val="50000"/>
                                </a:prstClr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0.573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39267425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fontAlgn="b"/>
                          <a:endParaRPr lang="en-US" sz="18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kern="12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0.001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0.051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0.002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5255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585DE315-59BD-4C9A-B0A5-6B6A2FA86A3D}"/>
              </a:ext>
            </a:extLst>
          </p:cNvPr>
          <p:cNvSpPr/>
          <p:nvPr/>
        </p:nvSpPr>
        <p:spPr>
          <a:xfrm>
            <a:off x="7400530" y="5625735"/>
            <a:ext cx="32674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(normalize log probabilities)</a:t>
            </a:r>
          </a:p>
        </p:txBody>
      </p:sp>
    </p:spTree>
    <p:extLst>
      <p:ext uri="{BB962C8B-B14F-4D97-AF65-F5344CB8AC3E}">
        <p14:creationId xmlns:p14="http://schemas.microsoft.com/office/powerpoint/2010/main" val="25625439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10">
                <a:extLst>
                  <a:ext uri="{FF2B5EF4-FFF2-40B4-BE49-F238E27FC236}">
                    <a16:creationId xmlns:a16="http://schemas.microsoft.com/office/drawing/2014/main" id="{E33B922C-562F-45EA-9F03-8FC6024FA970}"/>
                  </a:ext>
                </a:extLst>
              </p:cNvPr>
              <p:cNvGraphicFramePr>
                <a:graphicFrameLocks noGrp="1"/>
              </p:cNvGraphicFramePr>
              <p:nvPr>
                <p:ph sz="quarter" idx="14"/>
                <p:extLst>
                  <p:ext uri="{D42A27DB-BD31-4B8C-83A1-F6EECF244321}">
                    <p14:modId xmlns:p14="http://schemas.microsoft.com/office/powerpoint/2010/main" val="2330363532"/>
                  </p:ext>
                </p:extLst>
              </p:nvPr>
            </p:nvGraphicFramePr>
            <p:xfrm>
              <a:off x="1889125" y="2009775"/>
              <a:ext cx="5480504" cy="257528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70126">
                      <a:extLst>
                        <a:ext uri="{9D8B030D-6E8A-4147-A177-3AD203B41FA5}">
                          <a16:colId xmlns:a16="http://schemas.microsoft.com/office/drawing/2014/main" val="2022134767"/>
                        </a:ext>
                      </a:extLst>
                    </a:gridCol>
                    <a:gridCol w="1370126">
                      <a:extLst>
                        <a:ext uri="{9D8B030D-6E8A-4147-A177-3AD203B41FA5}">
                          <a16:colId xmlns:a16="http://schemas.microsoft.com/office/drawing/2014/main" val="3066242120"/>
                        </a:ext>
                      </a:extLst>
                    </a:gridCol>
                    <a:gridCol w="1370126">
                      <a:extLst>
                        <a:ext uri="{9D8B030D-6E8A-4147-A177-3AD203B41FA5}">
                          <a16:colId xmlns:a16="http://schemas.microsoft.com/office/drawing/2014/main" val="1920254379"/>
                        </a:ext>
                      </a:extLst>
                    </a:gridCol>
                    <a:gridCol w="1370126">
                      <a:extLst>
                        <a:ext uri="{9D8B030D-6E8A-4147-A177-3AD203B41FA5}">
                          <a16:colId xmlns:a16="http://schemas.microsoft.com/office/drawing/2014/main" val="4082878430"/>
                        </a:ext>
                      </a:extLst>
                    </a:gridCol>
                  </a:tblGrid>
                  <a:tr h="146276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  <m:sub>
                                                <m:sSub>
                                                  <m:sSubPr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sub>
                                            </m:sSub>
                                          </m:sup>
                                        </m:sSup>
                                      </m:num>
                                      <m:den>
                                        <m:nary>
                                          <m:naryPr>
                                            <m:chr m:val="∑"/>
                                            <m:limLoc m:val="subSup"/>
                                            <m:supHide m:val="on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m:rPr>
                                                <m:brk m:alnAt="9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  <m:sup/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p>
                                                <m:sSub>
                                                  <m:sSubPr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𝑠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</m:sub>
                                                </m:sSub>
                                              </m:sup>
                                            </m:sSup>
                                          </m:e>
                                        </m:nary>
                                      </m:den>
                                    </m:f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158361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Cat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0.886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600704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Dog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0.034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60182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Ship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2.674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46055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10">
                <a:extLst>
                  <a:ext uri="{FF2B5EF4-FFF2-40B4-BE49-F238E27FC236}">
                    <a16:creationId xmlns:a16="http://schemas.microsoft.com/office/drawing/2014/main" id="{E33B922C-562F-45EA-9F03-8FC6024FA970}"/>
                  </a:ext>
                </a:extLst>
              </p:cNvPr>
              <p:cNvGraphicFramePr>
                <a:graphicFrameLocks noGrp="1"/>
              </p:cNvGraphicFramePr>
              <p:nvPr>
                <p:ph sz="quarter" idx="14"/>
                <p:extLst>
                  <p:ext uri="{D42A27DB-BD31-4B8C-83A1-F6EECF244321}">
                    <p14:modId xmlns:p14="http://schemas.microsoft.com/office/powerpoint/2010/main" val="2330363532"/>
                  </p:ext>
                </p:extLst>
              </p:nvPr>
            </p:nvGraphicFramePr>
            <p:xfrm>
              <a:off x="1889125" y="2009775"/>
              <a:ext cx="5480504" cy="257528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70126">
                      <a:extLst>
                        <a:ext uri="{9D8B030D-6E8A-4147-A177-3AD203B41FA5}">
                          <a16:colId xmlns:a16="http://schemas.microsoft.com/office/drawing/2014/main" val="2022134767"/>
                        </a:ext>
                      </a:extLst>
                    </a:gridCol>
                    <a:gridCol w="1370126">
                      <a:extLst>
                        <a:ext uri="{9D8B030D-6E8A-4147-A177-3AD203B41FA5}">
                          <a16:colId xmlns:a16="http://schemas.microsoft.com/office/drawing/2014/main" val="3066242120"/>
                        </a:ext>
                      </a:extLst>
                    </a:gridCol>
                    <a:gridCol w="1370126">
                      <a:extLst>
                        <a:ext uri="{9D8B030D-6E8A-4147-A177-3AD203B41FA5}">
                          <a16:colId xmlns:a16="http://schemas.microsoft.com/office/drawing/2014/main" val="1920254379"/>
                        </a:ext>
                      </a:extLst>
                    </a:gridCol>
                    <a:gridCol w="1370126">
                      <a:extLst>
                        <a:ext uri="{9D8B030D-6E8A-4147-A177-3AD203B41FA5}">
                          <a16:colId xmlns:a16="http://schemas.microsoft.com/office/drawing/2014/main" val="4082878430"/>
                        </a:ext>
                      </a:extLst>
                    </a:gridCol>
                  </a:tblGrid>
                  <a:tr h="1462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44" t="-415" r="-301333" b="-82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158361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Cat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0.886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600704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Dog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0.034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60182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Ship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2.674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46055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D60157C7-A6A8-4F8F-B4DA-BFCB99955EB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519878" y="6451887"/>
            <a:ext cx="478367" cy="365125"/>
          </a:xfrm>
        </p:spPr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DC319E0A-4D64-429B-A58F-DBDA59432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34" y="1336418"/>
            <a:ext cx="11101917" cy="641239"/>
          </a:xfrm>
        </p:spPr>
        <p:txBody>
          <a:bodyPr/>
          <a:lstStyle/>
          <a:p>
            <a:r>
              <a:rPr lang="en-US" dirty="0"/>
              <a:t>Softmax Loss</a:t>
            </a:r>
            <a:endParaRPr lang="id-ID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026E064A-35F2-4DF9-8F47-85437DBC31D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24218" y="6451601"/>
            <a:ext cx="4421037" cy="365125"/>
          </a:xfrm>
        </p:spPr>
        <p:txBody>
          <a:bodyPr/>
          <a:lstStyle/>
          <a:p>
            <a:r>
              <a:rPr lang="id-ID" dirty="0"/>
              <a:t>Computer Vision</a:t>
            </a:r>
          </a:p>
        </p:txBody>
      </p:sp>
      <p:pic>
        <p:nvPicPr>
          <p:cNvPr id="12" name="Picture 2" descr="http://www.warrenphotographic.co.uk/photography/bigs/15065-Silver-tabby-cat-sitting-white-background.jpg">
            <a:extLst>
              <a:ext uri="{FF2B5EF4-FFF2-40B4-BE49-F238E27FC236}">
                <a16:creationId xmlns:a16="http://schemas.microsoft.com/office/drawing/2014/main" id="{00DA9EA2-76AB-4DDE-BCF5-EF969AD8EC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346090" y="2144092"/>
            <a:ext cx="1150320" cy="118207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static1.squarespace.com/static/54e483f3e4b0408d9cfed01c/t/54f66050e4b06dff03959f64/1425582197432/Schooner+Lynx_high+res+%28Tall+Ships+America%29.jpg?format=1500w">
            <a:extLst>
              <a:ext uri="{FF2B5EF4-FFF2-40B4-BE49-F238E27FC236}">
                <a16:creationId xmlns:a16="http://schemas.microsoft.com/office/drawing/2014/main" id="{DB77DC22-9FC5-4FF0-A065-BF31BEDF4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43726" y="2144087"/>
            <a:ext cx="1082854" cy="118872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http://www.jumanjipets.co.uk/image/catalog/dogmenu1.jpg">
            <a:extLst>
              <a:ext uri="{FF2B5EF4-FFF2-40B4-BE49-F238E27FC236}">
                <a16:creationId xmlns:a16="http://schemas.microsoft.com/office/drawing/2014/main" id="{4C5C6037-8BE9-424E-9606-0A4310320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75616" y="2144087"/>
            <a:ext cx="1088904" cy="118872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8A46FE8-EE56-4430-B205-66180F783C49}"/>
                  </a:ext>
                </a:extLst>
              </p:cNvPr>
              <p:cNvSpPr/>
              <p:nvPr/>
            </p:nvSpPr>
            <p:spPr>
              <a:xfrm>
                <a:off x="7662480" y="2965211"/>
                <a:ext cx="1748427" cy="6592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8A46FE8-EE56-4430-B205-66180F783C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2480" y="2965211"/>
                <a:ext cx="1748427" cy="6592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AA1C56B0-74E0-46C0-B95C-9AA65E92AD43}"/>
              </a:ext>
            </a:extLst>
          </p:cNvPr>
          <p:cNvSpPr/>
          <p:nvPr/>
        </p:nvSpPr>
        <p:spPr>
          <a:xfrm>
            <a:off x="7635944" y="4246514"/>
            <a:ext cx="28601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Log the probabilities</a:t>
            </a:r>
          </a:p>
          <a:p>
            <a:r>
              <a:rPr lang="en-US" sz="1600" dirty="0">
                <a:solidFill>
                  <a:schemeClr val="tx2"/>
                </a:solidFill>
              </a:rPr>
              <a:t>(class loss value)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10A0F2A-0CF9-452E-8EA2-0F46AA31196D}"/>
                  </a:ext>
                </a:extLst>
              </p:cNvPr>
              <p:cNvSpPr/>
              <p:nvPr/>
            </p:nvSpPr>
            <p:spPr>
              <a:xfrm>
                <a:off x="7662480" y="2085280"/>
                <a:ext cx="2192523" cy="7459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=− 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</m:sup>
                              </m:sSup>
                            </m:num>
                            <m:den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p>
                                  </m:sSup>
                                </m:e>
                              </m:nary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m:rPr>
                          <m:nor/>
                        </m:rP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10A0F2A-0CF9-452E-8EA2-0F46AA3119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2480" y="2085280"/>
                <a:ext cx="2192523" cy="7459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097E18C2-6E7E-47B2-8E5E-418B003F3D4E}"/>
              </a:ext>
            </a:extLst>
          </p:cNvPr>
          <p:cNvSpPr/>
          <p:nvPr/>
        </p:nvSpPr>
        <p:spPr>
          <a:xfrm>
            <a:off x="6942163" y="4949181"/>
            <a:ext cx="35539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L = (0.89 + 0.03 + 2.67) / 3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L</a:t>
            </a:r>
            <a:r>
              <a:rPr lang="en-US" sz="1600" dirty="0">
                <a:solidFill>
                  <a:srgbClr val="FF0000"/>
                </a:solidFill>
              </a:rPr>
              <a:t>= </a:t>
            </a:r>
            <a:r>
              <a:rPr lang="en-US" sz="1600" b="1" dirty="0">
                <a:solidFill>
                  <a:srgbClr val="FF0000"/>
                </a:solidFill>
              </a:rPr>
              <a:t>1.198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F04B28F-D032-421B-93D2-D8605E4AF0BD}"/>
              </a:ext>
            </a:extLst>
          </p:cNvPr>
          <p:cNvSpPr/>
          <p:nvPr/>
        </p:nvSpPr>
        <p:spPr>
          <a:xfrm>
            <a:off x="6143726" y="5853371"/>
            <a:ext cx="3711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-BoldMT"/>
              </a:rPr>
              <a:t>Maximum Likelihood Estimation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9063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Content Placeholder 10">
                <a:extLst>
                  <a:ext uri="{FF2B5EF4-FFF2-40B4-BE49-F238E27FC236}">
                    <a16:creationId xmlns:a16="http://schemas.microsoft.com/office/drawing/2014/main" id="{D09AC4FF-B413-41ED-AD17-FE3C333D0DE4}"/>
                  </a:ext>
                </a:extLst>
              </p:cNvPr>
              <p:cNvGraphicFramePr>
                <a:graphicFrameLocks noGrp="1"/>
              </p:cNvGraphicFramePr>
              <p:nvPr>
                <p:ph sz="quarter" idx="14"/>
              </p:nvPr>
            </p:nvGraphicFramePr>
            <p:xfrm>
              <a:off x="1889125" y="2009775"/>
              <a:ext cx="5480504" cy="257528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70126">
                      <a:extLst>
                        <a:ext uri="{9D8B030D-6E8A-4147-A177-3AD203B41FA5}">
                          <a16:colId xmlns:a16="http://schemas.microsoft.com/office/drawing/2014/main" val="2022134767"/>
                        </a:ext>
                      </a:extLst>
                    </a:gridCol>
                    <a:gridCol w="1370126">
                      <a:extLst>
                        <a:ext uri="{9D8B030D-6E8A-4147-A177-3AD203B41FA5}">
                          <a16:colId xmlns:a16="http://schemas.microsoft.com/office/drawing/2014/main" val="3066242120"/>
                        </a:ext>
                      </a:extLst>
                    </a:gridCol>
                    <a:gridCol w="1370126">
                      <a:extLst>
                        <a:ext uri="{9D8B030D-6E8A-4147-A177-3AD203B41FA5}">
                          <a16:colId xmlns:a16="http://schemas.microsoft.com/office/drawing/2014/main" val="1920254379"/>
                        </a:ext>
                      </a:extLst>
                    </a:gridCol>
                    <a:gridCol w="1370126">
                      <a:extLst>
                        <a:ext uri="{9D8B030D-6E8A-4147-A177-3AD203B41FA5}">
                          <a16:colId xmlns:a16="http://schemas.microsoft.com/office/drawing/2014/main" val="4082878430"/>
                        </a:ext>
                      </a:extLst>
                    </a:gridCol>
                  </a:tblGrid>
                  <a:tr h="146276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  <m:sub>
                                                <m:sSub>
                                                  <m:sSubPr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sub>
                                            </m:sSub>
                                          </m:sup>
                                        </m:sSup>
                                      </m:num>
                                      <m:den>
                                        <m:nary>
                                          <m:naryPr>
                                            <m:chr m:val="∑"/>
                                            <m:limLoc m:val="subSup"/>
                                            <m:supHide m:val="on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m:rPr>
                                                <m:brk m:alnAt="9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  <m:sup/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p>
                                                <m:sSub>
                                                  <m:sSubPr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𝑠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</m:sub>
                                                </m:sSub>
                                              </m:sup>
                                            </m:sSup>
                                          </m:e>
                                        </m:nary>
                                      </m:den>
                                    </m:f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158361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Cat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2.04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600704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Dog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0.079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60182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Ship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6.156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46055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Content Placeholder 10">
                <a:extLst>
                  <a:ext uri="{FF2B5EF4-FFF2-40B4-BE49-F238E27FC236}">
                    <a16:creationId xmlns:a16="http://schemas.microsoft.com/office/drawing/2014/main" id="{D09AC4FF-B413-41ED-AD17-FE3C333D0DE4}"/>
                  </a:ext>
                </a:extLst>
              </p:cNvPr>
              <p:cNvGraphicFramePr>
                <a:graphicFrameLocks noGrp="1"/>
              </p:cNvGraphicFramePr>
              <p:nvPr>
                <p:ph sz="quarter" idx="14"/>
              </p:nvPr>
            </p:nvGraphicFramePr>
            <p:xfrm>
              <a:off x="1889125" y="2009775"/>
              <a:ext cx="5480504" cy="257528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70126">
                      <a:extLst>
                        <a:ext uri="{9D8B030D-6E8A-4147-A177-3AD203B41FA5}">
                          <a16:colId xmlns:a16="http://schemas.microsoft.com/office/drawing/2014/main" val="2022134767"/>
                        </a:ext>
                      </a:extLst>
                    </a:gridCol>
                    <a:gridCol w="1370126">
                      <a:extLst>
                        <a:ext uri="{9D8B030D-6E8A-4147-A177-3AD203B41FA5}">
                          <a16:colId xmlns:a16="http://schemas.microsoft.com/office/drawing/2014/main" val="3066242120"/>
                        </a:ext>
                      </a:extLst>
                    </a:gridCol>
                    <a:gridCol w="1370126">
                      <a:extLst>
                        <a:ext uri="{9D8B030D-6E8A-4147-A177-3AD203B41FA5}">
                          <a16:colId xmlns:a16="http://schemas.microsoft.com/office/drawing/2014/main" val="1920254379"/>
                        </a:ext>
                      </a:extLst>
                    </a:gridCol>
                    <a:gridCol w="1370126">
                      <a:extLst>
                        <a:ext uri="{9D8B030D-6E8A-4147-A177-3AD203B41FA5}">
                          <a16:colId xmlns:a16="http://schemas.microsoft.com/office/drawing/2014/main" val="4082878430"/>
                        </a:ext>
                      </a:extLst>
                    </a:gridCol>
                  </a:tblGrid>
                  <a:tr h="1462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44" t="-415" r="-301333" b="-82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158361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Cat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2.04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600704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Dog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0.079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60182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Ship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6.156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46055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84E8AE-CCAA-4130-A0B5-0DD2B0B1E56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519878" y="6451887"/>
            <a:ext cx="478367" cy="365125"/>
          </a:xfrm>
        </p:spPr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2ACF115-8D06-4E02-A51E-1B2F9FD32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34" y="1336418"/>
            <a:ext cx="11101917" cy="641239"/>
          </a:xfrm>
        </p:spPr>
        <p:txBody>
          <a:bodyPr/>
          <a:lstStyle/>
          <a:p>
            <a:r>
              <a:rPr lang="en-US" dirty="0"/>
              <a:t>Softmax Loss</a:t>
            </a:r>
            <a:endParaRPr lang="id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78A613-E250-4EB1-88E7-BF58E5ECAE8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24218" y="6451601"/>
            <a:ext cx="4421037" cy="365125"/>
          </a:xfrm>
        </p:spPr>
        <p:txBody>
          <a:bodyPr/>
          <a:lstStyle/>
          <a:p>
            <a:r>
              <a:rPr lang="id-ID" dirty="0"/>
              <a:t>Computer Vision</a:t>
            </a:r>
          </a:p>
        </p:txBody>
      </p:sp>
      <p:pic>
        <p:nvPicPr>
          <p:cNvPr id="7" name="Picture 2" descr="http://www.warrenphotographic.co.uk/photography/bigs/15065-Silver-tabby-cat-sitting-white-background.jpg">
            <a:extLst>
              <a:ext uri="{FF2B5EF4-FFF2-40B4-BE49-F238E27FC236}">
                <a16:creationId xmlns:a16="http://schemas.microsoft.com/office/drawing/2014/main" id="{81DCC12F-2742-4D51-94D5-B399D755F8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346090" y="2144092"/>
            <a:ext cx="1150320" cy="118207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static1.squarespace.com/static/54e483f3e4b0408d9cfed01c/t/54f66050e4b06dff03959f64/1425582197432/Schooner+Lynx_high+res+%28Tall+Ships+America%29.jpg?format=1500w">
            <a:extLst>
              <a:ext uri="{FF2B5EF4-FFF2-40B4-BE49-F238E27FC236}">
                <a16:creationId xmlns:a16="http://schemas.microsoft.com/office/drawing/2014/main" id="{935037DF-0C1D-491E-B161-AB20FAD9A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43726" y="2144087"/>
            <a:ext cx="1082854" cy="118872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://www.jumanjipets.co.uk/image/catalog/dogmenu1.jpg">
            <a:extLst>
              <a:ext uri="{FF2B5EF4-FFF2-40B4-BE49-F238E27FC236}">
                <a16:creationId xmlns:a16="http://schemas.microsoft.com/office/drawing/2014/main" id="{5A3B54F6-D5AA-4359-991A-F419FD629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75616" y="2144087"/>
            <a:ext cx="1088904" cy="118872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D86FAEB-F0CE-4A77-976B-4F6D0114938D}"/>
              </a:ext>
            </a:extLst>
          </p:cNvPr>
          <p:cNvSpPr/>
          <p:nvPr/>
        </p:nvSpPr>
        <p:spPr>
          <a:xfrm>
            <a:off x="7635944" y="4246514"/>
            <a:ext cx="28601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Log the probabilities</a:t>
            </a:r>
          </a:p>
          <a:p>
            <a:r>
              <a:rPr lang="en-US" sz="1600" dirty="0">
                <a:solidFill>
                  <a:schemeClr val="tx2"/>
                </a:solidFill>
              </a:rPr>
              <a:t>(class loss value)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B35C92-F952-4A43-9F6B-6319DA45BF6B}"/>
              </a:ext>
            </a:extLst>
          </p:cNvPr>
          <p:cNvSpPr/>
          <p:nvPr/>
        </p:nvSpPr>
        <p:spPr>
          <a:xfrm>
            <a:off x="6942163" y="4949181"/>
            <a:ext cx="35539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L = (2.04 + 0.08 + 6.16) / 3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L</a:t>
            </a:r>
            <a:r>
              <a:rPr lang="en-US" sz="1600" dirty="0">
                <a:solidFill>
                  <a:srgbClr val="FF0000"/>
                </a:solidFill>
              </a:rPr>
              <a:t>= </a:t>
            </a:r>
            <a:r>
              <a:rPr lang="en-US" sz="1600" b="1" dirty="0">
                <a:solidFill>
                  <a:srgbClr val="FF0000"/>
                </a:solidFill>
              </a:rPr>
              <a:t>2.758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8752A8-F09C-472B-A908-B32FE284E741}"/>
              </a:ext>
            </a:extLst>
          </p:cNvPr>
          <p:cNvSpPr/>
          <p:nvPr/>
        </p:nvSpPr>
        <p:spPr>
          <a:xfrm>
            <a:off x="6143726" y="5853371"/>
            <a:ext cx="3711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-BoldMT"/>
              </a:rPr>
              <a:t>Maximum Likelihood Estimation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BE6B02-29DE-43E8-9237-C196A2FE7C93}"/>
              </a:ext>
            </a:extLst>
          </p:cNvPr>
          <p:cNvSpPr/>
          <p:nvPr/>
        </p:nvSpPr>
        <p:spPr>
          <a:xfrm>
            <a:off x="1863091" y="4949181"/>
            <a:ext cx="26725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-BoldMT"/>
              </a:rPr>
              <a:t>*np.log use natural log</a:t>
            </a:r>
          </a:p>
          <a:p>
            <a:r>
              <a:rPr lang="en-US" b="1" dirty="0">
                <a:latin typeface="Arial-BoldMT"/>
              </a:rPr>
              <a:t>*np.log10 use base 10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86FA49F-6673-48A8-A56E-58933FB79AF5}"/>
                  </a:ext>
                </a:extLst>
              </p:cNvPr>
              <p:cNvSpPr/>
              <p:nvPr/>
            </p:nvSpPr>
            <p:spPr>
              <a:xfrm>
                <a:off x="7662480" y="2965211"/>
                <a:ext cx="1748427" cy="6592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86FA49F-6673-48A8-A56E-58933FB79A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2480" y="2965211"/>
                <a:ext cx="1748427" cy="6592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C3117D2-F2D4-4195-A08B-6BF5D1E1C31E}"/>
                  </a:ext>
                </a:extLst>
              </p:cNvPr>
              <p:cNvSpPr/>
              <p:nvPr/>
            </p:nvSpPr>
            <p:spPr>
              <a:xfrm>
                <a:off x="7662480" y="2085280"/>
                <a:ext cx="2192523" cy="7459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=− 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</m:sup>
                              </m:sSup>
                            </m:num>
                            <m:den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p>
                                  </m:sSup>
                                </m:e>
                              </m:nary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m:rPr>
                          <m:nor/>
                        </m:rP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C3117D2-F2D4-4195-A08B-6BF5D1E1C3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2480" y="2085280"/>
                <a:ext cx="2192523" cy="7459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06745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932781" y="3001934"/>
            <a:ext cx="8326438" cy="641239"/>
          </a:xfrm>
        </p:spPr>
        <p:txBody>
          <a:bodyPr/>
          <a:lstStyle/>
          <a:p>
            <a:pPr algn="ctr"/>
            <a:r>
              <a:rPr lang="en-US" dirty="0"/>
              <a:t>Softmax Loss – Practical Issues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</a:p>
        </p:txBody>
      </p:sp>
    </p:spTree>
    <p:extLst>
      <p:ext uri="{BB962C8B-B14F-4D97-AF65-F5344CB8AC3E}">
        <p14:creationId xmlns:p14="http://schemas.microsoft.com/office/powerpoint/2010/main" val="1627816596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tabLst>
                <a:tab pos="2625725" algn="l"/>
              </a:tabLst>
            </a:pPr>
            <a:r>
              <a:rPr lang="en-US" sz="2000" dirty="0"/>
              <a:t>Parametric vs nonparametric methods</a:t>
            </a:r>
          </a:p>
          <a:p>
            <a:pPr lvl="1">
              <a:tabLst>
                <a:tab pos="2625725" algn="l"/>
              </a:tabLst>
            </a:pPr>
            <a:r>
              <a:rPr lang="en-US" sz="1800" dirty="0"/>
              <a:t>Parametric	: AdaBoost , SVM, Neural Nets</a:t>
            </a:r>
          </a:p>
          <a:p>
            <a:pPr lvl="1">
              <a:tabLst>
                <a:tab pos="2625725" algn="l"/>
              </a:tabLst>
            </a:pPr>
            <a:r>
              <a:rPr lang="en-US" sz="1800" dirty="0"/>
              <a:t>Nonparametric	: Nearest Neighbor</a:t>
            </a:r>
          </a:p>
          <a:p>
            <a:pPr>
              <a:tabLst>
                <a:tab pos="2625725" algn="l"/>
              </a:tabLst>
            </a:pPr>
            <a:r>
              <a:rPr lang="en-US" sz="2000" dirty="0"/>
              <a:t>Probabilistic vs non-probabilistic methods</a:t>
            </a:r>
          </a:p>
          <a:p>
            <a:pPr lvl="1">
              <a:tabLst>
                <a:tab pos="2625725" algn="l"/>
              </a:tabLst>
            </a:pPr>
            <a:r>
              <a:rPr lang="en-US" sz="1800" dirty="0"/>
              <a:t>Probabilistic	: Bayesian framework, MRF, HMM, CRF,</a:t>
            </a:r>
          </a:p>
          <a:p>
            <a:pPr lvl="1">
              <a:tabLst>
                <a:tab pos="2625725" algn="l"/>
              </a:tabLst>
            </a:pPr>
            <a:r>
              <a:rPr lang="en-US" sz="1800" dirty="0"/>
              <a:t>Non-probabilistic	: AdaBoost , SVM , Neural Nets</a:t>
            </a:r>
          </a:p>
          <a:p>
            <a:pPr>
              <a:tabLst>
                <a:tab pos="2625725" algn="l"/>
              </a:tabLst>
            </a:pPr>
            <a:r>
              <a:rPr lang="en-US" sz="2000" dirty="0"/>
              <a:t>Generative vs discriminative methods</a:t>
            </a:r>
          </a:p>
          <a:p>
            <a:pPr lvl="1">
              <a:tabLst>
                <a:tab pos="2625725" algn="l"/>
              </a:tabLst>
            </a:pPr>
            <a:r>
              <a:rPr lang="en-US" sz="1800" dirty="0"/>
              <a:t>Generative	: Naïve bayes , Linear Discriminant Analysis</a:t>
            </a:r>
          </a:p>
          <a:p>
            <a:pPr lvl="1">
              <a:tabLst>
                <a:tab pos="2625725" algn="l"/>
              </a:tabLst>
            </a:pPr>
            <a:r>
              <a:rPr lang="en-US" sz="1800" dirty="0"/>
              <a:t>Discriminative	: Logistic regression, Conditional Random Field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2884EB-C6E3-684C-A39B-0E652C4E0E6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Classification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</a:p>
        </p:txBody>
      </p:sp>
    </p:spTree>
    <p:extLst>
      <p:ext uri="{BB962C8B-B14F-4D97-AF65-F5344CB8AC3E}">
        <p14:creationId xmlns:p14="http://schemas.microsoft.com/office/powerpoint/2010/main" val="11055506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10"/>
          <p:cNvGraphicFramePr>
            <a:graphicFrameLocks noGrp="1"/>
          </p:cNvGraphicFramePr>
          <p:nvPr>
            <p:ph sz="quarter" idx="14"/>
          </p:nvPr>
        </p:nvGraphicFramePr>
        <p:xfrm>
          <a:off x="1889125" y="2009775"/>
          <a:ext cx="5480504" cy="25752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0126">
                  <a:extLst>
                    <a:ext uri="{9D8B030D-6E8A-4147-A177-3AD203B41FA5}">
                      <a16:colId xmlns:a16="http://schemas.microsoft.com/office/drawing/2014/main" val="2022134767"/>
                    </a:ext>
                  </a:extLst>
                </a:gridCol>
                <a:gridCol w="1370126">
                  <a:extLst>
                    <a:ext uri="{9D8B030D-6E8A-4147-A177-3AD203B41FA5}">
                      <a16:colId xmlns:a16="http://schemas.microsoft.com/office/drawing/2014/main" val="3066242120"/>
                    </a:ext>
                  </a:extLst>
                </a:gridCol>
                <a:gridCol w="1370126">
                  <a:extLst>
                    <a:ext uri="{9D8B030D-6E8A-4147-A177-3AD203B41FA5}">
                      <a16:colId xmlns:a16="http://schemas.microsoft.com/office/drawing/2014/main" val="1920254379"/>
                    </a:ext>
                  </a:extLst>
                </a:gridCol>
                <a:gridCol w="1370126">
                  <a:extLst>
                    <a:ext uri="{9D8B030D-6E8A-4147-A177-3AD203B41FA5}">
                      <a16:colId xmlns:a16="http://schemas.microsoft.com/office/drawing/2014/main" val="4082878430"/>
                    </a:ext>
                  </a:extLst>
                </a:gridCol>
              </a:tblGrid>
              <a:tr h="14627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scores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5836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0070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018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Ship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r>
                        <a:rPr lang="en-US" b="1" dirty="0"/>
                        <a:t>3.1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605501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Softmax Loss – Practical Issues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</a:p>
        </p:txBody>
      </p:sp>
      <p:pic>
        <p:nvPicPr>
          <p:cNvPr id="8" name="Picture 2" descr="http://www.warrenphotographic.co.uk/photography/bigs/15065-Silver-tabby-cat-sitting-white-background.jpg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346090" y="2144092"/>
            <a:ext cx="1150320" cy="118207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static1.squarespace.com/static/54e483f3e4b0408d9cfed01c/t/54f66050e4b06dff03959f64/1425582197432/Schooner+Lynx_high+res+%28Tall+Ships+America%29.jpg?format=1500w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43726" y="2144087"/>
            <a:ext cx="1082854" cy="118872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jumanjipets.co.uk/image/catalog/dogmenu1.jp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75616" y="2144087"/>
            <a:ext cx="1088904" cy="118872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7418703" y="2898836"/>
                <a:ext cx="1748427" cy="6592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703" y="2898836"/>
                <a:ext cx="1748427" cy="6592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7418703" y="2018905"/>
                <a:ext cx="2192523" cy="7459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=− 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</m:sup>
                              </m:sSup>
                            </m:num>
                            <m:den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p>
                                  </m:sSup>
                                </m:e>
                              </m:nary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m:rPr>
                          <m:nor/>
                        </m:rP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703" y="2018905"/>
                <a:ext cx="2192523" cy="7459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913912" y="4803692"/>
                <a:ext cx="8301655" cy="677943"/>
              </a:xfrm>
              <a:prstGeom prst="rect">
                <a:avLst/>
              </a:prstGeom>
            </p:spPr>
            <p:txBody>
              <a:bodyPr wrap="square" lIns="45720" rIns="45720">
                <a:spAutoFit/>
              </a:bodyPr>
              <a:lstStyle/>
              <a:p>
                <a:r>
                  <a:rPr lang="en-US" dirty="0"/>
                  <a:t>the intermediate terms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p>
                        </m:sSup>
                      </m:e>
                    </m:nary>
                  </m:oMath>
                </a14:m>
                <a:r>
                  <a:rPr lang="en-US" dirty="0"/>
                  <a:t> may be </a:t>
                </a:r>
                <a:r>
                  <a:rPr lang="en-US" dirty="0">
                    <a:solidFill>
                      <a:srgbClr val="FF0000"/>
                    </a:solidFill>
                  </a:rPr>
                  <a:t>very large </a:t>
                </a:r>
                <a:br>
                  <a:rPr lang="en-US" dirty="0">
                    <a:solidFill>
                      <a:srgbClr val="FF0000"/>
                    </a:solidFill>
                  </a:rPr>
                </a:br>
                <a:r>
                  <a:rPr lang="en-US" dirty="0"/>
                  <a:t>due to the exponentials.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912" y="4803692"/>
                <a:ext cx="8301655" cy="677943"/>
              </a:xfrm>
              <a:prstGeom prst="rect">
                <a:avLst/>
              </a:prstGeom>
              <a:blipFill>
                <a:blip r:embed="rId8"/>
                <a:stretch>
                  <a:fillRect l="-1175" t="-64865" b="-56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2489616" y="5468026"/>
            <a:ext cx="63861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Dividing large numbers can be numerically unstable, so it is important to use a normalization trick</a:t>
            </a:r>
          </a:p>
        </p:txBody>
      </p:sp>
    </p:spTree>
    <p:extLst>
      <p:ext uri="{BB962C8B-B14F-4D97-AF65-F5344CB8AC3E}">
        <p14:creationId xmlns:p14="http://schemas.microsoft.com/office/powerpoint/2010/main" val="34287807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10"/>
          <p:cNvGraphicFramePr>
            <a:graphicFrameLocks noGrp="1"/>
          </p:cNvGraphicFramePr>
          <p:nvPr>
            <p:ph sz="quarter" idx="14"/>
          </p:nvPr>
        </p:nvGraphicFramePr>
        <p:xfrm>
          <a:off x="1889125" y="2009775"/>
          <a:ext cx="5480504" cy="25752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0126">
                  <a:extLst>
                    <a:ext uri="{9D8B030D-6E8A-4147-A177-3AD203B41FA5}">
                      <a16:colId xmlns:a16="http://schemas.microsoft.com/office/drawing/2014/main" val="2022134767"/>
                    </a:ext>
                  </a:extLst>
                </a:gridCol>
                <a:gridCol w="1370126">
                  <a:extLst>
                    <a:ext uri="{9D8B030D-6E8A-4147-A177-3AD203B41FA5}">
                      <a16:colId xmlns:a16="http://schemas.microsoft.com/office/drawing/2014/main" val="3066242120"/>
                    </a:ext>
                  </a:extLst>
                </a:gridCol>
                <a:gridCol w="1370126">
                  <a:extLst>
                    <a:ext uri="{9D8B030D-6E8A-4147-A177-3AD203B41FA5}">
                      <a16:colId xmlns:a16="http://schemas.microsoft.com/office/drawing/2014/main" val="1920254379"/>
                    </a:ext>
                  </a:extLst>
                </a:gridCol>
                <a:gridCol w="1370126">
                  <a:extLst>
                    <a:ext uri="{9D8B030D-6E8A-4147-A177-3AD203B41FA5}">
                      <a16:colId xmlns:a16="http://schemas.microsoft.com/office/drawing/2014/main" val="4082878430"/>
                    </a:ext>
                  </a:extLst>
                </a:gridCol>
              </a:tblGrid>
              <a:tr h="14627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scores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5836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-3.6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-0.3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0070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018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Ship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-6.8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-2.9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605501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Softmax Loss – Practical Issues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</a:p>
        </p:txBody>
      </p:sp>
      <p:pic>
        <p:nvPicPr>
          <p:cNvPr id="8" name="Picture 2" descr="http://www.warrenphotographic.co.uk/photography/bigs/15065-Silver-tabby-cat-sitting-white-background.jpg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346090" y="2144092"/>
            <a:ext cx="1150320" cy="118207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static1.squarespace.com/static/54e483f3e4b0408d9cfed01c/t/54f66050e4b06dff03959f64/1425582197432/Schooner+Lynx_high+res+%28Tall+Ships+America%29.jpg?format=1500w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43726" y="2144087"/>
            <a:ext cx="1082854" cy="118872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jumanjipets.co.uk/image/catalog/dogmenu1.jp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75616" y="2144087"/>
            <a:ext cx="1088904" cy="118872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7418703" y="3548423"/>
                <a:ext cx="1748427" cy="6592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703" y="3548423"/>
                <a:ext cx="1748427" cy="6592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7418703" y="2697520"/>
                <a:ext cx="2192523" cy="7459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=− 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</m:sup>
                              </m:sSup>
                            </m:num>
                            <m:den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p>
                                  </m:sSup>
                                </m:e>
                              </m:nary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m:rPr>
                          <m:nor/>
                        </m:rP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703" y="2697520"/>
                <a:ext cx="2192523" cy="7459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913908" y="4803688"/>
            <a:ext cx="5773148" cy="369332"/>
          </a:xfrm>
          <a:prstGeom prst="rect">
            <a:avLst/>
          </a:prstGeom>
        </p:spPr>
        <p:txBody>
          <a:bodyPr wrap="square" lIns="45720" rIns="45720">
            <a:spAutoFit/>
          </a:bodyPr>
          <a:lstStyle/>
          <a:p>
            <a:r>
              <a:rPr lang="en-US" dirty="0"/>
              <a:t>Shift the score so that the highest number is 0</a:t>
            </a:r>
          </a:p>
        </p:txBody>
      </p:sp>
      <p:sp>
        <p:nvSpPr>
          <p:cNvPr id="9" name="Rectangle 8"/>
          <p:cNvSpPr/>
          <p:nvPr/>
        </p:nvSpPr>
        <p:spPr>
          <a:xfrm>
            <a:off x="2427614" y="5183412"/>
            <a:ext cx="63861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Subtract by maximum score for each class to attain Numeric stability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7418702" y="2150759"/>
                <a:ext cx="2499723" cy="429926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702" y="2150759"/>
                <a:ext cx="2499723" cy="429926"/>
              </a:xfrm>
              <a:prstGeom prst="rect">
                <a:avLst/>
              </a:prstGeom>
              <a:blipFill>
                <a:blip r:embed="rId8"/>
                <a:stretch>
                  <a:fillRect b="-694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76033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841" y="2584222"/>
            <a:ext cx="2877006" cy="287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9776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  <a:p>
            <a:r>
              <a:rPr lang="en-US" dirty="0"/>
              <a:t>Convolutional Neural Networks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Agenda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32F600-6713-48CF-9E1A-B6C7A2376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0057" y="4528820"/>
            <a:ext cx="189547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032622"/>
      </p:ext>
    </p:extLst>
  </p:cSld>
  <p:clrMapOvr>
    <a:masterClrMapping/>
  </p:clrMapOvr>
  <p:transition spd="slow">
    <p:wip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Fei-Fei Li, Andrej K, Justin J - Stanford CS231n 2016 Course</a:t>
            </a:r>
            <a:endParaRPr lang="en-US" dirty="0"/>
          </a:p>
          <a:p>
            <a:r>
              <a:rPr lang="en-US" dirty="0">
                <a:hlinkClick r:id="rId2"/>
              </a:rPr>
              <a:t>Fei-Fei Li, Justin J, Serena Y - Stanford CS231n 2018 Course</a:t>
            </a:r>
            <a:endParaRPr lang="en-US" dirty="0"/>
          </a:p>
          <a:p>
            <a:r>
              <a:rPr lang="en-US" dirty="0" err="1"/>
              <a:t>Grauman</a:t>
            </a:r>
            <a:r>
              <a:rPr lang="en-US" dirty="0"/>
              <a:t>, K. and </a:t>
            </a:r>
            <a:r>
              <a:rPr lang="en-US" dirty="0" err="1"/>
              <a:t>Leibe</a:t>
            </a:r>
            <a:r>
              <a:rPr lang="en-US" dirty="0"/>
              <a:t>, B. 2011. Visual Object Recognition. Synthesis Lectures </a:t>
            </a:r>
            <a:r>
              <a:rPr lang="en-US" dirty="0" err="1"/>
              <a:t>Artif</a:t>
            </a:r>
            <a:r>
              <a:rPr lang="en-US" dirty="0"/>
              <a:t>. </a:t>
            </a:r>
            <a:r>
              <a:rPr lang="en-US" dirty="0" err="1"/>
              <a:t>Intell</a:t>
            </a:r>
            <a:r>
              <a:rPr lang="en-US" dirty="0"/>
              <a:t>. Mach. Learn. 5, 1 181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667737"/>
      </p:ext>
    </p:extLst>
  </p:cSld>
  <p:clrMapOvr>
    <a:masterClrMapping/>
  </p:clrMapOvr>
  <p:transition spd="slow">
    <p:wip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628890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932781" y="3001934"/>
            <a:ext cx="8326438" cy="641239"/>
          </a:xfrm>
        </p:spPr>
        <p:txBody>
          <a:bodyPr/>
          <a:lstStyle/>
          <a:p>
            <a:pPr algn="ctr"/>
            <a:r>
              <a:rPr lang="en-US" dirty="0"/>
              <a:t>Linear Classifier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</a:p>
        </p:txBody>
      </p:sp>
    </p:spTree>
    <p:extLst>
      <p:ext uri="{BB962C8B-B14F-4D97-AF65-F5344CB8AC3E}">
        <p14:creationId xmlns:p14="http://schemas.microsoft.com/office/powerpoint/2010/main" val="11676656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Classifier</a:t>
            </a:r>
            <a:endParaRPr lang="id-ID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Score Function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1600" dirty="0"/>
              <a:t>Linear Classification </a:t>
            </a:r>
            <a:r>
              <a:rPr lang="en-US" sz="1600" dirty="0">
                <a:sym typeface="Wingdings" panose="05000000000000000000" pitchFamily="2" charset="2"/>
              </a:rPr>
              <a:t> Neural Networks  Convolutional Neural Networks</a:t>
            </a:r>
            <a:endParaRPr lang="id-ID" sz="1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146369" y="3062117"/>
            <a:ext cx="1402948" cy="1600102"/>
            <a:chOff x="622369" y="3062117"/>
            <a:chExt cx="1402948" cy="1600102"/>
          </a:xfrm>
        </p:grpSpPr>
        <p:pic>
          <p:nvPicPr>
            <p:cNvPr id="8" name="Picture 2" descr="http://www.warrenphotographic.co.uk/photography/bigs/15065-Silver-tabby-cat-sitting-white-background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748683" y="3062117"/>
              <a:ext cx="1150320" cy="118207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622369" y="4292887"/>
              <a:ext cx="14029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[32x32x3]</a:t>
              </a:r>
            </a:p>
          </p:txBody>
        </p:sp>
      </p:grpSp>
      <p:sp>
        <p:nvSpPr>
          <p:cNvPr id="15" name="Rectangle 14"/>
          <p:cNvSpPr/>
          <p:nvPr/>
        </p:nvSpPr>
        <p:spPr>
          <a:xfrm>
            <a:off x="4437669" y="4129825"/>
            <a:ext cx="26160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/>
              <a:t>f( </a:t>
            </a:r>
            <a:r>
              <a:rPr lang="en-US" sz="1600" dirty="0">
                <a:solidFill>
                  <a:srgbClr val="0070C0"/>
                </a:solidFill>
              </a:rPr>
              <a:t>image</a:t>
            </a:r>
            <a:r>
              <a:rPr lang="en-US" sz="1600" dirty="0"/>
              <a:t> , </a:t>
            </a:r>
            <a:r>
              <a:rPr lang="en-US" sz="1600" dirty="0">
                <a:solidFill>
                  <a:srgbClr val="FF0000"/>
                </a:solidFill>
              </a:rPr>
              <a:t>parameters</a:t>
            </a:r>
            <a:r>
              <a:rPr lang="en-US" sz="1600" dirty="0"/>
              <a:t> 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824604" y="3391546"/>
            <a:ext cx="18421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f( </a:t>
            </a:r>
            <a:r>
              <a:rPr lang="en-US" sz="2800" dirty="0">
                <a:solidFill>
                  <a:srgbClr val="0070C0"/>
                </a:solidFill>
              </a:rPr>
              <a:t>x</a:t>
            </a:r>
            <a:r>
              <a:rPr lang="en-US" sz="2800" dirty="0"/>
              <a:t> , </a:t>
            </a:r>
            <a:r>
              <a:rPr lang="en-US" sz="2800" dirty="0">
                <a:solidFill>
                  <a:srgbClr val="FF0000"/>
                </a:solidFill>
              </a:rPr>
              <a:t>W</a:t>
            </a:r>
            <a:r>
              <a:rPr lang="en-US" sz="2800" dirty="0"/>
              <a:t> 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276504" y="3560630"/>
            <a:ext cx="16052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c scores </a:t>
            </a:r>
            <a:r>
              <a:rPr lang="en-US" dirty="0"/>
              <a:t>score for each class</a:t>
            </a:r>
          </a:p>
        </p:txBody>
      </p:sp>
      <p:sp>
        <p:nvSpPr>
          <p:cNvPr id="10" name="Arrow: Right 9"/>
          <p:cNvSpPr/>
          <p:nvPr/>
        </p:nvSpPr>
        <p:spPr>
          <a:xfrm>
            <a:off x="3549317" y="3978696"/>
            <a:ext cx="4392736" cy="91440"/>
          </a:xfrm>
          <a:prstGeom prst="rightArrow">
            <a:avLst>
              <a:gd name="adj1" fmla="val 30388"/>
              <a:gd name="adj2" fmla="val 332423"/>
            </a:avLst>
          </a:prstGeom>
          <a:solidFill>
            <a:srgbClr val="0070C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1548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3" grpId="0"/>
      <p:bldP spid="14" grpId="0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932781" y="3001934"/>
            <a:ext cx="8326438" cy="641239"/>
          </a:xfrm>
        </p:spPr>
        <p:txBody>
          <a:bodyPr/>
          <a:lstStyle/>
          <a:p>
            <a:pPr algn="ctr"/>
            <a:r>
              <a:rPr lang="en-US" dirty="0"/>
              <a:t>Review Logistic Regression</a:t>
            </a:r>
            <a:br>
              <a:rPr lang="en-US" dirty="0"/>
            </a:br>
            <a:r>
              <a:rPr lang="en-US" dirty="0"/>
              <a:t>(Binary Linear Classifier)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</a:p>
        </p:txBody>
      </p:sp>
    </p:spTree>
    <p:extLst>
      <p:ext uri="{BB962C8B-B14F-4D97-AF65-F5344CB8AC3E}">
        <p14:creationId xmlns:p14="http://schemas.microsoft.com/office/powerpoint/2010/main" val="22702894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C00000"/>
                </a:solidFill>
              </a:rPr>
              <a:t>Weighted Sum</a:t>
            </a:r>
            <a:r>
              <a:rPr lang="en-US" dirty="0"/>
              <a:t> to determine </a:t>
            </a:r>
            <a:r>
              <a:rPr lang="en-US" b="1" dirty="0">
                <a:solidFill>
                  <a:srgbClr val="0000FF"/>
                </a:solidFill>
              </a:rPr>
              <a:t>YES</a:t>
            </a:r>
            <a:r>
              <a:rPr lang="id-ID" dirty="0"/>
              <a:t>(1) </a:t>
            </a:r>
            <a:r>
              <a:rPr lang="en-US" dirty="0"/>
              <a:t>or</a:t>
            </a:r>
            <a:r>
              <a:rPr lang="id-ID" dirty="0"/>
              <a:t> </a:t>
            </a:r>
            <a:r>
              <a:rPr lang="en-US" b="1" dirty="0">
                <a:solidFill>
                  <a:srgbClr val="FF0000"/>
                </a:solidFill>
              </a:rPr>
              <a:t>NO</a:t>
            </a:r>
            <a:r>
              <a:rPr lang="id-ID" dirty="0"/>
              <a:t>(0)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b="1" dirty="0"/>
              <a:t>Receive</a:t>
            </a:r>
            <a:r>
              <a:rPr lang="en-US" dirty="0"/>
              <a:t> input from outside</a:t>
            </a:r>
          </a:p>
          <a:p>
            <a:pPr lvl="1">
              <a:lnSpc>
                <a:spcPct val="120000"/>
              </a:lnSpc>
            </a:pPr>
            <a:r>
              <a:rPr lang="en-US" b="1" dirty="0"/>
              <a:t>Multiplying</a:t>
            </a:r>
            <a:r>
              <a:rPr lang="en-US" dirty="0"/>
              <a:t> by the weight connected to it</a:t>
            </a:r>
          </a:p>
          <a:p>
            <a:pPr lvl="1">
              <a:lnSpc>
                <a:spcPct val="120000"/>
              </a:lnSpc>
            </a:pPr>
            <a:r>
              <a:rPr lang="en-US" b="1" dirty="0"/>
              <a:t>Sum</a:t>
            </a:r>
            <a:r>
              <a:rPr lang="en-US" dirty="0"/>
              <a:t> up all of them</a:t>
            </a:r>
          </a:p>
          <a:p>
            <a:pPr lvl="1">
              <a:lnSpc>
                <a:spcPct val="120000"/>
              </a:lnSpc>
            </a:pPr>
            <a:r>
              <a:rPr lang="en-US" b="1" dirty="0"/>
              <a:t>Limit</a:t>
            </a:r>
            <a:r>
              <a:rPr lang="en-US" dirty="0"/>
              <a:t> output in the range [0-1]</a:t>
            </a:r>
          </a:p>
          <a:p>
            <a:pPr lvl="1"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If </a:t>
            </a:r>
            <a:r>
              <a:rPr lang="en-US" b="1" dirty="0"/>
              <a:t>output total high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then class = </a:t>
            </a:r>
            <a:r>
              <a:rPr lang="en-US" b="1" dirty="0">
                <a:solidFill>
                  <a:srgbClr val="0000FF"/>
                </a:solidFill>
              </a:rPr>
              <a:t>close to YES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2884EB-C6E3-684C-A39B-0E652C4E0E6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C4D1317-ACF8-4341-910E-DFD267DF5107}"/>
              </a:ext>
            </a:extLst>
          </p:cNvPr>
          <p:cNvSpPr/>
          <p:nvPr/>
        </p:nvSpPr>
        <p:spPr>
          <a:xfrm>
            <a:off x="10117681" y="2389768"/>
            <a:ext cx="1140542" cy="1140542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prstClr val="black"/>
              </a:solidFill>
              <a:latin typeface="Product Sans"/>
              <a:ea typeface="+mn-ea"/>
              <a:cs typeface="+mn-cs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0A13EAC-E920-49B4-B83E-73F4101D57E3}"/>
              </a:ext>
            </a:extLst>
          </p:cNvPr>
          <p:cNvCxnSpPr>
            <a:cxnSpLocks/>
            <a:stCxn id="33" idx="6"/>
          </p:cNvCxnSpPr>
          <p:nvPr/>
        </p:nvCxnSpPr>
        <p:spPr>
          <a:xfrm>
            <a:off x="11258228" y="2960039"/>
            <a:ext cx="346611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670AC6B-B282-4DB0-B4EC-B7914FE051EE}"/>
              </a:ext>
            </a:extLst>
          </p:cNvPr>
          <p:cNvCxnSpPr>
            <a:cxnSpLocks/>
            <a:stCxn id="37" idx="3"/>
            <a:endCxn id="33" idx="1"/>
          </p:cNvCxnSpPr>
          <p:nvPr/>
        </p:nvCxnSpPr>
        <p:spPr>
          <a:xfrm>
            <a:off x="9493620" y="2057641"/>
            <a:ext cx="791095" cy="499161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6ECF39F-CACB-45E4-8FAA-BA450CEF281D}"/>
              </a:ext>
            </a:extLst>
          </p:cNvPr>
          <p:cNvCxnSpPr>
            <a:cxnSpLocks/>
            <a:stCxn id="39" idx="3"/>
            <a:endCxn id="33" idx="3"/>
          </p:cNvCxnSpPr>
          <p:nvPr/>
        </p:nvCxnSpPr>
        <p:spPr>
          <a:xfrm flipV="1">
            <a:off x="9493620" y="3363281"/>
            <a:ext cx="791095" cy="498036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351588D9-8B01-4C6A-84A6-564F8CE2552F}"/>
              </a:ext>
            </a:extLst>
          </p:cNvPr>
          <p:cNvSpPr/>
          <p:nvPr/>
        </p:nvSpPr>
        <p:spPr>
          <a:xfrm>
            <a:off x="9188815" y="1864468"/>
            <a:ext cx="304800" cy="38634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kern="0" dirty="0">
                <a:solidFill>
                  <a:prstClr val="black"/>
                </a:solidFill>
                <a:latin typeface="Product Sans"/>
                <a:ea typeface="+mn-ea"/>
                <a:cs typeface="+mn-cs"/>
              </a:rPr>
              <a:t>x</a:t>
            </a:r>
            <a:endParaRPr lang="en-US" kern="0" dirty="0">
              <a:solidFill>
                <a:prstClr val="black"/>
              </a:solidFill>
              <a:latin typeface="Product Sans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6B6DE9B-29B6-4AAC-8AA6-63818AB4E4DD}"/>
              </a:ext>
            </a:extLst>
          </p:cNvPr>
          <p:cNvSpPr/>
          <p:nvPr/>
        </p:nvSpPr>
        <p:spPr>
          <a:xfrm>
            <a:off x="9188815" y="2766308"/>
            <a:ext cx="304800" cy="38634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kern="0" dirty="0">
                <a:solidFill>
                  <a:prstClr val="black"/>
                </a:solidFill>
                <a:latin typeface="Product Sans"/>
                <a:ea typeface="+mn-ea"/>
                <a:cs typeface="+mn-cs"/>
              </a:rPr>
              <a:t>x</a:t>
            </a:r>
            <a:endParaRPr lang="en-US" kern="0" dirty="0">
              <a:solidFill>
                <a:prstClr val="black"/>
              </a:solidFill>
              <a:latin typeface="Product Sans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89807EC-BFB8-488D-9FF3-961F6CA7104D}"/>
              </a:ext>
            </a:extLst>
          </p:cNvPr>
          <p:cNvSpPr/>
          <p:nvPr/>
        </p:nvSpPr>
        <p:spPr>
          <a:xfrm>
            <a:off x="9188815" y="3668149"/>
            <a:ext cx="304800" cy="38634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kern="0" dirty="0">
                <a:solidFill>
                  <a:prstClr val="black"/>
                </a:solidFill>
                <a:latin typeface="Product Sans"/>
                <a:ea typeface="+mn-ea"/>
                <a:cs typeface="+mn-cs"/>
              </a:rPr>
              <a:t>x</a:t>
            </a:r>
            <a:endParaRPr lang="en-US" kern="0" dirty="0">
              <a:solidFill>
                <a:prstClr val="black"/>
              </a:solidFill>
              <a:latin typeface="Product Sans"/>
              <a:ea typeface="+mn-ea"/>
              <a:cs typeface="+mn-cs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B6D1C8C-8004-4564-A3FE-01B40A4D7C37}"/>
              </a:ext>
            </a:extLst>
          </p:cNvPr>
          <p:cNvCxnSpPr>
            <a:cxnSpLocks/>
            <a:stCxn id="38" idx="3"/>
            <a:endCxn id="33" idx="2"/>
          </p:cNvCxnSpPr>
          <p:nvPr/>
        </p:nvCxnSpPr>
        <p:spPr>
          <a:xfrm>
            <a:off x="9493615" y="2959481"/>
            <a:ext cx="624066" cy="563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B5FC795D-06D2-4CE6-97BB-BCF4CAFD4DE9}"/>
              </a:ext>
            </a:extLst>
          </p:cNvPr>
          <p:cNvSpPr/>
          <p:nvPr/>
        </p:nvSpPr>
        <p:spPr>
          <a:xfrm>
            <a:off x="9724106" y="1984695"/>
            <a:ext cx="349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id-ID" dirty="0">
                <a:solidFill>
                  <a:prstClr val="black"/>
                </a:solidFill>
                <a:latin typeface="Product Sans"/>
                <a:ea typeface="+mn-ea"/>
                <a:cs typeface="+mn-cs"/>
              </a:rPr>
              <a:t>w</a:t>
            </a:r>
            <a:endParaRPr lang="en-US" dirty="0">
              <a:solidFill>
                <a:prstClr val="black"/>
              </a:solidFill>
              <a:latin typeface="Product Sans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7CA22DD-A7A2-4323-8D00-5859E0946CE0}"/>
              </a:ext>
            </a:extLst>
          </p:cNvPr>
          <p:cNvSpPr/>
          <p:nvPr/>
        </p:nvSpPr>
        <p:spPr>
          <a:xfrm>
            <a:off x="9596182" y="2631594"/>
            <a:ext cx="349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id-ID" dirty="0">
                <a:solidFill>
                  <a:prstClr val="black"/>
                </a:solidFill>
                <a:latin typeface="Product Sans"/>
                <a:ea typeface="+mn-ea"/>
                <a:cs typeface="+mn-cs"/>
              </a:rPr>
              <a:t>w</a:t>
            </a:r>
            <a:endParaRPr lang="en-US" dirty="0">
              <a:solidFill>
                <a:prstClr val="black"/>
              </a:solidFill>
              <a:latin typeface="Product Sans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BCB379-8F58-4DBC-8F63-3E8B5B153809}"/>
              </a:ext>
            </a:extLst>
          </p:cNvPr>
          <p:cNvSpPr/>
          <p:nvPr/>
        </p:nvSpPr>
        <p:spPr>
          <a:xfrm>
            <a:off x="9798415" y="3543934"/>
            <a:ext cx="349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id-ID" dirty="0">
                <a:solidFill>
                  <a:prstClr val="black"/>
                </a:solidFill>
                <a:latin typeface="Product Sans"/>
                <a:ea typeface="+mn-ea"/>
                <a:cs typeface="+mn-cs"/>
              </a:rPr>
              <a:t>w</a:t>
            </a:r>
            <a:endParaRPr lang="en-US" dirty="0">
              <a:solidFill>
                <a:prstClr val="black"/>
              </a:solidFill>
              <a:latin typeface="Product Sans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05ECF89-058B-42C3-8363-B34192950801}"/>
                  </a:ext>
                </a:extLst>
              </p:cNvPr>
              <p:cNvSpPr txBox="1"/>
              <p:nvPr/>
            </p:nvSpPr>
            <p:spPr>
              <a:xfrm>
                <a:off x="10207337" y="2748055"/>
                <a:ext cx="40296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d-ID" sz="3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Σ</m:t>
                      </m:r>
                    </m:oMath>
                  </m:oMathPara>
                </a14:m>
                <a:endParaRPr lang="en-US" sz="3200" dirty="0">
                  <a:solidFill>
                    <a:prstClr val="black"/>
                  </a:solidFill>
                  <a:latin typeface="Product Sans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05ECF89-058B-42C3-8363-B341929508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7337" y="2748055"/>
                <a:ext cx="402960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8DABBB5D-ADB6-439E-99F1-8A9B42EE52B2}"/>
              </a:ext>
            </a:extLst>
          </p:cNvPr>
          <p:cNvCxnSpPr>
            <a:cxnSpLocks/>
          </p:cNvCxnSpPr>
          <p:nvPr/>
        </p:nvCxnSpPr>
        <p:spPr>
          <a:xfrm flipV="1">
            <a:off x="10854699" y="2838600"/>
            <a:ext cx="255484" cy="311342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4E65CA0-CF0B-4BEA-8B57-FF60E5696996}"/>
              </a:ext>
            </a:extLst>
          </p:cNvPr>
          <p:cNvCxnSpPr>
            <a:stCxn id="33" idx="0"/>
            <a:endCxn id="33" idx="4"/>
          </p:cNvCxnSpPr>
          <p:nvPr/>
        </p:nvCxnSpPr>
        <p:spPr>
          <a:xfrm>
            <a:off x="10687952" y="2389768"/>
            <a:ext cx="0" cy="1140542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6437893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Weight is a </a:t>
            </a:r>
            <a:r>
              <a:rPr lang="en-US" b="1" dirty="0">
                <a:solidFill>
                  <a:srgbClr val="FF0000"/>
                </a:solidFill>
              </a:rPr>
              <a:t>feature identifier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 value that states the </a:t>
            </a:r>
            <a:r>
              <a:rPr lang="en-US" dirty="0">
                <a:solidFill>
                  <a:srgbClr val="0000FF"/>
                </a:solidFill>
              </a:rPr>
              <a:t>importance</a:t>
            </a:r>
            <a:r>
              <a:rPr lang="en-US" dirty="0"/>
              <a:t> of the attributes </a:t>
            </a:r>
            <a:br>
              <a:rPr lang="en-US" dirty="0"/>
            </a:br>
            <a:r>
              <a:rPr lang="en-US" dirty="0"/>
              <a:t>associated with it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if its input is important (to class 1), increase it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2884EB-C6E3-684C-A39B-0E652C4E0E6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Computer Vision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94F0974-7ABE-4A13-8642-71A49E99DA22}"/>
              </a:ext>
            </a:extLst>
          </p:cNvPr>
          <p:cNvSpPr/>
          <p:nvPr/>
        </p:nvSpPr>
        <p:spPr>
          <a:xfrm>
            <a:off x="10117681" y="2389768"/>
            <a:ext cx="1140542" cy="1140542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prstClr val="black"/>
              </a:solidFill>
              <a:latin typeface="Product Sans"/>
              <a:ea typeface="+mn-ea"/>
              <a:cs typeface="+mn-cs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3E43464-95D8-48B6-B31C-4289EC07B8FA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11258223" y="2960039"/>
            <a:ext cx="346616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8D0E996-2AB1-45F7-87B9-AD8ECD761CD7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>
            <a:off x="9493615" y="2057641"/>
            <a:ext cx="791095" cy="499156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473CF8A-933B-47B2-B4FB-22B61E2DF6F3}"/>
              </a:ext>
            </a:extLst>
          </p:cNvPr>
          <p:cNvCxnSpPr>
            <a:cxnSpLocks/>
            <a:stCxn id="13" idx="3"/>
            <a:endCxn id="7" idx="3"/>
          </p:cNvCxnSpPr>
          <p:nvPr/>
        </p:nvCxnSpPr>
        <p:spPr>
          <a:xfrm flipV="1">
            <a:off x="9493615" y="3363281"/>
            <a:ext cx="791095" cy="498041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B787BCD-67EE-46A9-982F-1F8F7ED9B78D}"/>
              </a:ext>
            </a:extLst>
          </p:cNvPr>
          <p:cNvSpPr/>
          <p:nvPr/>
        </p:nvSpPr>
        <p:spPr>
          <a:xfrm>
            <a:off x="9188815" y="1864468"/>
            <a:ext cx="304800" cy="38634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kern="0" dirty="0">
                <a:solidFill>
                  <a:prstClr val="black"/>
                </a:solidFill>
                <a:latin typeface="Product Sans"/>
                <a:ea typeface="+mn-ea"/>
                <a:cs typeface="+mn-cs"/>
              </a:rPr>
              <a:t>x</a:t>
            </a:r>
            <a:endParaRPr lang="en-US" kern="0" dirty="0">
              <a:solidFill>
                <a:prstClr val="black"/>
              </a:solidFill>
              <a:latin typeface="Product Sans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C90862-91CD-4F76-8063-4387005BB726}"/>
              </a:ext>
            </a:extLst>
          </p:cNvPr>
          <p:cNvSpPr/>
          <p:nvPr/>
        </p:nvSpPr>
        <p:spPr>
          <a:xfrm>
            <a:off x="9188815" y="2766308"/>
            <a:ext cx="304800" cy="38634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kern="0" dirty="0">
                <a:solidFill>
                  <a:prstClr val="black"/>
                </a:solidFill>
                <a:latin typeface="Product Sans"/>
                <a:ea typeface="+mn-ea"/>
                <a:cs typeface="+mn-cs"/>
              </a:rPr>
              <a:t>x</a:t>
            </a:r>
            <a:endParaRPr lang="en-US" kern="0" dirty="0">
              <a:solidFill>
                <a:prstClr val="black"/>
              </a:solidFill>
              <a:latin typeface="Product Sans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9612DB-53BE-43ED-A44E-78EB1E8B3E75}"/>
              </a:ext>
            </a:extLst>
          </p:cNvPr>
          <p:cNvSpPr/>
          <p:nvPr/>
        </p:nvSpPr>
        <p:spPr>
          <a:xfrm>
            <a:off x="9188815" y="3668149"/>
            <a:ext cx="304800" cy="38634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kern="0" dirty="0">
                <a:solidFill>
                  <a:prstClr val="black"/>
                </a:solidFill>
                <a:latin typeface="Product Sans"/>
                <a:ea typeface="+mn-ea"/>
                <a:cs typeface="+mn-cs"/>
              </a:rPr>
              <a:t>x</a:t>
            </a:r>
            <a:endParaRPr lang="en-US" kern="0" dirty="0">
              <a:solidFill>
                <a:prstClr val="black"/>
              </a:solidFill>
              <a:latin typeface="Product Sans"/>
              <a:ea typeface="+mn-ea"/>
              <a:cs typeface="+mn-cs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3DDA5A5-E8B2-44F6-942C-21EA94A45642}"/>
              </a:ext>
            </a:extLst>
          </p:cNvPr>
          <p:cNvCxnSpPr>
            <a:cxnSpLocks/>
            <a:stCxn id="12" idx="3"/>
            <a:endCxn id="7" idx="2"/>
          </p:cNvCxnSpPr>
          <p:nvPr/>
        </p:nvCxnSpPr>
        <p:spPr>
          <a:xfrm>
            <a:off x="9493615" y="2959481"/>
            <a:ext cx="624066" cy="558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CF13F40-F9D3-402E-AE8F-D0725638AB7E}"/>
              </a:ext>
            </a:extLst>
          </p:cNvPr>
          <p:cNvSpPr/>
          <p:nvPr/>
        </p:nvSpPr>
        <p:spPr>
          <a:xfrm>
            <a:off x="9724106" y="1984695"/>
            <a:ext cx="349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id-ID" dirty="0">
                <a:solidFill>
                  <a:prstClr val="black"/>
                </a:solidFill>
                <a:latin typeface="Product Sans"/>
                <a:ea typeface="+mn-ea"/>
                <a:cs typeface="+mn-cs"/>
              </a:rPr>
              <a:t>w</a:t>
            </a:r>
            <a:endParaRPr lang="en-US" dirty="0">
              <a:solidFill>
                <a:prstClr val="black"/>
              </a:solidFill>
              <a:latin typeface="Product Sans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A24243A-B239-4D7B-9BD9-40E13D0FE98F}"/>
              </a:ext>
            </a:extLst>
          </p:cNvPr>
          <p:cNvSpPr/>
          <p:nvPr/>
        </p:nvSpPr>
        <p:spPr>
          <a:xfrm>
            <a:off x="9596182" y="2631594"/>
            <a:ext cx="349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id-ID" dirty="0">
                <a:solidFill>
                  <a:prstClr val="black"/>
                </a:solidFill>
                <a:latin typeface="Product Sans"/>
                <a:ea typeface="+mn-ea"/>
                <a:cs typeface="+mn-cs"/>
              </a:rPr>
              <a:t>w</a:t>
            </a:r>
            <a:endParaRPr lang="en-US" dirty="0">
              <a:solidFill>
                <a:prstClr val="black"/>
              </a:solidFill>
              <a:latin typeface="Product Sans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37842F1-6174-47DC-AE1A-212C30EFBF47}"/>
              </a:ext>
            </a:extLst>
          </p:cNvPr>
          <p:cNvSpPr/>
          <p:nvPr/>
        </p:nvSpPr>
        <p:spPr>
          <a:xfrm>
            <a:off x="9798415" y="3543934"/>
            <a:ext cx="349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id-ID" dirty="0">
                <a:solidFill>
                  <a:prstClr val="black"/>
                </a:solidFill>
                <a:latin typeface="Product Sans"/>
                <a:ea typeface="+mn-ea"/>
                <a:cs typeface="+mn-cs"/>
              </a:rPr>
              <a:t>w</a:t>
            </a:r>
            <a:endParaRPr lang="en-US" dirty="0">
              <a:solidFill>
                <a:prstClr val="black"/>
              </a:solidFill>
              <a:latin typeface="Product Sans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E036E72-AE21-4926-B3A0-3FE2E0339B59}"/>
                  </a:ext>
                </a:extLst>
              </p:cNvPr>
              <p:cNvSpPr txBox="1"/>
              <p:nvPr/>
            </p:nvSpPr>
            <p:spPr>
              <a:xfrm>
                <a:off x="10207337" y="2748055"/>
                <a:ext cx="40296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d-ID" sz="3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Σ</m:t>
                      </m:r>
                    </m:oMath>
                  </m:oMathPara>
                </a14:m>
                <a:endParaRPr lang="en-US" sz="3200" dirty="0">
                  <a:solidFill>
                    <a:prstClr val="black"/>
                  </a:solidFill>
                  <a:latin typeface="Product Sans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E036E72-AE21-4926-B3A0-3FE2E0339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7337" y="2748055"/>
                <a:ext cx="402960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4AB6DD24-4D7A-4677-B435-42FFECD20520}"/>
              </a:ext>
            </a:extLst>
          </p:cNvPr>
          <p:cNvCxnSpPr>
            <a:cxnSpLocks/>
          </p:cNvCxnSpPr>
          <p:nvPr/>
        </p:nvCxnSpPr>
        <p:spPr>
          <a:xfrm flipV="1">
            <a:off x="10854699" y="2838600"/>
            <a:ext cx="255484" cy="311342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2FF20B1-92C7-4E8A-AD45-4DD617A58B94}"/>
              </a:ext>
            </a:extLst>
          </p:cNvPr>
          <p:cNvCxnSpPr>
            <a:cxnSpLocks/>
            <a:stCxn id="7" idx="0"/>
            <a:endCxn id="7" idx="4"/>
          </p:cNvCxnSpPr>
          <p:nvPr/>
        </p:nvCxnSpPr>
        <p:spPr>
          <a:xfrm>
            <a:off x="10687952" y="2389768"/>
            <a:ext cx="0" cy="1140542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3843944891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plate_informatika_slide">
  <a:themeElements>
    <a:clrScheme name="IEEE Corporate">
      <a:dk1>
        <a:sysClr val="windowText" lastClr="000000"/>
      </a:dk1>
      <a:lt1>
        <a:sysClr val="window" lastClr="FFFFFF"/>
      </a:lt1>
      <a:dk2>
        <a:srgbClr val="00678F"/>
      </a:dk2>
      <a:lt2>
        <a:srgbClr val="EEECE1"/>
      </a:lt2>
      <a:accent1>
        <a:srgbClr val="0066A1"/>
      </a:accent1>
      <a:accent2>
        <a:srgbClr val="E37222"/>
      </a:accent2>
      <a:accent3>
        <a:srgbClr val="71953D"/>
      </a:accent3>
      <a:accent4>
        <a:srgbClr val="6B1F7C"/>
      </a:accent4>
      <a:accent5>
        <a:srgbClr val="009FDB"/>
      </a:accent5>
      <a:accent6>
        <a:srgbClr val="810031"/>
      </a:accent6>
      <a:hlink>
        <a:srgbClr val="0066A1"/>
      </a:hlink>
      <a:folHlink>
        <a:srgbClr val="541868"/>
      </a:folHlink>
    </a:clrScheme>
    <a:fontScheme name="Office">
      <a:majorFont>
        <a:latin typeface="Verdan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ln>
          <a:noFill/>
        </a:ln>
      </a:spPr>
      <a:bodyPr/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ieee_presentation_template.pot</Template>
  <TotalTime>3938</TotalTime>
  <Words>2011</Words>
  <Application>Microsoft Office PowerPoint</Application>
  <PresentationFormat>Widescreen</PresentationFormat>
  <Paragraphs>614</Paragraphs>
  <Slides>45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7" baseType="lpstr">
      <vt:lpstr>Arial</vt:lpstr>
      <vt:lpstr>Arial-BoldMT</vt:lpstr>
      <vt:lpstr>ArialMT</vt:lpstr>
      <vt:lpstr>Brush Script Std</vt:lpstr>
      <vt:lpstr>Calibri</vt:lpstr>
      <vt:lpstr>Cambria Math</vt:lpstr>
      <vt:lpstr>Lucida Grande</vt:lpstr>
      <vt:lpstr>Lucida Handwriting</vt:lpstr>
      <vt:lpstr>Product Sans</vt:lpstr>
      <vt:lpstr>Verdana</vt:lpstr>
      <vt:lpstr>Wingdings</vt:lpstr>
      <vt:lpstr>template_informatika_slide</vt:lpstr>
      <vt:lpstr>Computer Vision</vt:lpstr>
      <vt:lpstr>Agenda</vt:lpstr>
      <vt:lpstr>Supervised Classification</vt:lpstr>
      <vt:lpstr>Supervised Classification</vt:lpstr>
      <vt:lpstr>Linear Classifier</vt:lpstr>
      <vt:lpstr>Linear Classifier</vt:lpstr>
      <vt:lpstr>Review Logistic Regression (Binary Linear Classifier)</vt:lpstr>
      <vt:lpstr>Logistic Regression</vt:lpstr>
      <vt:lpstr>Logistic Regression</vt:lpstr>
      <vt:lpstr>Linear Classifier</vt:lpstr>
      <vt:lpstr>Linear Classifier</vt:lpstr>
      <vt:lpstr>Linear Classifier: Algebraic Viewpoint</vt:lpstr>
      <vt:lpstr>Linear Classifier: Algebraic Viewpoint</vt:lpstr>
      <vt:lpstr>Linear Classifier, Other viewpoint</vt:lpstr>
      <vt:lpstr>Interpreting Linear Classifier: Visual Viewpoint</vt:lpstr>
      <vt:lpstr>Interpreting Linear Classifier: Visual Viewpoint</vt:lpstr>
      <vt:lpstr>Interpreting Linear Classifier: Visual Viewpoint</vt:lpstr>
      <vt:lpstr>Interpreting Linear Classifier: Visual Viewpoint</vt:lpstr>
      <vt:lpstr>Interpreting Linear Classifier: Geometric View</vt:lpstr>
      <vt:lpstr>Interpreting Linear Classifier: Geometric View</vt:lpstr>
      <vt:lpstr>Linear Classifier: Three Viewpoints</vt:lpstr>
      <vt:lpstr>How to determine that the template is already good enough?</vt:lpstr>
      <vt:lpstr>What is a good classifier?</vt:lpstr>
      <vt:lpstr>Defining a Good Classifier</vt:lpstr>
      <vt:lpstr>Loss Functions</vt:lpstr>
      <vt:lpstr>Loss Score</vt:lpstr>
      <vt:lpstr>L_i Scoring - Regression</vt:lpstr>
      <vt:lpstr>L_i Scoring - Classification</vt:lpstr>
      <vt:lpstr>Calculating Loss: Hinge Loss (Multiclass SVM Loss)</vt:lpstr>
      <vt:lpstr>Multiclass SVM Loss</vt:lpstr>
      <vt:lpstr>Multiclass SVM Loss</vt:lpstr>
      <vt:lpstr>Multiclass SVM Loss</vt:lpstr>
      <vt:lpstr>Multiclass SVM Loss</vt:lpstr>
      <vt:lpstr>Calculating Loss: Softmax Loss (Multinomial Logistic Loss)</vt:lpstr>
      <vt:lpstr>Softmax Score</vt:lpstr>
      <vt:lpstr>Softmax Score</vt:lpstr>
      <vt:lpstr>Softmax Loss</vt:lpstr>
      <vt:lpstr>Softmax Loss</vt:lpstr>
      <vt:lpstr>Softmax Loss – Practical Issues</vt:lpstr>
      <vt:lpstr>Softmax Loss – Practical Issues</vt:lpstr>
      <vt:lpstr>Softmax Loss – Practical Issues</vt:lpstr>
      <vt:lpstr>Question?</vt:lpstr>
      <vt:lpstr>Next Agenda</vt:lpstr>
      <vt:lpstr>References</vt:lpstr>
      <vt:lpstr>PowerPoint Presentation</vt:lpstr>
    </vt:vector>
  </TitlesOfParts>
  <Company>IEEE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Anditya Arifianto</dc:creator>
  <cp:lastModifiedBy>ANDITYAARIFIANTO</cp:lastModifiedBy>
  <cp:revision>513</cp:revision>
  <dcterms:created xsi:type="dcterms:W3CDTF">2012-11-14T18:53:32Z</dcterms:created>
  <dcterms:modified xsi:type="dcterms:W3CDTF">2020-09-17T22:21:38Z</dcterms:modified>
</cp:coreProperties>
</file>