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6858000" cx="12192000"/>
  <p:notesSz cx="6858000" cy="9144000"/>
  <p:embeddedFontLst>
    <p:embeddedFont>
      <p:font typeface="Arial Narrow"/>
      <p:regular r:id="rId38"/>
      <p:bold r:id="rId39"/>
      <p:italic r:id="rId40"/>
      <p:boldItalic r:id="rId41"/>
    </p:embeddedFont>
    <p:embeddedFont>
      <p:font typeface="Book Antiqua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C0D06F2-53E3-422C-B5F4-508BB36FFF44}">
  <a:tblStyle styleId="{4C0D06F2-53E3-422C-B5F4-508BB36FFF4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rialNarrow-italic.fntdata"/><Relationship Id="rId20" Type="http://schemas.openxmlformats.org/officeDocument/2006/relationships/slide" Target="slides/slide15.xml"/><Relationship Id="rId42" Type="http://schemas.openxmlformats.org/officeDocument/2006/relationships/font" Target="fonts/BookAntiqua-regular.fntdata"/><Relationship Id="rId41" Type="http://schemas.openxmlformats.org/officeDocument/2006/relationships/font" Target="fonts/ArialNarrow-boldItalic.fntdata"/><Relationship Id="rId22" Type="http://schemas.openxmlformats.org/officeDocument/2006/relationships/slide" Target="slides/slide17.xml"/><Relationship Id="rId44" Type="http://schemas.openxmlformats.org/officeDocument/2006/relationships/font" Target="fonts/BookAntiqua-italic.fntdata"/><Relationship Id="rId21" Type="http://schemas.openxmlformats.org/officeDocument/2006/relationships/slide" Target="slides/slide16.xml"/><Relationship Id="rId43" Type="http://schemas.openxmlformats.org/officeDocument/2006/relationships/font" Target="fonts/BookAntiqua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BookAntiqua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ArialNarrow-bold.fntdata"/><Relationship Id="rId16" Type="http://schemas.openxmlformats.org/officeDocument/2006/relationships/slide" Target="slides/slide11.xml"/><Relationship Id="rId38" Type="http://schemas.openxmlformats.org/officeDocument/2006/relationships/font" Target="fonts/ArialNarrow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p3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328841" y="2671851"/>
            <a:ext cx="6031599" cy="1546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9pPr>
          </a:lstStyle>
          <a:p/>
        </p:txBody>
      </p:sp>
      <p:cxnSp>
        <p:nvCxnSpPr>
          <p:cNvPr id="17" name="Google Shape;17;p2"/>
          <p:cNvCxnSpPr/>
          <p:nvPr/>
        </p:nvCxnSpPr>
        <p:spPr>
          <a:xfrm>
            <a:off x="-8033" y="4902015"/>
            <a:ext cx="12215999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2"/>
          <p:cNvSpPr/>
          <p:nvPr/>
        </p:nvSpPr>
        <p:spPr>
          <a:xfrm>
            <a:off x="1490601" y="4524001"/>
            <a:ext cx="755999" cy="755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8" name="Google Shape;78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1841667" y="1230225"/>
            <a:ext cx="5171199" cy="580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1841667" y="2158267"/>
            <a:ext cx="4567200" cy="43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7954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7954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7954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2" type="body"/>
          </p:nvPr>
        </p:nvSpPr>
        <p:spPr>
          <a:xfrm>
            <a:off x="6683888" y="2158267"/>
            <a:ext cx="4567200" cy="43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7954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7954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7954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23" name="Google Shape;23;p3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3"/>
          <p:cNvSpPr/>
          <p:nvPr/>
        </p:nvSpPr>
        <p:spPr>
          <a:xfrm>
            <a:off x="1089967" y="1238355"/>
            <a:ext cx="541199" cy="5411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" name="Google Shape;25;p3"/>
          <p:cNvCxnSpPr/>
          <p:nvPr/>
        </p:nvCxnSpPr>
        <p:spPr>
          <a:xfrm>
            <a:off x="7020867" y="1508967"/>
            <a:ext cx="51711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3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Relationship Id="rId4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Relationship Id="rId4" Type="http://schemas.openxmlformats.org/officeDocument/2006/relationships/image" Target="../media/image3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Relationship Id="rId4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Relationship Id="rId4" Type="http://schemas.openxmlformats.org/officeDocument/2006/relationships/image" Target="../media/image22.png"/><Relationship Id="rId5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Relationship Id="rId4" Type="http://schemas.openxmlformats.org/officeDocument/2006/relationships/image" Target="../media/image24.png"/><Relationship Id="rId5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5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5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Relationship Id="rId5" Type="http://schemas.openxmlformats.org/officeDocument/2006/relationships/image" Target="../media/image3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_ai_jadi.png" id="99" name="Google Shape;99;p15"/>
          <p:cNvPicPr preferRelativeResize="0"/>
          <p:nvPr/>
        </p:nvPicPr>
        <p:blipFill rotWithShape="1">
          <a:blip r:embed="rId3">
            <a:alphaModFix/>
          </a:blip>
          <a:srcRect b="13448" l="0" r="0" t="10513"/>
          <a:stretch/>
        </p:blipFill>
        <p:spPr>
          <a:xfrm>
            <a:off x="8444335" y="879751"/>
            <a:ext cx="2276096" cy="244809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/>
        </p:nvSpPr>
        <p:spPr>
          <a:xfrm>
            <a:off x="7500467" y="3540090"/>
            <a:ext cx="416383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Intelligence Laboratory</a:t>
            </a:r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8258070" y="3950459"/>
            <a:ext cx="26486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Telkom University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1418557" y="4412124"/>
            <a:ext cx="933219" cy="933219"/>
          </a:xfrm>
          <a:prstGeom prst="ellipse">
            <a:avLst/>
          </a:prstGeom>
          <a:solidFill>
            <a:srgbClr val="FFBB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97043" y="5424241"/>
            <a:ext cx="15301844" cy="325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1418557" y="1471099"/>
            <a:ext cx="2899383" cy="1261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Reasoning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Fuzzy Logic </a:t>
            </a:r>
            <a:endParaRPr b="1"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/>
          <p:nvPr/>
        </p:nvSpPr>
        <p:spPr>
          <a:xfrm>
            <a:off x="1073631" y="1230225"/>
            <a:ext cx="588292" cy="588292"/>
          </a:xfrm>
          <a:prstGeom prst="ellipse">
            <a:avLst/>
          </a:prstGeom>
          <a:solidFill>
            <a:srgbClr val="FFBB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37253" y="-2101812"/>
            <a:ext cx="15301844" cy="325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4"/>
          <p:cNvSpPr txBox="1"/>
          <p:nvPr>
            <p:ph type="title"/>
          </p:nvPr>
        </p:nvSpPr>
        <p:spPr>
          <a:xfrm>
            <a:off x="1841667" y="1230225"/>
            <a:ext cx="5171199" cy="580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25884" y="1667400"/>
            <a:ext cx="5106807" cy="4957844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4"/>
          <p:cNvSpPr/>
          <p:nvPr/>
        </p:nvSpPr>
        <p:spPr>
          <a:xfrm>
            <a:off x="1841667" y="3376881"/>
            <a:ext cx="222182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Crisp Set</a:t>
            </a:r>
            <a:endParaRPr b="1" sz="24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/>
          <p:nvPr/>
        </p:nvSpPr>
        <p:spPr>
          <a:xfrm>
            <a:off x="1073631" y="1230225"/>
            <a:ext cx="588292" cy="588292"/>
          </a:xfrm>
          <a:prstGeom prst="ellipse">
            <a:avLst/>
          </a:prstGeom>
          <a:solidFill>
            <a:srgbClr val="FFBB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37253" y="-2101812"/>
            <a:ext cx="15301844" cy="3255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5"/>
          <p:cNvSpPr txBox="1"/>
          <p:nvPr>
            <p:ph type="title"/>
          </p:nvPr>
        </p:nvSpPr>
        <p:spPr>
          <a:xfrm>
            <a:off x="1841667" y="1230225"/>
            <a:ext cx="5171199" cy="580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5"/>
          <p:cNvSpPr/>
          <p:nvPr/>
        </p:nvSpPr>
        <p:spPr>
          <a:xfrm>
            <a:off x="1841667" y="3457897"/>
            <a:ext cx="214194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Fuzzy Set</a:t>
            </a:r>
            <a:endParaRPr b="1" sz="24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47657" y="1743671"/>
            <a:ext cx="4899735" cy="4776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/>
          <p:nvPr/>
        </p:nvSpPr>
        <p:spPr>
          <a:xfrm>
            <a:off x="1073631" y="1230225"/>
            <a:ext cx="588292" cy="588292"/>
          </a:xfrm>
          <a:prstGeom prst="ellipse">
            <a:avLst/>
          </a:prstGeom>
          <a:solidFill>
            <a:srgbClr val="FFBB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37253" y="-2101812"/>
            <a:ext cx="15301844" cy="3255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6"/>
          <p:cNvSpPr txBox="1"/>
          <p:nvPr>
            <p:ph type="title"/>
          </p:nvPr>
        </p:nvSpPr>
        <p:spPr>
          <a:xfrm>
            <a:off x="1841667" y="1230225"/>
            <a:ext cx="5171199" cy="580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Derajat </a:t>
            </a: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Keanggotaan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3" name="Google Shape;213;p26"/>
          <p:cNvGraphicFramePr/>
          <p:nvPr/>
        </p:nvGraphicFramePr>
        <p:xfrm>
          <a:off x="2013143" y="20587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{4C0D06F2-53E3-422C-B5F4-508BB36FFF44}</a:tableStyleId>
              </a:tblPr>
              <a:tblGrid>
                <a:gridCol w="1218875"/>
                <a:gridCol w="862300"/>
                <a:gridCol w="841625"/>
                <a:gridCol w="789950"/>
              </a:tblGrid>
              <a:tr h="511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Suhu (</a:t>
                      </a:r>
                      <a:r>
                        <a:rPr b="1" baseline="30000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C)</a:t>
                      </a:r>
                      <a:endParaRPr sz="1800" u="none" cap="none" strike="noStrike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Dingin</a:t>
                      </a:r>
                      <a:endParaRPr sz="1800" u="none" cap="none" strike="noStrike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Hangat</a:t>
                      </a:r>
                      <a:endParaRPr sz="1800" u="none" cap="none" strike="noStrike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Panas</a:t>
                      </a:r>
                      <a:endParaRPr sz="1800" u="none" cap="none" strike="noStrike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5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u="none" cap="none" strike="noStrike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cap="none" strike="noStrike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0,1</a:t>
                      </a:r>
                      <a:endParaRPr sz="1800" u="none" cap="none" strike="noStrike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cap="none" strike="noStrike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1800" u="none" cap="none" strike="noStrike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0,9</a:t>
                      </a:r>
                      <a:endParaRPr sz="1800" u="none" cap="none" strike="noStrike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0,8</a:t>
                      </a:r>
                      <a:endParaRPr sz="1800" u="none" cap="none" strike="noStrike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cap="none" strike="noStrike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  <a:endParaRPr sz="1800" u="none" cap="none" strike="noStrike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0,5</a:t>
                      </a:r>
                      <a:endParaRPr sz="1800" u="none" cap="none" strike="noStrike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cap="none" strike="noStrike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0,6</a:t>
                      </a:r>
                      <a:endParaRPr sz="1800" u="none" cap="none" strike="noStrike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35</a:t>
                      </a:r>
                      <a:endParaRPr sz="1800" u="none" cap="none" strike="noStrike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0,1</a:t>
                      </a:r>
                      <a:endParaRPr sz="1800" u="none" cap="none" strike="noStrike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0,6</a:t>
                      </a:r>
                      <a:endParaRPr sz="1800" u="none" cap="none" strike="noStrike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0,9</a:t>
                      </a:r>
                      <a:endParaRPr sz="1800" u="none" cap="none" strike="noStrike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45</a:t>
                      </a:r>
                      <a:endParaRPr sz="1800" u="none" cap="none" strike="noStrike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cap="none" strike="noStrike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0,2</a:t>
                      </a:r>
                      <a:endParaRPr sz="1800" u="none" cap="none" strike="noStrike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cap="none" strike="noStrike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4" name="Google Shape;214;p26"/>
          <p:cNvSpPr txBox="1"/>
          <p:nvPr/>
        </p:nvSpPr>
        <p:spPr>
          <a:xfrm>
            <a:off x="1841667" y="4098148"/>
            <a:ext cx="8369133" cy="21790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Dingin = {5, 15, 25, 35} dan derajat keanggotaannya dinyatakan oleh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µ</a:t>
            </a:r>
            <a:r>
              <a:rPr baseline="-25000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Dingin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{1; 0,9; 0,5; 0,1}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Hangat = {5, 15, 25, 35, 45} dan derajat keanggotaannya dinyatakan oleh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µ</a:t>
            </a:r>
            <a:r>
              <a:rPr baseline="-25000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Hangat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{0,1; 0,8; 1; 0,6; 0,2}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Panas = {25, 35, 45} dan derajat keanggotaannya dinyatakan oleh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µ</a:t>
            </a:r>
            <a:r>
              <a:rPr baseline="-25000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Panas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{0,6; 0,9; 1}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/>
          <p:nvPr/>
        </p:nvSpPr>
        <p:spPr>
          <a:xfrm>
            <a:off x="1073631" y="1230225"/>
            <a:ext cx="588292" cy="588292"/>
          </a:xfrm>
          <a:prstGeom prst="ellipse">
            <a:avLst/>
          </a:prstGeom>
          <a:solidFill>
            <a:srgbClr val="FFBB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37253" y="-2101812"/>
            <a:ext cx="15301844" cy="3255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7"/>
          <p:cNvSpPr txBox="1"/>
          <p:nvPr>
            <p:ph type="title"/>
          </p:nvPr>
        </p:nvSpPr>
        <p:spPr>
          <a:xfrm>
            <a:off x="1841667" y="1230225"/>
            <a:ext cx="5171199" cy="580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Fuzzy </a:t>
            </a:r>
            <a:r>
              <a:rPr b="0" i="0" lang="en-US" sz="3959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System</a:t>
            </a:r>
            <a:endParaRPr b="0" i="0" sz="3959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59086" y="2030449"/>
            <a:ext cx="2914918" cy="4494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/>
          <p:nvPr/>
        </p:nvSpPr>
        <p:spPr>
          <a:xfrm>
            <a:off x="1073631" y="1230225"/>
            <a:ext cx="588292" cy="588292"/>
          </a:xfrm>
          <a:prstGeom prst="ellipse">
            <a:avLst/>
          </a:prstGeom>
          <a:solidFill>
            <a:srgbClr val="FFBB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37253" y="-2101812"/>
            <a:ext cx="15301844" cy="3255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8"/>
          <p:cNvSpPr txBox="1"/>
          <p:nvPr>
            <p:ph type="title"/>
          </p:nvPr>
        </p:nvSpPr>
        <p:spPr>
          <a:xfrm>
            <a:off x="1841667" y="1230225"/>
            <a:ext cx="5171199" cy="580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Fungsi Keanggotaan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Google Shape;23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02383" y="1887786"/>
            <a:ext cx="6230731" cy="4821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/>
          <p:nvPr/>
        </p:nvSpPr>
        <p:spPr>
          <a:xfrm>
            <a:off x="1073631" y="1230225"/>
            <a:ext cx="588292" cy="588292"/>
          </a:xfrm>
          <a:prstGeom prst="ellipse">
            <a:avLst/>
          </a:prstGeom>
          <a:solidFill>
            <a:srgbClr val="FFBB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6" name="Google Shape;23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37253" y="-2101812"/>
            <a:ext cx="15301844" cy="3255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9"/>
          <p:cNvSpPr txBox="1"/>
          <p:nvPr>
            <p:ph type="title"/>
          </p:nvPr>
        </p:nvSpPr>
        <p:spPr>
          <a:xfrm>
            <a:off x="1841667" y="1230225"/>
            <a:ext cx="5171199" cy="580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Fungsi Keanggotaan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61567" y="1995032"/>
            <a:ext cx="6104204" cy="4653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/>
          <p:nvPr/>
        </p:nvSpPr>
        <p:spPr>
          <a:xfrm>
            <a:off x="1073631" y="1230225"/>
            <a:ext cx="588292" cy="588292"/>
          </a:xfrm>
          <a:prstGeom prst="ellipse">
            <a:avLst/>
          </a:prstGeom>
          <a:solidFill>
            <a:srgbClr val="FFBB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4" name="Google Shape;24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37253" y="-2101812"/>
            <a:ext cx="15301844" cy="325527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0"/>
          <p:cNvSpPr txBox="1"/>
          <p:nvPr>
            <p:ph type="title"/>
          </p:nvPr>
        </p:nvSpPr>
        <p:spPr>
          <a:xfrm>
            <a:off x="1841667" y="1230225"/>
            <a:ext cx="5171199" cy="580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Fungsi Keanggotaan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51224" y="2166508"/>
            <a:ext cx="8324890" cy="4092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/>
          <p:nvPr/>
        </p:nvSpPr>
        <p:spPr>
          <a:xfrm>
            <a:off x="1073631" y="1230225"/>
            <a:ext cx="588292" cy="588292"/>
          </a:xfrm>
          <a:prstGeom prst="ellipse">
            <a:avLst/>
          </a:prstGeom>
          <a:solidFill>
            <a:srgbClr val="FFBB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2" name="Google Shape;25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37253" y="-2101812"/>
            <a:ext cx="15301844" cy="32552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1"/>
          <p:cNvSpPr txBox="1"/>
          <p:nvPr>
            <p:ph type="title"/>
          </p:nvPr>
        </p:nvSpPr>
        <p:spPr>
          <a:xfrm>
            <a:off x="1841667" y="1230225"/>
            <a:ext cx="5171199" cy="580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Fungsi Keanggotaan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4" name="Google Shape;25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1667" y="2426613"/>
            <a:ext cx="8544004" cy="3615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/>
          <p:nvPr/>
        </p:nvSpPr>
        <p:spPr>
          <a:xfrm>
            <a:off x="1073631" y="1230225"/>
            <a:ext cx="588292" cy="588292"/>
          </a:xfrm>
          <a:prstGeom prst="ellipse">
            <a:avLst/>
          </a:prstGeom>
          <a:solidFill>
            <a:srgbClr val="FFBB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0" name="Google Shape;26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37253" y="-2101812"/>
            <a:ext cx="15301844" cy="325527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2"/>
          <p:cNvSpPr txBox="1"/>
          <p:nvPr>
            <p:ph type="title"/>
          </p:nvPr>
        </p:nvSpPr>
        <p:spPr>
          <a:xfrm>
            <a:off x="1841667" y="1230225"/>
            <a:ext cx="5171199" cy="580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Fungsi Keanggotaan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2" name="Google Shape;262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83134" y="2533182"/>
            <a:ext cx="8051466" cy="352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"/>
          <p:cNvSpPr/>
          <p:nvPr/>
        </p:nvSpPr>
        <p:spPr>
          <a:xfrm>
            <a:off x="1073631" y="1230225"/>
            <a:ext cx="588292" cy="588292"/>
          </a:xfrm>
          <a:prstGeom prst="ellipse">
            <a:avLst/>
          </a:prstGeom>
          <a:solidFill>
            <a:srgbClr val="FFBB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8" name="Google Shape;26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37253" y="-2101812"/>
            <a:ext cx="15301844" cy="325527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3"/>
          <p:cNvSpPr txBox="1"/>
          <p:nvPr>
            <p:ph type="title"/>
          </p:nvPr>
        </p:nvSpPr>
        <p:spPr>
          <a:xfrm>
            <a:off x="1841667" y="1230225"/>
            <a:ext cx="5171199" cy="580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Fungsi Keanggotaan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0" name="Google Shape;270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95509" y="2360205"/>
            <a:ext cx="7236320" cy="3759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/>
          <p:nvPr/>
        </p:nvSpPr>
        <p:spPr>
          <a:xfrm>
            <a:off x="1073631" y="1230225"/>
            <a:ext cx="588292" cy="588292"/>
          </a:xfrm>
          <a:prstGeom prst="ellipse">
            <a:avLst/>
          </a:prstGeom>
          <a:solidFill>
            <a:srgbClr val="FFBB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37253" y="-2101812"/>
            <a:ext cx="15301844" cy="325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>
            <p:ph type="title"/>
          </p:nvPr>
        </p:nvSpPr>
        <p:spPr>
          <a:xfrm>
            <a:off x="1841667" y="1230225"/>
            <a:ext cx="5171199" cy="580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Reasoning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1841667" y="2158267"/>
            <a:ext cx="4567200" cy="43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</a:pPr>
            <a:r>
              <a:rPr b="0" i="0" lang="en-US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Teknik penyelesaian masalah dengan cara merepresentasikan masalah ke dalam bentuk basis pengetahuan menggunakan logic dan kalimat formal (bahasa yang dipahami komputer)</a:t>
            </a:r>
            <a:endParaRPr/>
          </a:p>
        </p:txBody>
      </p:sp>
      <p:sp>
        <p:nvSpPr>
          <p:cNvPr id="113" name="Google Shape;113;p16"/>
          <p:cNvSpPr txBox="1"/>
          <p:nvPr>
            <p:ph idx="2" type="body"/>
          </p:nvPr>
        </p:nvSpPr>
        <p:spPr>
          <a:xfrm>
            <a:off x="6683888" y="2158267"/>
            <a:ext cx="4567200" cy="43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</a:pPr>
            <a:r>
              <a:rPr b="0" i="0" lang="en-US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Contoh metode reasoning :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</a:pPr>
            <a:r>
              <a:rPr b="0" i="0" lang="en-US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Logika Proposisi (Propositional Logic)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</a:pPr>
            <a:r>
              <a:rPr b="0" i="0" lang="en-US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Logika Predikat (First Order Logic)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</a:pPr>
            <a:r>
              <a:rPr b="0" i="0" lang="en-US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Fuzzy Logic</a:t>
            </a:r>
            <a:endParaRPr/>
          </a:p>
          <a:p>
            <a:pPr indent="-59245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</a:pPr>
            <a:r>
              <a:t/>
            </a:r>
            <a:endParaRPr b="0" i="0" sz="266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9245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</a:pPr>
            <a:r>
              <a:t/>
            </a:r>
            <a:endParaRPr b="0" i="0" sz="266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9245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</a:pPr>
            <a:r>
              <a:t/>
            </a:r>
            <a:endParaRPr b="0" i="0" sz="266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9245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</a:pPr>
            <a:r>
              <a:t/>
            </a:r>
            <a:endParaRPr b="0" i="0" sz="266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"/>
          <p:cNvSpPr/>
          <p:nvPr/>
        </p:nvSpPr>
        <p:spPr>
          <a:xfrm>
            <a:off x="1073631" y="1230225"/>
            <a:ext cx="588292" cy="588292"/>
          </a:xfrm>
          <a:prstGeom prst="ellipse">
            <a:avLst/>
          </a:prstGeom>
          <a:solidFill>
            <a:srgbClr val="FFBB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6" name="Google Shape;27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37253" y="-2101812"/>
            <a:ext cx="15301844" cy="325527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4"/>
          <p:cNvSpPr txBox="1"/>
          <p:nvPr>
            <p:ph type="title"/>
          </p:nvPr>
        </p:nvSpPr>
        <p:spPr>
          <a:xfrm>
            <a:off x="1841667" y="1230225"/>
            <a:ext cx="5171199" cy="580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Fungsi Keanggotaan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8" name="Google Shape;278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96940" y="2158532"/>
            <a:ext cx="6433458" cy="4086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5"/>
          <p:cNvSpPr/>
          <p:nvPr/>
        </p:nvSpPr>
        <p:spPr>
          <a:xfrm>
            <a:off x="1073631" y="1230225"/>
            <a:ext cx="588292" cy="588292"/>
          </a:xfrm>
          <a:prstGeom prst="ellipse">
            <a:avLst/>
          </a:prstGeom>
          <a:solidFill>
            <a:srgbClr val="FFBB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4" name="Google Shape;28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37253" y="-2101812"/>
            <a:ext cx="15301844" cy="325527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5"/>
          <p:cNvSpPr txBox="1"/>
          <p:nvPr>
            <p:ph type="title"/>
          </p:nvPr>
        </p:nvSpPr>
        <p:spPr>
          <a:xfrm>
            <a:off x="1841667" y="1230225"/>
            <a:ext cx="5171199" cy="580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Inferensi</a:t>
            </a:r>
            <a:endParaRPr b="0" i="0" sz="3959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35"/>
          <p:cNvSpPr txBox="1"/>
          <p:nvPr>
            <p:ph idx="1" type="body"/>
          </p:nvPr>
        </p:nvSpPr>
        <p:spPr>
          <a:xfrm>
            <a:off x="1841667" y="2049410"/>
            <a:ext cx="7552704" cy="43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</a:pPr>
            <a:r>
              <a:rPr b="0" i="0" lang="en-US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Mengubah fuzzy input menjadi fuzzy output menggunakan fuzzy rule.</a:t>
            </a:r>
            <a:endParaRPr b="0" i="0" sz="266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7" name="Google Shape;287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61923" y="3395767"/>
            <a:ext cx="8991601" cy="2645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6"/>
          <p:cNvSpPr/>
          <p:nvPr/>
        </p:nvSpPr>
        <p:spPr>
          <a:xfrm>
            <a:off x="1073631" y="1230225"/>
            <a:ext cx="588292" cy="588292"/>
          </a:xfrm>
          <a:prstGeom prst="ellipse">
            <a:avLst/>
          </a:prstGeom>
          <a:solidFill>
            <a:srgbClr val="FFBB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3" name="Google Shape;29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37253" y="-2101812"/>
            <a:ext cx="15301844" cy="325527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6"/>
          <p:cNvSpPr txBox="1"/>
          <p:nvPr>
            <p:ph type="title"/>
          </p:nvPr>
        </p:nvSpPr>
        <p:spPr>
          <a:xfrm>
            <a:off x="1841667" y="1230225"/>
            <a:ext cx="5171199" cy="580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Inferensi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5" name="Google Shape;29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89423" y="2117478"/>
            <a:ext cx="6648492" cy="4371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"/>
          <p:cNvSpPr/>
          <p:nvPr/>
        </p:nvSpPr>
        <p:spPr>
          <a:xfrm>
            <a:off x="1073631" y="1230225"/>
            <a:ext cx="588292" cy="588292"/>
          </a:xfrm>
          <a:prstGeom prst="ellipse">
            <a:avLst/>
          </a:prstGeom>
          <a:solidFill>
            <a:srgbClr val="FFBB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1" name="Google Shape;30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37253" y="-2101812"/>
            <a:ext cx="15301844" cy="32552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7"/>
          <p:cNvSpPr txBox="1"/>
          <p:nvPr>
            <p:ph type="title"/>
          </p:nvPr>
        </p:nvSpPr>
        <p:spPr>
          <a:xfrm>
            <a:off x="1841667" y="1230225"/>
            <a:ext cx="5171199" cy="580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Contoh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3" name="Google Shape;303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23458" y="2445214"/>
            <a:ext cx="6980422" cy="3360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8"/>
          <p:cNvSpPr/>
          <p:nvPr/>
        </p:nvSpPr>
        <p:spPr>
          <a:xfrm>
            <a:off x="1073631" y="1230225"/>
            <a:ext cx="588292" cy="588292"/>
          </a:xfrm>
          <a:prstGeom prst="ellipse">
            <a:avLst/>
          </a:prstGeom>
          <a:solidFill>
            <a:srgbClr val="FFBB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9" name="Google Shape;30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37253" y="-2101812"/>
            <a:ext cx="15301844" cy="325527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8"/>
          <p:cNvSpPr txBox="1"/>
          <p:nvPr>
            <p:ph type="title"/>
          </p:nvPr>
        </p:nvSpPr>
        <p:spPr>
          <a:xfrm>
            <a:off x="1841667" y="1230225"/>
            <a:ext cx="5171199" cy="580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Contoh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1" name="Google Shape;311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37778" y="2780317"/>
            <a:ext cx="8351781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9"/>
          <p:cNvSpPr/>
          <p:nvPr/>
        </p:nvSpPr>
        <p:spPr>
          <a:xfrm>
            <a:off x="1073631" y="1230225"/>
            <a:ext cx="588292" cy="588292"/>
          </a:xfrm>
          <a:prstGeom prst="ellipse">
            <a:avLst/>
          </a:prstGeom>
          <a:solidFill>
            <a:srgbClr val="FFBB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7" name="Google Shape;31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37253" y="-2101812"/>
            <a:ext cx="15301844" cy="325527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9"/>
          <p:cNvSpPr txBox="1"/>
          <p:nvPr>
            <p:ph type="title"/>
          </p:nvPr>
        </p:nvSpPr>
        <p:spPr>
          <a:xfrm>
            <a:off x="1841667" y="1230225"/>
            <a:ext cx="5171199" cy="580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Contoh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9" name="Google Shape;319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1667" y="2275114"/>
            <a:ext cx="8318500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9"/>
          <p:cNvSpPr/>
          <p:nvPr/>
        </p:nvSpPr>
        <p:spPr>
          <a:xfrm>
            <a:off x="5378617" y="4027714"/>
            <a:ext cx="990600" cy="685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9"/>
          <p:cNvSpPr/>
          <p:nvPr/>
        </p:nvSpPr>
        <p:spPr>
          <a:xfrm>
            <a:off x="4235617" y="5094514"/>
            <a:ext cx="3276600" cy="83099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NK = Rendah (0,5)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NK = Tinggi (0,4)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0"/>
          <p:cNvSpPr/>
          <p:nvPr/>
        </p:nvSpPr>
        <p:spPr>
          <a:xfrm>
            <a:off x="1073631" y="1230225"/>
            <a:ext cx="588292" cy="588292"/>
          </a:xfrm>
          <a:prstGeom prst="ellipse">
            <a:avLst/>
          </a:prstGeom>
          <a:solidFill>
            <a:srgbClr val="FFBB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7" name="Google Shape;32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37253" y="-2101812"/>
            <a:ext cx="15301844" cy="325527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0"/>
          <p:cNvSpPr txBox="1"/>
          <p:nvPr>
            <p:ph type="title"/>
          </p:nvPr>
        </p:nvSpPr>
        <p:spPr>
          <a:xfrm>
            <a:off x="1841667" y="1230225"/>
            <a:ext cx="5171199" cy="580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Defuzzification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40"/>
          <p:cNvSpPr txBox="1"/>
          <p:nvPr/>
        </p:nvSpPr>
        <p:spPr>
          <a:xfrm>
            <a:off x="2112778" y="4609469"/>
            <a:ext cx="206304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Mamdani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40"/>
          <p:cNvSpPr txBox="1"/>
          <p:nvPr/>
        </p:nvSpPr>
        <p:spPr>
          <a:xfrm>
            <a:off x="8064707" y="4609469"/>
            <a:ext cx="206304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Sugeno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1" name="Google Shape;331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9587" y="2523937"/>
            <a:ext cx="5049433" cy="2042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00274" y="2368724"/>
            <a:ext cx="5591917" cy="2198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1"/>
          <p:cNvSpPr/>
          <p:nvPr/>
        </p:nvSpPr>
        <p:spPr>
          <a:xfrm>
            <a:off x="1073631" y="1230225"/>
            <a:ext cx="588292" cy="588292"/>
          </a:xfrm>
          <a:prstGeom prst="ellipse">
            <a:avLst/>
          </a:prstGeom>
          <a:solidFill>
            <a:srgbClr val="FFBB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8" name="Google Shape;33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37253" y="-2101812"/>
            <a:ext cx="15301844" cy="3255275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41"/>
          <p:cNvSpPr txBox="1"/>
          <p:nvPr>
            <p:ph type="title"/>
          </p:nvPr>
        </p:nvSpPr>
        <p:spPr>
          <a:xfrm>
            <a:off x="1841667" y="1230225"/>
            <a:ext cx="5171199" cy="580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Defuzzification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41"/>
          <p:cNvSpPr txBox="1"/>
          <p:nvPr/>
        </p:nvSpPr>
        <p:spPr>
          <a:xfrm>
            <a:off x="2121310" y="4274280"/>
            <a:ext cx="206304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Mamdani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41"/>
          <p:cNvSpPr txBox="1"/>
          <p:nvPr/>
        </p:nvSpPr>
        <p:spPr>
          <a:xfrm>
            <a:off x="7802061" y="4274280"/>
            <a:ext cx="206304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Sugeno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2" name="Google Shape;342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07416" y="3170085"/>
            <a:ext cx="9052341" cy="676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2090964" y="3230562"/>
            <a:ext cx="10023856" cy="74877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41"/>
          <p:cNvSpPr txBox="1"/>
          <p:nvPr/>
        </p:nvSpPr>
        <p:spPr>
          <a:xfrm>
            <a:off x="1399225" y="2390706"/>
            <a:ext cx="350722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Centroid Method</a:t>
            </a:r>
            <a:endParaRPr/>
          </a:p>
        </p:txBody>
      </p:sp>
      <p:sp>
        <p:nvSpPr>
          <p:cNvPr id="345" name="Google Shape;345;p41"/>
          <p:cNvSpPr txBox="1"/>
          <p:nvPr/>
        </p:nvSpPr>
        <p:spPr>
          <a:xfrm>
            <a:off x="6541304" y="2390705"/>
            <a:ext cx="475342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Weighthed Average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2"/>
          <p:cNvSpPr/>
          <p:nvPr/>
        </p:nvSpPr>
        <p:spPr>
          <a:xfrm>
            <a:off x="1073631" y="1230225"/>
            <a:ext cx="588292" cy="588292"/>
          </a:xfrm>
          <a:prstGeom prst="ellipse">
            <a:avLst/>
          </a:prstGeom>
          <a:solidFill>
            <a:srgbClr val="FFBB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1" name="Google Shape;35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37253" y="-2101812"/>
            <a:ext cx="15301844" cy="3255275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2"/>
          <p:cNvSpPr txBox="1"/>
          <p:nvPr>
            <p:ph type="title"/>
          </p:nvPr>
        </p:nvSpPr>
        <p:spPr>
          <a:xfrm>
            <a:off x="1841667" y="1230225"/>
            <a:ext cx="5171199" cy="580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Mamdani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3" name="Google Shape;353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61922" y="1811024"/>
            <a:ext cx="4140163" cy="46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76181" y="2782330"/>
            <a:ext cx="4676956" cy="203690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42"/>
          <p:cNvSpPr/>
          <p:nvPr/>
        </p:nvSpPr>
        <p:spPr>
          <a:xfrm rot="-5400000">
            <a:off x="5958133" y="3534082"/>
            <a:ext cx="762000" cy="533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3"/>
          <p:cNvSpPr/>
          <p:nvPr/>
        </p:nvSpPr>
        <p:spPr>
          <a:xfrm>
            <a:off x="1073631" y="1230225"/>
            <a:ext cx="588292" cy="588292"/>
          </a:xfrm>
          <a:prstGeom prst="ellipse">
            <a:avLst/>
          </a:prstGeom>
          <a:solidFill>
            <a:srgbClr val="FFBB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1" name="Google Shape;36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37253" y="-2101812"/>
            <a:ext cx="15301844" cy="3255275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43"/>
          <p:cNvSpPr txBox="1"/>
          <p:nvPr>
            <p:ph type="title"/>
          </p:nvPr>
        </p:nvSpPr>
        <p:spPr>
          <a:xfrm>
            <a:off x="1841667" y="1230225"/>
            <a:ext cx="5171199" cy="580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Mamdani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3" name="Google Shape;363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70314" y="1965076"/>
            <a:ext cx="6963610" cy="2737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70314" y="5073020"/>
            <a:ext cx="5582573" cy="1273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/>
          <p:nvPr/>
        </p:nvSpPr>
        <p:spPr>
          <a:xfrm>
            <a:off x="1073631" y="1230225"/>
            <a:ext cx="588292" cy="588292"/>
          </a:xfrm>
          <a:prstGeom prst="ellipse">
            <a:avLst/>
          </a:prstGeom>
          <a:solidFill>
            <a:srgbClr val="FFBB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37253" y="-2101812"/>
            <a:ext cx="15301844" cy="325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/>
          <p:nvPr>
            <p:ph type="title"/>
          </p:nvPr>
        </p:nvSpPr>
        <p:spPr>
          <a:xfrm>
            <a:off x="1841667" y="1230225"/>
            <a:ext cx="5171199" cy="580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1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Propositional </a:t>
            </a:r>
            <a:r>
              <a:rPr b="1" i="0" lang="en-US" sz="3959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1841666" y="2158267"/>
            <a:ext cx="7922819" cy="43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</a:pPr>
            <a:r>
              <a:rPr b="0" i="0" lang="en-US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Mudah dipahami</a:t>
            </a:r>
            <a:endParaRPr b="0" i="0" sz="266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</a:pPr>
            <a:r>
              <a:rPr b="0" i="0" lang="en-US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Satu simbol merepresentasikan 1 fakta</a:t>
            </a:r>
            <a:endParaRPr b="0" i="0" sz="266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</a:pPr>
            <a:r>
              <a:rPr b="0" i="0" lang="en-US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Bernilai benar atau salah</a:t>
            </a:r>
            <a:endParaRPr b="0" i="0" sz="266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9245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</a:pPr>
            <a:r>
              <a:t/>
            </a:r>
            <a:endParaRPr b="0" i="0" sz="266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</a:pPr>
            <a:r>
              <a:rPr b="0" i="0" lang="en-US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Contoh :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</a:pPr>
            <a:r>
              <a:rPr b="0" i="0" lang="en-US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→ Q	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</a:pPr>
            <a:r>
              <a:rPr b="0" i="0" lang="en-US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ʌ Q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</a:pPr>
            <a:r>
              <a:t/>
            </a:r>
            <a:endParaRPr b="0" i="0" sz="266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</a:pPr>
            <a:r>
              <a:t/>
            </a:r>
            <a:endParaRPr b="0" i="0" sz="266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9245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</a:pPr>
            <a:r>
              <a:t/>
            </a:r>
            <a:endParaRPr b="0" i="0" sz="266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</a:pPr>
            <a:r>
              <a:t/>
            </a:r>
            <a:endParaRPr b="0" i="0" sz="266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4"/>
          <p:cNvSpPr/>
          <p:nvPr/>
        </p:nvSpPr>
        <p:spPr>
          <a:xfrm>
            <a:off x="1073631" y="1230225"/>
            <a:ext cx="588292" cy="588292"/>
          </a:xfrm>
          <a:prstGeom prst="ellipse">
            <a:avLst/>
          </a:prstGeom>
          <a:solidFill>
            <a:srgbClr val="FFBB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0" name="Google Shape;37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37253" y="-2101812"/>
            <a:ext cx="15301844" cy="3255275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44"/>
          <p:cNvSpPr txBox="1"/>
          <p:nvPr>
            <p:ph type="title"/>
          </p:nvPr>
        </p:nvSpPr>
        <p:spPr>
          <a:xfrm>
            <a:off x="1841667" y="1230225"/>
            <a:ext cx="5171199" cy="580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Sugeno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2" name="Google Shape;372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3631" y="2242457"/>
            <a:ext cx="4271255" cy="3868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12866" y="3127381"/>
            <a:ext cx="4513754" cy="1774372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4"/>
          <p:cNvSpPr/>
          <p:nvPr/>
        </p:nvSpPr>
        <p:spPr>
          <a:xfrm rot="-5400000">
            <a:off x="5781650" y="3733800"/>
            <a:ext cx="762000" cy="533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5"/>
          <p:cNvSpPr/>
          <p:nvPr/>
        </p:nvSpPr>
        <p:spPr>
          <a:xfrm>
            <a:off x="1073631" y="1230225"/>
            <a:ext cx="588292" cy="588292"/>
          </a:xfrm>
          <a:prstGeom prst="ellipse">
            <a:avLst/>
          </a:prstGeom>
          <a:solidFill>
            <a:srgbClr val="FFBB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0" name="Google Shape;38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37253" y="-2101812"/>
            <a:ext cx="15301844" cy="3255275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45"/>
          <p:cNvSpPr txBox="1"/>
          <p:nvPr>
            <p:ph type="title"/>
          </p:nvPr>
        </p:nvSpPr>
        <p:spPr>
          <a:xfrm>
            <a:off x="1841667" y="1230225"/>
            <a:ext cx="5171199" cy="580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Sugeno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2" name="Google Shape;382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91281" y="2020907"/>
            <a:ext cx="6644776" cy="2612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51514" y="5014330"/>
            <a:ext cx="4324310" cy="972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_ai_jadi.png" id="388" name="Google Shape;388;p46"/>
          <p:cNvPicPr preferRelativeResize="0"/>
          <p:nvPr/>
        </p:nvPicPr>
        <p:blipFill rotWithShape="1">
          <a:blip r:embed="rId3">
            <a:alphaModFix/>
          </a:blip>
          <a:srcRect b="13448" l="0" r="0" t="10513"/>
          <a:stretch/>
        </p:blipFill>
        <p:spPr>
          <a:xfrm>
            <a:off x="9388203" y="879751"/>
            <a:ext cx="2276096" cy="2448091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46"/>
          <p:cNvSpPr txBox="1"/>
          <p:nvPr/>
        </p:nvSpPr>
        <p:spPr>
          <a:xfrm>
            <a:off x="7500467" y="3540090"/>
            <a:ext cx="416383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Intelligence Laboratory</a:t>
            </a:r>
            <a:endParaRPr/>
          </a:p>
        </p:txBody>
      </p:sp>
      <p:sp>
        <p:nvSpPr>
          <p:cNvPr id="390" name="Google Shape;390;p46"/>
          <p:cNvSpPr txBox="1"/>
          <p:nvPr/>
        </p:nvSpPr>
        <p:spPr>
          <a:xfrm>
            <a:off x="9203241" y="3950459"/>
            <a:ext cx="24610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Telkom University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46"/>
          <p:cNvSpPr/>
          <p:nvPr/>
        </p:nvSpPr>
        <p:spPr>
          <a:xfrm>
            <a:off x="1418557" y="4412124"/>
            <a:ext cx="933219" cy="933219"/>
          </a:xfrm>
          <a:prstGeom prst="ellipse">
            <a:avLst/>
          </a:prstGeom>
          <a:solidFill>
            <a:srgbClr val="FFBB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2" name="Google Shape;392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97043" y="5424241"/>
            <a:ext cx="15301844" cy="3255275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46"/>
          <p:cNvSpPr txBox="1"/>
          <p:nvPr/>
        </p:nvSpPr>
        <p:spPr>
          <a:xfrm>
            <a:off x="1418556" y="1811408"/>
            <a:ext cx="300104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 !</a:t>
            </a:r>
            <a:endParaRPr b="1"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/>
          <p:nvPr/>
        </p:nvSpPr>
        <p:spPr>
          <a:xfrm>
            <a:off x="1073631" y="1230225"/>
            <a:ext cx="588292" cy="588292"/>
          </a:xfrm>
          <a:prstGeom prst="ellipse">
            <a:avLst/>
          </a:prstGeom>
          <a:solidFill>
            <a:srgbClr val="FFBB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37253" y="-2101812"/>
            <a:ext cx="15301844" cy="325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/>
          <p:nvPr>
            <p:ph type="title"/>
          </p:nvPr>
        </p:nvSpPr>
        <p:spPr>
          <a:xfrm>
            <a:off x="1841667" y="1230225"/>
            <a:ext cx="5171199" cy="580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1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Order </a:t>
            </a:r>
            <a:r>
              <a:rPr b="1" i="0" lang="en-US" sz="3959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1841667" y="2158267"/>
            <a:ext cx="8184076" cy="43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</a:pPr>
            <a:r>
              <a:rPr b="0" i="0" lang="en-US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Representasi menggunakan objek dan fakta</a:t>
            </a:r>
            <a:endParaRPr b="0" i="0" sz="266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</a:pPr>
            <a:r>
              <a:rPr b="0" i="0" lang="en-US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Lebih efisien</a:t>
            </a:r>
            <a:endParaRPr b="0" i="0" sz="266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9245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</a:pPr>
            <a:r>
              <a:t/>
            </a:r>
            <a:endParaRPr b="0" i="0" sz="266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</a:pPr>
            <a:r>
              <a:rPr b="0" i="0" lang="en-US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Contoh :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</a:pPr>
            <a:r>
              <a:rPr b="0" i="0" lang="en-US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Berwarna(Tasku, Hijau) artinya “Tasku Berwarna Hijau”	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</a:pPr>
            <a:r>
              <a:rPr b="0" i="0" lang="en-US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IbuKandung(Anawati, Budi) artinya “Anawati Ibu kandung Budi”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</a:pPr>
            <a:r>
              <a:t/>
            </a:r>
            <a:endParaRPr b="0" i="0" sz="266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</a:pPr>
            <a:r>
              <a:t/>
            </a:r>
            <a:endParaRPr b="0" i="0" sz="266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9245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</a:pPr>
            <a:r>
              <a:t/>
            </a:r>
            <a:endParaRPr b="0" i="0" sz="266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9245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</a:pPr>
            <a:r>
              <a:t/>
            </a:r>
            <a:endParaRPr b="0" i="0" sz="266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1073631" y="1230225"/>
            <a:ext cx="588292" cy="588292"/>
          </a:xfrm>
          <a:prstGeom prst="ellipse">
            <a:avLst/>
          </a:prstGeom>
          <a:solidFill>
            <a:srgbClr val="FFBB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37253" y="-2101812"/>
            <a:ext cx="15301844" cy="325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/>
          <p:nvPr>
            <p:ph type="title"/>
          </p:nvPr>
        </p:nvSpPr>
        <p:spPr>
          <a:xfrm>
            <a:off x="1841667" y="1230225"/>
            <a:ext cx="5171199" cy="580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Fuzzy ?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1841667" y="2158267"/>
            <a:ext cx="8782790" cy="43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</a:pPr>
            <a:r>
              <a:rPr b="0" i="0" lang="en-US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Memecahkan masalah dengan ‘</a:t>
            </a:r>
            <a:r>
              <a:rPr b="0" i="1" lang="en-US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hati</a:t>
            </a:r>
            <a:r>
              <a:rPr b="0" i="0" lang="en-US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☺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</a:pPr>
            <a:r>
              <a:t/>
            </a:r>
            <a:endParaRPr b="0" i="0" sz="266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</a:pPr>
            <a:r>
              <a:rPr b="0" i="0" lang="en-US" sz="2667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  : ’Apakah dia anak yang </a:t>
            </a:r>
            <a:r>
              <a:rPr b="1" i="0" lang="en-US" sz="2667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pintar</a:t>
            </a:r>
            <a:r>
              <a:rPr b="0" i="0" lang="en-US" sz="2667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?’</a:t>
            </a:r>
            <a:endParaRPr b="0" i="0" sz="2667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667"/>
              <a:buFont typeface="Arial"/>
              <a:buNone/>
            </a:pPr>
            <a:r>
              <a:rPr b="0" i="0" lang="en-US" sz="2667" u="none" cap="none" strike="noStrike">
                <a:solidFill>
                  <a:srgbClr val="C00000"/>
                </a:solidFill>
                <a:latin typeface="Arial Narrow"/>
                <a:ea typeface="Arial Narrow"/>
                <a:cs typeface="Arial Narrow"/>
                <a:sym typeface="Arial Narrow"/>
              </a:rPr>
              <a:t>B  : ‘</a:t>
            </a:r>
            <a:r>
              <a:rPr b="1" i="0" lang="en-US" sz="2667" u="none" cap="none" strike="noStrike">
                <a:solidFill>
                  <a:srgbClr val="C00000"/>
                </a:solidFill>
                <a:latin typeface="Arial Narrow"/>
                <a:ea typeface="Arial Narrow"/>
                <a:cs typeface="Arial Narrow"/>
                <a:sym typeface="Arial Narrow"/>
              </a:rPr>
              <a:t>Sepertinya</a:t>
            </a:r>
            <a:r>
              <a:rPr b="0" i="0" lang="en-US" sz="2667" u="none" cap="none" strike="noStrike">
                <a:solidFill>
                  <a:srgbClr val="C00000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b="1" i="0" lang="en-US" sz="2667" u="none" cap="none" strike="noStrike">
                <a:solidFill>
                  <a:srgbClr val="C00000"/>
                </a:solidFill>
                <a:latin typeface="Arial Narrow"/>
                <a:ea typeface="Arial Narrow"/>
                <a:cs typeface="Arial Narrow"/>
                <a:sym typeface="Arial Narrow"/>
              </a:rPr>
              <a:t>begitu.</a:t>
            </a:r>
            <a:r>
              <a:rPr b="0" i="0" lang="en-US" sz="2667" u="none" cap="none" strike="noStrike">
                <a:solidFill>
                  <a:srgbClr val="C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’</a:t>
            </a:r>
            <a:endParaRPr b="0" i="0" sz="2667" u="none" cap="none" strike="noStrike">
              <a:solidFill>
                <a:srgbClr val="C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</a:pPr>
            <a:r>
              <a:rPr b="0" i="0" lang="en-US" sz="2667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  : ‘Apakah Indeks Prestasi dan hasil tes psikologinya </a:t>
            </a:r>
            <a:r>
              <a:rPr b="1" i="0" lang="en-US" sz="2667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bagus</a:t>
            </a:r>
            <a:r>
              <a:rPr b="0" i="0" lang="en-US" sz="2667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?’</a:t>
            </a:r>
            <a:endParaRPr b="0" i="0" sz="2667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667"/>
              <a:buFont typeface="Arial"/>
              <a:buNone/>
            </a:pPr>
            <a:r>
              <a:rPr b="0" i="0" lang="en-US" sz="2667" u="none" cap="none" strike="noStrike">
                <a:solidFill>
                  <a:srgbClr val="C00000"/>
                </a:solidFill>
                <a:latin typeface="Arial Narrow"/>
                <a:ea typeface="Arial Narrow"/>
                <a:cs typeface="Arial Narrow"/>
                <a:sym typeface="Arial Narrow"/>
              </a:rPr>
              <a:t>B  : ‘Ya, keduanya </a:t>
            </a:r>
            <a:r>
              <a:rPr b="1" i="0" lang="en-US" sz="2667" u="none" cap="none" strike="noStrike">
                <a:solidFill>
                  <a:srgbClr val="C00000"/>
                </a:solidFill>
                <a:latin typeface="Arial Narrow"/>
                <a:ea typeface="Arial Narrow"/>
                <a:cs typeface="Arial Narrow"/>
                <a:sym typeface="Arial Narrow"/>
              </a:rPr>
              <a:t>sangat bagus</a:t>
            </a:r>
            <a:r>
              <a:rPr b="0" i="0" lang="en-US" sz="2667" u="none" cap="none" strike="noStrike">
                <a:solidFill>
                  <a:srgbClr val="C00000"/>
                </a:solidFill>
                <a:latin typeface="Arial Narrow"/>
                <a:ea typeface="Arial Narrow"/>
                <a:cs typeface="Arial Narrow"/>
                <a:sym typeface="Arial Narrow"/>
              </a:rPr>
              <a:t>.’</a:t>
            </a:r>
            <a:endParaRPr b="0" i="0" sz="2667" u="none" cap="none" strike="noStrike">
              <a:solidFill>
                <a:srgbClr val="C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</a:pPr>
            <a:r>
              <a:rPr b="0" i="0" lang="en-US" sz="2667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  : ’Apakah dia layak mendapatkan beasiswa?’</a:t>
            </a:r>
            <a:endParaRPr b="0" i="0" sz="2667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667"/>
              <a:buFont typeface="Arial"/>
              <a:buNone/>
            </a:pPr>
            <a:r>
              <a:rPr b="0" i="0" lang="en-US" sz="2667" u="none" cap="none" strike="noStrike">
                <a:solidFill>
                  <a:srgbClr val="C00000"/>
                </a:solidFill>
                <a:latin typeface="Arial Narrow"/>
                <a:ea typeface="Arial Narrow"/>
                <a:cs typeface="Arial Narrow"/>
                <a:sym typeface="Arial Narrow"/>
              </a:rPr>
              <a:t>B  : ’Ya, </a:t>
            </a:r>
            <a:r>
              <a:rPr b="1" i="0" lang="en-US" sz="2667" u="none" cap="none" strike="noStrike">
                <a:solidFill>
                  <a:srgbClr val="C00000"/>
                </a:solidFill>
                <a:latin typeface="Arial Narrow"/>
                <a:ea typeface="Arial Narrow"/>
                <a:cs typeface="Arial Narrow"/>
                <a:sym typeface="Arial Narrow"/>
              </a:rPr>
              <a:t>sepertinya</a:t>
            </a:r>
            <a:r>
              <a:rPr b="0" i="0" lang="en-US" sz="2667" u="none" cap="none" strike="noStrike">
                <a:solidFill>
                  <a:srgbClr val="C00000"/>
                </a:solidFill>
                <a:latin typeface="Arial Narrow"/>
                <a:ea typeface="Arial Narrow"/>
                <a:cs typeface="Arial Narrow"/>
                <a:sym typeface="Arial Narrow"/>
              </a:rPr>
              <a:t> itu adalah keputusan yang </a:t>
            </a:r>
            <a:r>
              <a:rPr b="1" i="0" lang="en-US" sz="2667" u="none" cap="none" strike="noStrike">
                <a:solidFill>
                  <a:srgbClr val="C00000"/>
                </a:solidFill>
                <a:latin typeface="Arial Narrow"/>
                <a:ea typeface="Arial Narrow"/>
                <a:cs typeface="Arial Narrow"/>
                <a:sym typeface="Arial Narrow"/>
              </a:rPr>
              <a:t>baik</a:t>
            </a:r>
            <a:r>
              <a:rPr b="0" i="0" lang="en-US" sz="2667" u="none" cap="none" strike="noStrike">
                <a:solidFill>
                  <a:srgbClr val="C00000"/>
                </a:solidFill>
                <a:latin typeface="Arial Narrow"/>
                <a:ea typeface="Arial Narrow"/>
                <a:cs typeface="Arial Narrow"/>
                <a:sym typeface="Arial Narrow"/>
              </a:rPr>
              <a:t>.’</a:t>
            </a:r>
            <a:endParaRPr b="0" i="0" sz="2667" u="none" cap="none" strike="noStrike">
              <a:solidFill>
                <a:srgbClr val="C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59245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</a:pPr>
            <a:r>
              <a:t/>
            </a:r>
            <a:endParaRPr b="0" i="0" sz="266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/>
          <p:nvPr/>
        </p:nvSpPr>
        <p:spPr>
          <a:xfrm>
            <a:off x="1073631" y="1230225"/>
            <a:ext cx="588292" cy="588292"/>
          </a:xfrm>
          <a:prstGeom prst="ellipse">
            <a:avLst/>
          </a:prstGeom>
          <a:solidFill>
            <a:srgbClr val="FFBB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37253" y="-2101812"/>
            <a:ext cx="15301844" cy="325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 txBox="1"/>
          <p:nvPr>
            <p:ph type="title"/>
          </p:nvPr>
        </p:nvSpPr>
        <p:spPr>
          <a:xfrm>
            <a:off x="1841667" y="1230225"/>
            <a:ext cx="5171199" cy="580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Fuzzy vs Probability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1841667" y="2158267"/>
            <a:ext cx="8162304" cy="43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</a:pPr>
            <a:r>
              <a:rPr b="0" i="0" lang="en-US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Profesor FAUZI berada di padang pasir yang gersang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</a:pPr>
            <a:r>
              <a:rPr b="0" i="0" lang="en-US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 hampir mati karena sangat kehausan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</a:pPr>
            <a:r>
              <a:rPr b="0" i="0" lang="en-US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Tiba-tiba dia menemukan dua kotak berisi minuman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</a:pPr>
            <a:r>
              <a:rPr b="0" i="0" lang="en-US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 sangat senang dan segera mendekati kotak tsb.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</a:pPr>
            <a:r>
              <a:rPr b="0" i="0" lang="en-US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Sesaat kemudian, dia bingung bukan kepalang</a:t>
            </a:r>
            <a:endParaRPr/>
          </a:p>
          <a:p>
            <a:pPr indent="-59245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</a:pPr>
            <a:r>
              <a:t/>
            </a:r>
            <a:endParaRPr b="0" i="0" sz="266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667"/>
              <a:buFont typeface="Arial"/>
              <a:buChar char="•"/>
            </a:pPr>
            <a:r>
              <a:rPr b="0" i="0" lang="en-US" sz="2667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Prof: ”Saya harus minum dari kotak yang mana?”</a:t>
            </a:r>
            <a:endParaRPr/>
          </a:p>
          <a:p>
            <a:pPr indent="-59245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</a:pPr>
            <a:r>
              <a:t/>
            </a:r>
            <a:endParaRPr b="0" i="0" sz="266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/>
          <p:nvPr/>
        </p:nvSpPr>
        <p:spPr>
          <a:xfrm>
            <a:off x="1073631" y="1230225"/>
            <a:ext cx="588292" cy="588292"/>
          </a:xfrm>
          <a:prstGeom prst="ellipse">
            <a:avLst/>
          </a:prstGeom>
          <a:solidFill>
            <a:srgbClr val="FFBB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37253" y="-2101812"/>
            <a:ext cx="15301844" cy="325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1"/>
          <p:cNvSpPr txBox="1"/>
          <p:nvPr>
            <p:ph type="title"/>
          </p:nvPr>
        </p:nvSpPr>
        <p:spPr>
          <a:xfrm>
            <a:off x="1841667" y="1230225"/>
            <a:ext cx="5171199" cy="580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Fuzzy vs Probability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1"/>
          <p:cNvSpPr/>
          <p:nvPr/>
        </p:nvSpPr>
        <p:spPr>
          <a:xfrm>
            <a:off x="1661923" y="2165760"/>
            <a:ext cx="3440339" cy="4103914"/>
          </a:xfrm>
          <a:prstGeom prst="cube">
            <a:avLst>
              <a:gd fmla="val 25000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1661923" y="3156360"/>
            <a:ext cx="2548813" cy="3312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Peringatan</a:t>
            </a: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 dari 50 botol ini berisi cairan kimia mematikan yang warna dan rasanya sama dengan air mineral. Anda akan mati seketika jika meminumnya.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1"/>
          <p:cNvSpPr/>
          <p:nvPr/>
        </p:nvSpPr>
        <p:spPr>
          <a:xfrm>
            <a:off x="6059298" y="2165760"/>
            <a:ext cx="3440339" cy="4103914"/>
          </a:xfrm>
          <a:prstGeom prst="cube">
            <a:avLst>
              <a:gd fmla="val 25000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6059298" y="3156360"/>
            <a:ext cx="2568377" cy="3312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Peringatan: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Satu plastik cairan kimia mematikan dicampurkan ke dalam 50 botol ini secara tidak merata. Anda tidak akan mati jika cuma minum satu botol, tetapi anda akan menderita pusing ringan/berat.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2784268" y="2384131"/>
            <a:ext cx="11956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Probability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7181643" y="2384131"/>
            <a:ext cx="6973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Fuzzy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/>
          <p:nvPr/>
        </p:nvSpPr>
        <p:spPr>
          <a:xfrm>
            <a:off x="1073631" y="1230225"/>
            <a:ext cx="588292" cy="588292"/>
          </a:xfrm>
          <a:prstGeom prst="ellipse">
            <a:avLst/>
          </a:prstGeom>
          <a:solidFill>
            <a:srgbClr val="FFBB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37253" y="-2101812"/>
            <a:ext cx="15301844" cy="325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2"/>
          <p:cNvSpPr txBox="1"/>
          <p:nvPr>
            <p:ph type="title"/>
          </p:nvPr>
        </p:nvSpPr>
        <p:spPr>
          <a:xfrm>
            <a:off x="1841667" y="1230225"/>
            <a:ext cx="5171199" cy="580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Contoh </a:t>
            </a:r>
            <a:r>
              <a:rPr b="0" i="0" lang="en-US" sz="3959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Penerapan</a:t>
            </a:r>
            <a:endParaRPr b="0" i="0" sz="3959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67100" y="2191071"/>
            <a:ext cx="2708381" cy="1801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51776" y="2191071"/>
            <a:ext cx="2510060" cy="18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51776" y="4089474"/>
            <a:ext cx="2244118" cy="1880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967100" y="4372191"/>
            <a:ext cx="2708381" cy="1351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/>
          <p:nvPr/>
        </p:nvSpPr>
        <p:spPr>
          <a:xfrm>
            <a:off x="1073631" y="1230225"/>
            <a:ext cx="588292" cy="588292"/>
          </a:xfrm>
          <a:prstGeom prst="ellipse">
            <a:avLst/>
          </a:prstGeom>
          <a:solidFill>
            <a:srgbClr val="FFBB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37253" y="-2101812"/>
            <a:ext cx="15301844" cy="325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3"/>
          <p:cNvSpPr txBox="1"/>
          <p:nvPr>
            <p:ph type="title"/>
          </p:nvPr>
        </p:nvSpPr>
        <p:spPr>
          <a:xfrm>
            <a:off x="1841667" y="1230225"/>
            <a:ext cx="5171199" cy="580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Jenis </a:t>
            </a:r>
            <a:r>
              <a:rPr b="0" i="0" lang="en-US" sz="3959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b="0" i="0" sz="3959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3"/>
          <p:cNvSpPr/>
          <p:nvPr/>
        </p:nvSpPr>
        <p:spPr>
          <a:xfrm>
            <a:off x="8729104" y="2860716"/>
            <a:ext cx="2159000" cy="21590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3"/>
          <p:cNvSpPr txBox="1"/>
          <p:nvPr/>
        </p:nvSpPr>
        <p:spPr>
          <a:xfrm>
            <a:off x="8838097" y="3322853"/>
            <a:ext cx="190886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Fuzzy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(semu) </a:t>
            </a:r>
            <a:endParaRPr/>
          </a:p>
        </p:txBody>
      </p:sp>
      <p:sp>
        <p:nvSpPr>
          <p:cNvPr id="179" name="Google Shape;179;p23"/>
          <p:cNvSpPr/>
          <p:nvPr/>
        </p:nvSpPr>
        <p:spPr>
          <a:xfrm>
            <a:off x="1073631" y="2860220"/>
            <a:ext cx="2159000" cy="21590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3"/>
          <p:cNvSpPr txBox="1"/>
          <p:nvPr/>
        </p:nvSpPr>
        <p:spPr>
          <a:xfrm>
            <a:off x="1302949" y="3375278"/>
            <a:ext cx="173796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Crisp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(jelas)</a:t>
            </a:r>
            <a:endParaRPr/>
          </a:p>
        </p:txBody>
      </p:sp>
      <p:sp>
        <p:nvSpPr>
          <p:cNvPr id="181" name="Google Shape;181;p23"/>
          <p:cNvSpPr txBox="1"/>
          <p:nvPr/>
        </p:nvSpPr>
        <p:spPr>
          <a:xfrm>
            <a:off x="3748553" y="3938689"/>
            <a:ext cx="173796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Batasannya 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jelas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3"/>
          <p:cNvSpPr txBox="1"/>
          <p:nvPr/>
        </p:nvSpPr>
        <p:spPr>
          <a:xfrm>
            <a:off x="6381721" y="3714800"/>
            <a:ext cx="1737963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Batasannya 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kurang  jelas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3"/>
          <p:cNvSpPr txBox="1"/>
          <p:nvPr/>
        </p:nvSpPr>
        <p:spPr>
          <a:xfrm>
            <a:off x="3777476" y="4731999"/>
            <a:ext cx="173796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Ex: diterima, ditolak, hitam, putih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3"/>
          <p:cNvSpPr txBox="1"/>
          <p:nvPr/>
        </p:nvSpPr>
        <p:spPr>
          <a:xfrm>
            <a:off x="6446479" y="4566925"/>
            <a:ext cx="173796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Ex: sedang, hangat, agak bagus, mendekati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3"/>
          <p:cNvSpPr txBox="1"/>
          <p:nvPr/>
        </p:nvSpPr>
        <p:spPr>
          <a:xfrm>
            <a:off x="3729960" y="2591541"/>
            <a:ext cx="173796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Bersifat jelas, 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tidak memuat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istilah “agak”</a:t>
            </a:r>
            <a:endParaRPr/>
          </a:p>
        </p:txBody>
      </p:sp>
      <p:sp>
        <p:nvSpPr>
          <p:cNvPr id="186" name="Google Shape;186;p23"/>
          <p:cNvSpPr txBox="1"/>
          <p:nvPr/>
        </p:nvSpPr>
        <p:spPr>
          <a:xfrm>
            <a:off x="6422484" y="2508776"/>
            <a:ext cx="173796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Bersifat semu, </a:t>
            </a:r>
            <a:r>
              <a:rPr b="1"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memuat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istilah “agak”</a:t>
            </a:r>
            <a:endParaRPr/>
          </a:p>
        </p:txBody>
      </p:sp>
      <p:cxnSp>
        <p:nvCxnSpPr>
          <p:cNvPr id="187" name="Google Shape;187;p23"/>
          <p:cNvCxnSpPr/>
          <p:nvPr/>
        </p:nvCxnSpPr>
        <p:spPr>
          <a:xfrm flipH="1">
            <a:off x="5945431" y="2426165"/>
            <a:ext cx="8092" cy="3196354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