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  <p:sldId id="270" r:id="rId16"/>
    <p:sldId id="271" r:id="rId17"/>
    <p:sldId id="272" r:id="rId18"/>
    <p:sldId id="273" r:id="rId19"/>
    <p:sldId id="274" r:id="rId20"/>
    <p:sldId id="286" r:id="rId21"/>
    <p:sldId id="287" r:id="rId22"/>
    <p:sldId id="288" r:id="rId23"/>
    <p:sldId id="289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4" r:id="rId33"/>
    <p:sldId id="290" r:id="rId34"/>
    <p:sldId id="285" r:id="rId35"/>
    <p:sldId id="283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8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8AE-D078-4DF3-BA04-79D3CBBC0A3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D317-71F2-4309-B9ED-DCDB5F97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279"/>
          <p:cNvSpPr>
            <a:spLocks noGrp="1"/>
          </p:cNvSpPr>
          <p:nvPr>
            <p:ph type="title"/>
          </p:nvPr>
        </p:nvSpPr>
        <p:spPr>
          <a:xfrm>
            <a:off x="109421" y="1863539"/>
            <a:ext cx="3733800" cy="575071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mbria" pitchFamily="18" charset="0"/>
                <a:ea typeface="Cambria" pitchFamily="18" charset="0"/>
              </a:rPr>
              <a:t>SCRUM PROJECT MANAGEMENT</a:t>
            </a:r>
          </a:p>
        </p:txBody>
      </p:sp>
      <p:sp>
        <p:nvSpPr>
          <p:cNvPr id="555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557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574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581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586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594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610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629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636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639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644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647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8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649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5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666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817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0" name="Picture 8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5" y="2753818"/>
            <a:ext cx="2194272" cy="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1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03557"/>
              </p:ext>
            </p:extLst>
          </p:nvPr>
        </p:nvGraphicFramePr>
        <p:xfrm>
          <a:off x="609600" y="173990"/>
          <a:ext cx="8305800" cy="492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7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Profesi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368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Team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Developement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Riky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Yoga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Adita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Gilang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Caraka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Ratih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Dwi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Cahyani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Raecita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Razzak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Ridhwan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Mustajab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Muhamad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Nur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Ichsanudin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Uji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Khaidah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Resti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Muhammad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Fakhri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Abdillah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Fakhrul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Alamuddin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Al Zulfi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Dicky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Setiawan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Oktalia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Kumala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Sari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Dafin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Nouval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Arief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Wildan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Beckham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Surtanik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Evan Fernando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Ferenica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Dwi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Putri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Muhammad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Ridwan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Qualitative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Data Scientist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Data Scientist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Data Scientist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Data Scientist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Back End Programmer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Back End Programmer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Back End Programmer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Front End Programmer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Front End Programmer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Front End Programmer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UI/UX Designer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UI/UX 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62865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Scrum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728" y="1733550"/>
            <a:ext cx="5166072" cy="1524000"/>
          </a:xfrm>
        </p:spPr>
        <p:txBody>
          <a:bodyPr>
            <a:noAutofit/>
          </a:bodyPr>
          <a:lstStyle/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Bertanggung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jawab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atas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perencanaan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dituangkan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Backlog</a:t>
            </a:r>
          </a:p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Mengurutkan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Backlog item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mencapai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tujuan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misi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cara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terbaik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80010"/>
            <a:ext cx="3725545" cy="2948940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76200" y="3714750"/>
            <a:ext cx="8763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Melayani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pertanyaan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Development Team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berkaitan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Backlog (Feature,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atribut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sebagainya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)</a:t>
            </a:r>
          </a:p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Pembuat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keputusan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tunggal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terakhir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ketika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dirilis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pengguna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atau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pelanggan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303020"/>
            <a:ext cx="8229600" cy="506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Product Owner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332451"/>
            <a:ext cx="1143000" cy="1222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62865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Scrum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728" y="1733550"/>
            <a:ext cx="5166072" cy="1524000"/>
          </a:xfrm>
        </p:spPr>
        <p:txBody>
          <a:bodyPr>
            <a:noAutofit/>
          </a:bodyPr>
          <a:lstStyle/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Menjembatani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antara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Owner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Scrum Team /  scrum development team</a:t>
            </a:r>
          </a:p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Memastikan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keberlangsungan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framework scrum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berjalan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lancar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lvl="0"/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80010"/>
            <a:ext cx="3725545" cy="2948940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76200" y="3409950"/>
            <a:ext cx="8763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Dapat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memberikan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coaching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kepada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development team agar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dapat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menemukan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jawaban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permasalahan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dihadapi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Merencanakan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implementasi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scrum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organisasi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Memimpin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membimbing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organisasi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penerapan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scrum</a:t>
            </a:r>
          </a:p>
          <a:p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303020"/>
            <a:ext cx="8229600" cy="506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Scrum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6845" y="362007"/>
            <a:ext cx="1143000" cy="1222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62865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Scrum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728" y="1733550"/>
            <a:ext cx="5394672" cy="1524000"/>
          </a:xfrm>
        </p:spPr>
        <p:txBody>
          <a:bodyPr>
            <a:noAutofit/>
          </a:bodyPr>
          <a:lstStyle/>
          <a:p>
            <a:pPr lvl="0"/>
            <a:r>
              <a:rPr lang="en-US" sz="1750" dirty="0" err="1">
                <a:latin typeface="Cambria" pitchFamily="18" charset="0"/>
                <a:ea typeface="Cambria" pitchFamily="18" charset="0"/>
              </a:rPr>
              <a:t>Terdiri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beberapa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profesi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bekerja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menciptakan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berpotensi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dirilis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disetiap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akhir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sprint</a:t>
            </a:r>
          </a:p>
          <a:p>
            <a:pPr lvl="0"/>
            <a:r>
              <a:rPr lang="en-US" sz="1750" dirty="0">
                <a:latin typeface="Cambria" pitchFamily="18" charset="0"/>
                <a:ea typeface="Cambria" pitchFamily="18" charset="0"/>
              </a:rPr>
              <a:t>Development Team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bersifat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lintas-fungsi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mereka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memiliki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semua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keahlian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diperlukan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membuat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siap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rilis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;</a:t>
            </a:r>
          </a:p>
          <a:p>
            <a:pPr lvl="0"/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410200" y="80010"/>
            <a:ext cx="3573145" cy="2948940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76199" y="3409950"/>
            <a:ext cx="8907145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750" dirty="0" err="1">
                <a:latin typeface="Cambria" pitchFamily="18" charset="0"/>
                <a:ea typeface="Cambria" pitchFamily="18" charset="0"/>
              </a:rPr>
              <a:t>Punya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hak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penuh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mengatur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cara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pengembangkan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software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mereka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lvl="0"/>
            <a:r>
              <a:rPr lang="en-US" sz="1750" dirty="0" err="1">
                <a:latin typeface="Cambria" pitchFamily="18" charset="0"/>
                <a:ea typeface="Cambria" pitchFamily="18" charset="0"/>
              </a:rPr>
              <a:t>Mengatur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durasi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waktu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pekerjaan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terhadap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sprint yang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menjadi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tanggung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jawabnya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masing-masing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</a:p>
          <a:p>
            <a:pPr lvl="0"/>
            <a:r>
              <a:rPr lang="en-US" sz="1750" dirty="0" err="1">
                <a:latin typeface="Cambria" pitchFamily="18" charset="0"/>
                <a:ea typeface="Cambria" pitchFamily="18" charset="0"/>
              </a:rPr>
              <a:t>Setiap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anggota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Development Team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bisa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saja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memiliki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keahlian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khusus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fokus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bidang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tertentu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tetapi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tanggung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gugat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adalah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milik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seluruh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750" dirty="0" err="1">
                <a:latin typeface="Cambria" pitchFamily="18" charset="0"/>
                <a:ea typeface="Cambria" pitchFamily="18" charset="0"/>
              </a:rPr>
              <a:t>anggota</a:t>
            </a:r>
            <a:r>
              <a:rPr lang="en-US" sz="1750" dirty="0">
                <a:latin typeface="Cambria" pitchFamily="18" charset="0"/>
                <a:ea typeface="Cambria" pitchFamily="18" charset="0"/>
              </a:rPr>
              <a:t> Development Team.</a:t>
            </a:r>
          </a:p>
          <a:p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303020"/>
            <a:ext cx="8229600" cy="506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Development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1312256"/>
            <a:ext cx="1752600" cy="1716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Artifact </a:t>
            </a:r>
            <a:r>
              <a:rPr lang="en-US" dirty="0" err="1"/>
              <a:t>Utama</a:t>
            </a:r>
            <a:r>
              <a:rPr lang="en-US" dirty="0"/>
              <a:t> Scrum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43344"/>
              </p:ext>
            </p:extLst>
          </p:nvPr>
        </p:nvGraphicFramePr>
        <p:xfrm>
          <a:off x="533400" y="1733550"/>
          <a:ext cx="80772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Product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Daftar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kebutuhan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product yang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layak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dikembangkan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Daftar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Product Backlog item yang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terpilih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yang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dijabarkan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dalam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task yang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lebih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spesifik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. Sprint Backlog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merupakan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hasil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Sprint Planning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Hasil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Product Backlog item yang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sudah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dikerjakan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oleh Development Team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melalui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Sprint dan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merupakan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total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akumulasi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Sprint-sprint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sebelumnya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9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pPr algn="l"/>
            <a:r>
              <a:rPr lang="en-US" dirty="0" err="1"/>
              <a:t>Siklus</a:t>
            </a:r>
            <a:r>
              <a:rPr lang="en-US" dirty="0"/>
              <a:t> Scrum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123950"/>
            <a:ext cx="69342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Product Backlog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93402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76199" y="3409950"/>
            <a:ext cx="8907145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latin typeface="Cambria" pitchFamily="18" charset="0"/>
                <a:ea typeface="Cambria" pitchFamily="18" charset="0"/>
              </a:rPr>
              <a:t>Product owner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mengumpulkan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stakeholder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mempersilahkan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mereka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berpendapat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mengenai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online research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dibuat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segala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fiturnya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Pendapat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diberikan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disebut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sebagai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user story</a:t>
            </a:r>
          </a:p>
          <a:p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1047750"/>
            <a:ext cx="12192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Product Backlog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76199" y="2419350"/>
            <a:ext cx="4267201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ambria" pitchFamily="18" charset="0"/>
                <a:ea typeface="Cambria" pitchFamily="18" charset="0"/>
              </a:rPr>
              <a:t>Didapat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user story /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usulan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fitur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SurveyAsia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742950"/>
            <a:ext cx="10287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35715"/>
              </p:ext>
            </p:extLst>
          </p:nvPr>
        </p:nvGraphicFramePr>
        <p:xfrm>
          <a:off x="167928" y="3257550"/>
          <a:ext cx="8823672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Story/</a:t>
                      </a:r>
                      <a:r>
                        <a:rPr lang="en-US" baseline="0" dirty="0" err="1"/>
                        <a:t>Usulan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Saya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ingin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SurveyAsia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mampu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mengatur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tampillan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Saya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ingin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SurveyAsia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mampu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mempermudah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researcher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untuk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mendapatkan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survey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mereka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7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Product Backlog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2399" y="3200400"/>
            <a:ext cx="8991601" cy="203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Product owner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kemudian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merangkum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user story/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usulan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point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sistematis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dimasukkan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product backlog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. Proses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penentuan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daftar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masuk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backlog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ini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disebut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product backlog grooming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tahap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ini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, scrum master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bersama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development team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bergabung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memberikan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masukan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membantu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mengubah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story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menjadi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backlog item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bisa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diimplementasikan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sistem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742950"/>
            <a:ext cx="2057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Product Backlog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2399" y="2647950"/>
            <a:ext cx="1219201" cy="43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Example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742950"/>
            <a:ext cx="20574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75926"/>
              </p:ext>
            </p:extLst>
          </p:nvPr>
        </p:nvGraphicFramePr>
        <p:xfrm>
          <a:off x="228600" y="318135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/ </a:t>
                      </a:r>
                      <a:r>
                        <a:rPr lang="en-US" dirty="0" err="1"/>
                        <a:t>Usulan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Saya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ingin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surveyasia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mampu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mengatur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tampilan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-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Dibuat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modul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style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Saya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ingin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surveyasia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mampu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mempermudah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researcher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untuk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mendapatkan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survey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mereka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-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Sistem</a:t>
                      </a:r>
                      <a:r>
                        <a:rPr lang="en-US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Cambria" pitchFamily="18" charset="0"/>
                          <a:ea typeface="Cambria" pitchFamily="18" charset="0"/>
                        </a:rPr>
                        <a:t>memiliki</a:t>
                      </a:r>
                      <a:r>
                        <a:rPr lang="en-US" baseline="0" dirty="0">
                          <a:latin typeface="Cambria" pitchFamily="18" charset="0"/>
                          <a:ea typeface="Cambria" pitchFamily="18" charset="0"/>
                        </a:rPr>
                        <a:t> panel </a:t>
                      </a:r>
                      <a:r>
                        <a:rPr lang="en-US" baseline="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857250"/>
          </a:xfrm>
        </p:spPr>
        <p:txBody>
          <a:bodyPr/>
          <a:lstStyle/>
          <a:p>
            <a:pPr algn="l"/>
            <a:r>
              <a:rPr lang="en-US" dirty="0" err="1"/>
              <a:t>Pemahaman</a:t>
            </a:r>
            <a:r>
              <a:rPr lang="en-US" dirty="0"/>
              <a:t> Scrum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04951"/>
            <a:ext cx="8229600" cy="35051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900" dirty="0">
                <a:latin typeface="Cambria" pitchFamily="18" charset="0"/>
                <a:ea typeface="Cambria" pitchFamily="18" charset="0"/>
              </a:rPr>
              <a:t>Scrum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bersifat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lebih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fleksibel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artinya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bahwa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scrum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memungkinkan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membuat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perubahan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setelah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perancangan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awal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selesai</a:t>
            </a:r>
            <a:endParaRPr lang="en-US" sz="29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2900" dirty="0" err="1">
                <a:latin typeface="Cambria" pitchFamily="18" charset="0"/>
                <a:ea typeface="Cambria" pitchFamily="18" charset="0"/>
              </a:rPr>
              <a:t>Semua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fase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(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perencanaan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pengembangan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pengujian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dll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)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dapat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terjadi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lebih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satu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kali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selama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projek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berjalan</a:t>
            </a:r>
            <a:endParaRPr lang="en-US" sz="2900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sz="2900" dirty="0" err="1">
                <a:latin typeface="Cambria" pitchFamily="18" charset="0"/>
                <a:ea typeface="Cambria" pitchFamily="18" charset="0"/>
              </a:rPr>
              <a:t>Pengujian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dilakukan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selama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proses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pemrograman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berjalan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tidak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hanya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dilakukan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sekali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akhir</a:t>
            </a:r>
            <a:endParaRPr lang="en-US" sz="29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376"/>
            <a:ext cx="8229600" cy="81177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ROADMAP SURVEYASIA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05699D-90B0-4634-9F5E-62B09CA5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6797"/>
              </p:ext>
            </p:extLst>
          </p:nvPr>
        </p:nvGraphicFramePr>
        <p:xfrm>
          <a:off x="533400" y="1047750"/>
          <a:ext cx="82296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045141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422421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18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General 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Web dengan bahasa inggris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Live chat dengan pihak Surveyasia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Panel Responden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SEO (Search Engine Optimization)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Tutorial Video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Konten dari Surveyasia News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Konten dari Surveyasia TV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Pemisahan antara Codingan FE/BE dengan menggunakan API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423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OCR (Tentative tergantung keperluan Stackholder)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1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E8F6714-50D8-433B-93DC-FAEE7F95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93222"/>
              </p:ext>
            </p:extLst>
          </p:nvPr>
        </p:nvGraphicFramePr>
        <p:xfrm>
          <a:off x="304800" y="201930"/>
          <a:ext cx="8229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045141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422421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18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Researcher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Create Survey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Additional gift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Penjelasan dari tiap pertanyaan masih lorem ipsum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Delete survey yang ada di researcher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Sistem paid untuk yang survey khusus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Logic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Kualitatif Suvey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Chart “Dev Express”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Kode link survey bisa di custom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Validasi untuk judul survey agar bisa lama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Style di Create Survey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Chart JS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4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2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E8F6714-50D8-433B-93DC-FAEE7F95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94228"/>
              </p:ext>
            </p:extLst>
          </p:nvPr>
        </p:nvGraphicFramePr>
        <p:xfrm>
          <a:off x="457200" y="-19050"/>
          <a:ext cx="8229600" cy="509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045141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422421000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1846"/>
                  </a:ext>
                </a:extLst>
              </a:tr>
              <a:tr h="27515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Researcher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Analytic Result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Download PDF untuk semua chart masih bugs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Button download “Any Chart” dengan chart lainnya berbeda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Pembayaran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Fitur dari perpaket belum dibedakan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Saldo responden sama dengan researcher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Penerimaan insentif oleh responden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42344"/>
                  </a:ext>
                </a:extLst>
              </a:tr>
              <a:tr h="18343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Survey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Delete survey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Question Bank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CRUD admin terhadap Question Bank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8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E8F6714-50D8-433B-93DC-FAEE7F95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15250"/>
              </p:ext>
            </p:extLst>
          </p:nvPr>
        </p:nvGraphicFramePr>
        <p:xfrm>
          <a:off x="457200" y="361950"/>
          <a:ext cx="8229600" cy="225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5045141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422421000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1846"/>
                  </a:ext>
                </a:extLst>
              </a:tr>
              <a:tr h="18343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Admin</a:t>
                      </a:r>
                      <a:endParaRPr lang="en-ID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Chart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lvl="0"/>
                      <a:r>
                        <a:rPr lang="id-ID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CRUD Chart (masih bugs)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User</a:t>
                      </a:r>
                      <a:endParaRPr lang="en-ID" sz="20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Menampilkan foto KTP di detail user</a:t>
                      </a:r>
                      <a:endParaRPr lang="en-ID" sz="2000" u="none" strike="noStrike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5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Planning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32999"/>
            <a:ext cx="3276600" cy="22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Cambria" pitchFamily="18" charset="0"/>
                <a:ea typeface="Cambria" pitchFamily="18" charset="0"/>
              </a:rPr>
              <a:t>Adalah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kegiatan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menjabarkan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product backlog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tugas-tugas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lebih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spesifik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dan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teknis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438149"/>
            <a:ext cx="990600" cy="118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0" y="2495551"/>
            <a:ext cx="5486400" cy="264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latin typeface="Cambria" pitchFamily="18" charset="0"/>
                <a:ea typeface="Cambria" pitchFamily="18" charset="0"/>
              </a:rPr>
              <a:t>Sprint planning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menghasilkan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b="1" dirty="0">
                <a:latin typeface="Cambria" pitchFamily="18" charset="0"/>
                <a:ea typeface="Cambria" pitchFamily="18" charset="0"/>
              </a:rPr>
              <a:t>sprint backlog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. Sprint planning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didokumentasi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Sprint Backlog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secara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detail,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sampai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kepada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prioritas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akan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dikerjakan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penugasan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anggota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Development Team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beserta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due date yang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disepakati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mengerjakan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setiap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item task.</a:t>
            </a:r>
          </a:p>
          <a:p>
            <a:pPr lvl="0"/>
            <a:r>
              <a:rPr lang="en-US" sz="1800" dirty="0" err="1">
                <a:latin typeface="Cambria" pitchFamily="18" charset="0"/>
                <a:ea typeface="Cambria" pitchFamily="18" charset="0"/>
              </a:rPr>
              <a:t>Durasi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pengerjaan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tugas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ditentukan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oleh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development team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61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1177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Backlog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4461999"/>
            <a:ext cx="6324600" cy="395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Sprint Backlog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merupakan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hasil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sprint planning</a:t>
            </a:r>
          </a:p>
        </p:txBody>
      </p:sp>
      <p:pic>
        <p:nvPicPr>
          <p:cNvPr id="15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006475"/>
            <a:ext cx="6208364" cy="33940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0000" y="1581150"/>
            <a:ext cx="1066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176"/>
            <a:ext cx="8229600" cy="81177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Backlog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819150"/>
            <a:ext cx="1371600" cy="395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itchFamily="18" charset="0"/>
                <a:ea typeface="Cambria" pitchFamily="18" charset="0"/>
              </a:rPr>
              <a:t>Example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09882"/>
              </p:ext>
            </p:extLst>
          </p:nvPr>
        </p:nvGraphicFramePr>
        <p:xfrm>
          <a:off x="609600" y="1200150"/>
          <a:ext cx="83058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Modul style survey</a:t>
                      </a: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Modul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pemilihan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(Panel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Fitur style survey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Style font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     PIC xx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: x days</a:t>
                      </a:r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Style color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     PIC xx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: x days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Dst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..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500" baseline="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Fitur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Panel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endParaRPr lang="en-US" sz="1500" baseline="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Kerjasama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dengan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pihak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x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     PIC xx : x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berdasarkan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wilayah</a:t>
                      </a:r>
                      <a:endParaRPr lang="en-US" sz="1500" baseline="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    PIC xx : x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berdasarkan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usia</a:t>
                      </a:r>
                      <a:endParaRPr lang="en-US" sz="1500" baseline="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     PIC xx : x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>
                          <a:latin typeface="Cambria" pitchFamily="18" charset="0"/>
                          <a:ea typeface="Cambria" pitchFamily="18" charset="0"/>
                        </a:rPr>
                        <a:t>Dst</a:t>
                      </a:r>
                      <a:r>
                        <a:rPr lang="en-US" sz="1500" baseline="0" dirty="0">
                          <a:latin typeface="Cambria" pitchFamily="18" charset="0"/>
                          <a:ea typeface="Cambria" pitchFamily="18" charset="0"/>
                        </a:rPr>
                        <a:t>..</a:t>
                      </a:r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Modul style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syrvey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memiliki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pengaturan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font dan color</a:t>
                      </a: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Terdapat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panel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yang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dapat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dipilih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berdasarkan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wilayah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dan</a:t>
                      </a: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500" dirty="0" err="1">
                          <a:latin typeface="Cambria" pitchFamily="18" charset="0"/>
                          <a:ea typeface="Cambria" pitchFamily="18" charset="0"/>
                        </a:rPr>
                        <a:t>usia</a:t>
                      </a:r>
                      <a:endParaRPr lang="en-US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5334000" y="1917700"/>
            <a:ext cx="381000" cy="18732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791200" y="4095750"/>
            <a:ext cx="381000" cy="762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1200" y="264795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4900" y="4292084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20508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Execution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3299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3200" y="-28677"/>
            <a:ext cx="2438400" cy="2143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0" y="3409950"/>
            <a:ext cx="8991600" cy="1733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 err="1">
                <a:latin typeface="Cambria" pitchFamily="18" charset="0"/>
                <a:ea typeface="Cambria" pitchFamily="18" charset="0"/>
              </a:rPr>
              <a:t>Merupakan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proses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pengerjaan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projek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oleh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development team</a:t>
            </a:r>
          </a:p>
          <a:p>
            <a:pPr lvl="0"/>
            <a:r>
              <a:rPr lang="en-US" sz="1800" dirty="0">
                <a:latin typeface="Cambria" pitchFamily="18" charset="0"/>
                <a:ea typeface="Cambria" pitchFamily="18" charset="0"/>
              </a:rPr>
              <a:t>Hasil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Sprint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disebut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b="1" dirty="0">
                <a:latin typeface="Cambria" pitchFamily="18" charset="0"/>
                <a:ea typeface="Cambria" pitchFamily="18" charset="0"/>
              </a:rPr>
              <a:t>Increment,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yaitu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akumulasi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sudah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dibuat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oleh Development Team.</a:t>
            </a:r>
          </a:p>
          <a:p>
            <a:pPr lvl="0"/>
            <a:r>
              <a:rPr lang="en-US" sz="1800" dirty="0">
                <a:latin typeface="Cambria" pitchFamily="18" charset="0"/>
                <a:ea typeface="Cambria" pitchFamily="18" charset="0"/>
              </a:rPr>
              <a:t>Development Team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boleh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bertanya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kapan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saja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kepada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Product Owner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mengenai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Product Backlog Item yang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sedang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dikerjakan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2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Execution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0124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3200" y="-28677"/>
            <a:ext cx="2438400" cy="2143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0" y="3105150"/>
            <a:ext cx="8991600" cy="1962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900" dirty="0" err="1">
                <a:latin typeface="Cambria" pitchFamily="18" charset="0"/>
                <a:ea typeface="Cambria" pitchFamily="18" charset="0"/>
              </a:rPr>
              <a:t>Selama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sprint execution, development team yang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diarahkan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oleh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scrum master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harus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rutin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melakukan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meeting yang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disebut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daily scrum (10-15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menit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). </a:t>
            </a:r>
          </a:p>
          <a:p>
            <a:pPr lvl="0"/>
            <a:r>
              <a:rPr lang="en-US" sz="1900" dirty="0">
                <a:latin typeface="Cambria" pitchFamily="18" charset="0"/>
                <a:ea typeface="Cambria" pitchFamily="18" charset="0"/>
              </a:rPr>
              <a:t>Daily scrum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membahas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3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hal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pokok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yaitu</a:t>
            </a:r>
            <a:endParaRPr lang="en-US" sz="1900" dirty="0">
              <a:latin typeface="Cambria" pitchFamily="18" charset="0"/>
              <a:ea typeface="Cambria" pitchFamily="18" charset="0"/>
            </a:endParaRPr>
          </a:p>
          <a:p>
            <a:pPr marL="635000" lvl="0">
              <a:buFont typeface="+mj-lt"/>
              <a:buAutoNum type="arabicPeriod"/>
            </a:pPr>
            <a:r>
              <a:rPr lang="en-US" sz="1900" dirty="0" err="1">
                <a:latin typeface="Cambria" pitchFamily="18" charset="0"/>
                <a:ea typeface="Cambria" pitchFamily="18" charset="0"/>
              </a:rPr>
              <a:t>Sudah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mengerjakan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apa</a:t>
            </a:r>
            <a:endParaRPr lang="en-US" sz="1900" dirty="0">
              <a:latin typeface="Cambria" pitchFamily="18" charset="0"/>
              <a:ea typeface="Cambria" pitchFamily="18" charset="0"/>
            </a:endParaRPr>
          </a:p>
          <a:p>
            <a:pPr marL="635000" lvl="0">
              <a:buFont typeface="+mj-lt"/>
              <a:buAutoNum type="arabicPeriod"/>
            </a:pPr>
            <a:r>
              <a:rPr lang="en-US" sz="1900" dirty="0" err="1">
                <a:latin typeface="Cambria" pitchFamily="18" charset="0"/>
                <a:ea typeface="Cambria" pitchFamily="18" charset="0"/>
              </a:rPr>
              <a:t>Hambatan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dihadapi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pengerjaan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tersebut</a:t>
            </a:r>
            <a:endParaRPr lang="en-US" sz="1900" dirty="0">
              <a:latin typeface="Cambria" pitchFamily="18" charset="0"/>
              <a:ea typeface="Cambria" pitchFamily="18" charset="0"/>
            </a:endParaRPr>
          </a:p>
          <a:p>
            <a:pPr marL="635000" lvl="0">
              <a:buFont typeface="+mj-lt"/>
              <a:buAutoNum type="arabicPeriod"/>
            </a:pPr>
            <a:r>
              <a:rPr lang="en-US" sz="1900" dirty="0" err="1">
                <a:latin typeface="Cambria" pitchFamily="18" charset="0"/>
                <a:ea typeface="Cambria" pitchFamily="18" charset="0"/>
              </a:rPr>
              <a:t>Apa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akan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900" dirty="0" err="1">
                <a:latin typeface="Cambria" pitchFamily="18" charset="0"/>
                <a:ea typeface="Cambria" pitchFamily="18" charset="0"/>
              </a:rPr>
              <a:t>dilakukan</a:t>
            </a:r>
            <a:endParaRPr lang="en-US" sz="19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2524125"/>
            <a:ext cx="2667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mbria" pitchFamily="18" charset="0"/>
                <a:ea typeface="Cambria" pitchFamily="18" charset="0"/>
              </a:rPr>
              <a:t>Daily Scrum</a:t>
            </a:r>
          </a:p>
        </p:txBody>
      </p:sp>
    </p:spTree>
    <p:extLst>
      <p:ext uri="{BB962C8B-B14F-4D97-AF65-F5344CB8AC3E}">
        <p14:creationId xmlns:p14="http://schemas.microsoft.com/office/powerpoint/2010/main" val="798400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Review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-136525"/>
            <a:ext cx="6208364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0124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200" y="2114551"/>
            <a:ext cx="1219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0" y="3105150"/>
            <a:ext cx="8991600" cy="1962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 err="1">
                <a:latin typeface="Cambria" pitchFamily="18" charset="0"/>
                <a:ea typeface="Cambria" pitchFamily="18" charset="0"/>
              </a:rPr>
              <a:t>Dilaksanakan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 err="1">
                <a:latin typeface="Cambria" pitchFamily="18" charset="0"/>
                <a:ea typeface="Cambria" pitchFamily="18" charset="0"/>
              </a:rPr>
              <a:t>tiap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 err="1">
                <a:latin typeface="Cambria" pitchFamily="18" charset="0"/>
                <a:ea typeface="Cambria" pitchFamily="18" charset="0"/>
              </a:rPr>
              <a:t>minggu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membahas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sprint backlog</a:t>
            </a:r>
          </a:p>
          <a:p>
            <a:pPr lvl="0"/>
            <a:r>
              <a:rPr lang="en-US" sz="2000" dirty="0">
                <a:latin typeface="Cambria" pitchFamily="18" charset="0"/>
                <a:ea typeface="Cambria" pitchFamily="18" charset="0"/>
              </a:rPr>
              <a:t>Sprint Review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dihadiri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oleh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Development team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Scrum Master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Product Owner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serta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berkepentingan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project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tersebut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Sprint Review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membahas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Product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Goals,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apakah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increment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sudah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mengarah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goals agar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sesuai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DoD (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Defenition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of Done)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ditetapkan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oleh Product Owner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memperoleh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User Acceptance.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6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857250"/>
          </a:xfrm>
        </p:spPr>
        <p:txBody>
          <a:bodyPr/>
          <a:lstStyle/>
          <a:p>
            <a:pPr algn="l"/>
            <a:r>
              <a:rPr lang="en-US" dirty="0" err="1"/>
              <a:t>Kenapa</a:t>
            </a:r>
            <a:r>
              <a:rPr lang="en-US" dirty="0"/>
              <a:t> Scrum?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04951"/>
            <a:ext cx="8229600" cy="2971799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lphaU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Scrum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efektif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digunakan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pengembangan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Software</a:t>
            </a:r>
          </a:p>
          <a:p>
            <a:pPr marL="800100" lvl="0" indent="-285750">
              <a:buFont typeface="+mj-lt"/>
              <a:buAutoNum type="arabi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Software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memiliki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karakteristik</a:t>
            </a:r>
            <a:r>
              <a:rPr lang="en-US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kompleks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800100" lvl="0" indent="-285750">
              <a:buFont typeface="+mj-lt"/>
              <a:buAutoNum type="arabicPeriod"/>
            </a:pPr>
            <a:r>
              <a:rPr lang="en-US" dirty="0">
                <a:latin typeface="Cambria" pitchFamily="18" charset="0"/>
                <a:ea typeface="Cambria" pitchFamily="18" charset="0"/>
              </a:rPr>
              <a:t>Bug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dirty="0">
                <a:latin typeface="Cambria" pitchFamily="18" charset="0"/>
                <a:ea typeface="Cambria" pitchFamily="18" charset="0"/>
              </a:rPr>
              <a:t> software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tidak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selalu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bisa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dilihat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secara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langsung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23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0124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971550"/>
            <a:ext cx="3581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 err="1">
                <a:latin typeface="Cambria" pitchFamily="18" charset="0"/>
                <a:ea typeface="Cambria" pitchFamily="18" charset="0"/>
              </a:rPr>
              <a:t>Contoh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Defenition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of Done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5208"/>
              </p:ext>
            </p:extLst>
          </p:nvPr>
        </p:nvGraphicFramePr>
        <p:xfrm>
          <a:off x="533400" y="1422401"/>
          <a:ext cx="8204200" cy="267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Defeninion</a:t>
                      </a:r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 of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Style Font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Style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Kerjasama</a:t>
                      </a:r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dengan</a:t>
                      </a:r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pihak</a:t>
                      </a:r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20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Cambria" pitchFamily="18" charset="0"/>
                          <a:ea typeface="Cambria" pitchFamily="18" charset="0"/>
                        </a:rPr>
                        <a:t>berdasarkan</a:t>
                      </a:r>
                      <a:r>
                        <a:rPr lang="en-US" sz="20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Cambria" pitchFamily="18" charset="0"/>
                          <a:ea typeface="Cambria" pitchFamily="18" charset="0"/>
                        </a:rPr>
                        <a:t>wilayah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Responden</a:t>
                      </a:r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berdasarkan</a:t>
                      </a:r>
                      <a:r>
                        <a:rPr lang="en-US" sz="200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2000" dirty="0" err="1">
                          <a:latin typeface="Cambria" pitchFamily="18" charset="0"/>
                          <a:ea typeface="Cambria" pitchFamily="18" charset="0"/>
                        </a:rPr>
                        <a:t>usia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" y="1885950"/>
            <a:ext cx="426864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2343150"/>
            <a:ext cx="426864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2800350"/>
            <a:ext cx="426864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3257550"/>
            <a:ext cx="426864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3714750"/>
            <a:ext cx="426864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0" y="4095750"/>
            <a:ext cx="8991600" cy="97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latin typeface="Cambria" pitchFamily="18" charset="0"/>
                <a:ea typeface="Cambria" pitchFamily="18" charset="0"/>
              </a:rPr>
              <a:t>Dari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hasil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sprint review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apabila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ada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kekurangan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fitur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produk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maka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Owner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bisa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menambahkannya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ke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Backlog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sebagai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Product Backlog Item yang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baru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Sprint Retrospective</a:t>
            </a: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-136525"/>
            <a:ext cx="5943600" cy="316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0124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2114550"/>
            <a:ext cx="1219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0" y="3352800"/>
            <a:ext cx="8991600" cy="1962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 err="1"/>
              <a:t>Dihadiri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b="1" dirty="0"/>
              <a:t>Development team</a:t>
            </a:r>
            <a:r>
              <a:rPr lang="en-US" sz="2000" dirty="0"/>
              <a:t>, </a:t>
            </a:r>
            <a:r>
              <a:rPr lang="en-US" sz="2000" b="1" dirty="0"/>
              <a:t>Scrum Master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Product Owner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yang </a:t>
            </a:r>
            <a:r>
              <a:rPr lang="en-US" sz="2000" dirty="0" err="1"/>
              <a:t>berkepentingan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project </a:t>
            </a:r>
            <a:r>
              <a:rPr lang="en-US" sz="2000" dirty="0" err="1"/>
              <a:t>tersebut</a:t>
            </a:r>
            <a:r>
              <a:rPr lang="en-US" sz="2000" dirty="0"/>
              <a:t> 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b="1" dirty="0" err="1"/>
              <a:t>setiap</a:t>
            </a:r>
            <a:r>
              <a:rPr lang="en-US" sz="2000" b="1" dirty="0"/>
              <a:t> </a:t>
            </a:r>
            <a:r>
              <a:rPr lang="en-US" sz="2000" b="1" dirty="0" err="1"/>
              <a:t>bulan</a:t>
            </a:r>
            <a:r>
              <a:rPr lang="en-US" sz="2000" b="1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membahas</a:t>
            </a:r>
            <a:r>
              <a:rPr lang="en-US" sz="2000" dirty="0"/>
              <a:t> </a:t>
            </a:r>
            <a:r>
              <a:rPr lang="en-US" sz="2000" b="1" dirty="0"/>
              <a:t>proses</a:t>
            </a:r>
          </a:p>
          <a:p>
            <a:pPr lvl="0"/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Sprint </a:t>
            </a:r>
            <a:r>
              <a:rPr lang="en-US" sz="2000" dirty="0" err="1"/>
              <a:t>Restropective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improvement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pengerjaan</a:t>
            </a:r>
            <a:r>
              <a:rPr lang="en-US" sz="2000" dirty="0"/>
              <a:t> sprint </a:t>
            </a:r>
            <a:r>
              <a:rPr lang="en-US" sz="2000" dirty="0" err="1"/>
              <a:t>berikutnya</a:t>
            </a:r>
            <a:r>
              <a:rPr lang="en-US" sz="2000" dirty="0"/>
              <a:t> 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14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Scrum Activities </a:t>
            </a:r>
            <a:r>
              <a:rPr lang="en-US" sz="2400" b="1" dirty="0" err="1"/>
              <a:t>SurveyAsia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0124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81000" y="1276350"/>
            <a:ext cx="72390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User stories dan Product Backlog 1-2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hari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sebelum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Sprint</a:t>
            </a:r>
          </a:p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Sprint Planning Meeting (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membahas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prioritas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sprint)</a:t>
            </a:r>
          </a:p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Sprint Backlog (To Do List) </a:t>
            </a:r>
          </a:p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Daily Scrum / Sprint (10-15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menit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setiap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hari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)</a:t>
            </a:r>
          </a:p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Weekly Sprint Review (30-45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menit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akhir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minggu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)</a:t>
            </a:r>
          </a:p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Increment (DoD –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Definiton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of Done)</a:t>
            </a:r>
          </a:p>
          <a:p>
            <a:pPr marL="457200" lvl="0" indent="-457200">
              <a:buAutoNum type="arabicPeriod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Sprint Retrospective (60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menit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akhir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bulan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8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RACI Matrix </a:t>
            </a:r>
            <a:r>
              <a:rPr lang="en-US" sz="2400" b="1" dirty="0" err="1"/>
              <a:t>SurveyAsia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1001249"/>
            <a:ext cx="3276600" cy="1919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1934-2372-438E-84EF-EA942FBE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53123"/>
            <a:ext cx="6184224" cy="3571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A912F-CACF-419D-942B-D1955E356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200150"/>
            <a:ext cx="2362200" cy="10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19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895350"/>
            <a:ext cx="8229600" cy="61317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F8656-530E-4D9C-97EA-5A341A76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2" y="1558528"/>
            <a:ext cx="4040188" cy="479822"/>
          </a:xfrm>
        </p:spPr>
        <p:txBody>
          <a:bodyPr/>
          <a:lstStyle/>
          <a:p>
            <a:r>
              <a:rPr lang="en-US" b="0" dirty="0"/>
              <a:t>pm.citiasiainc.id</a:t>
            </a:r>
            <a:endParaRPr lang="en-ID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9CC3A0-D669-43D7-9C1D-AC5D4B8C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7" y="1558528"/>
            <a:ext cx="4041775" cy="479822"/>
          </a:xfrm>
        </p:spPr>
        <p:txBody>
          <a:bodyPr/>
          <a:lstStyle/>
          <a:p>
            <a:r>
              <a:rPr lang="en-US" b="0" dirty="0"/>
              <a:t>Trello </a:t>
            </a:r>
            <a:endParaRPr lang="en-ID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26FAC-4D78-407D-B2A7-48ED75EE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32429"/>
            <a:ext cx="4480928" cy="2520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1055D-331C-419E-B12B-98110E9C0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20999"/>
            <a:ext cx="4480925" cy="25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5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40;p34"/>
          <p:cNvGrpSpPr/>
          <p:nvPr/>
        </p:nvGrpSpPr>
        <p:grpSpPr>
          <a:xfrm>
            <a:off x="4089562" y="596016"/>
            <a:ext cx="5045501" cy="4267484"/>
            <a:chOff x="4089562" y="596016"/>
            <a:chExt cx="5045501" cy="4267484"/>
          </a:xfrm>
        </p:grpSpPr>
        <p:grpSp>
          <p:nvGrpSpPr>
            <p:cNvPr id="3" name="Google Shape;841;p34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192" name="Google Shape;842;p34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843;p34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844;p34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845;p34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846;p34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188" name="Google Shape;847;p34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848;p34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849;p34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850;p34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851;p34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184" name="Google Shape;852;p34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avLst/>
                <a:gdLst/>
                <a:ahLst/>
                <a:cxnLst/>
                <a:rect l="l" t="t" r="r" b="b"/>
                <a:pathLst>
                  <a:path w="12305" h="11332" extrusionOk="0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853;p34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634" extrusionOk="0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854;p34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5142" extrusionOk="0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855;p34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51" extrusionOk="0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56;p34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178" name="Google Shape;857;p34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avLst/>
                <a:gdLst/>
                <a:ahLst/>
                <a:cxnLst/>
                <a:rect l="l" t="t" r="r" b="b"/>
                <a:pathLst>
                  <a:path w="20750" h="26747" extrusionOk="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858;p34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34548" extrusionOk="0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859;p34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087" extrusionOk="0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860;p34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1778" extrusionOk="0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861;p34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12072" extrusionOk="0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862;p34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4050" extrusionOk="0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863;p34"/>
            <p:cNvSpPr/>
            <p:nvPr/>
          </p:nvSpPr>
          <p:spPr>
            <a:xfrm>
              <a:off x="5853639" y="2701250"/>
              <a:ext cx="365927" cy="41463"/>
            </a:xfrm>
            <a:custGeom>
              <a:avLst/>
              <a:gdLst/>
              <a:ahLst/>
              <a:cxnLst/>
              <a:rect l="l" t="t" r="r" b="b"/>
              <a:pathLst>
                <a:path w="8243" h="934" extrusionOk="0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;p34"/>
            <p:cNvSpPr/>
            <p:nvPr/>
          </p:nvSpPr>
          <p:spPr>
            <a:xfrm>
              <a:off x="5919915" y="2773786"/>
              <a:ext cx="233505" cy="39065"/>
            </a:xfrm>
            <a:custGeom>
              <a:avLst/>
              <a:gdLst/>
              <a:ahLst/>
              <a:cxnLst/>
              <a:rect l="l" t="t" r="r" b="b"/>
              <a:pathLst>
                <a:path w="5260" h="880" extrusionOk="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865;p34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158" name="Google Shape;866;p34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174" name="Google Shape;86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86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86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87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871;p34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170" name="Google Shape;87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87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87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87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" name="Google Shape;876;p34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166" name="Google Shape;87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87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87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88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" name="Google Shape;881;p34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162" name="Google Shape;88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88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88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88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" name="Google Shape;886;p34"/>
            <p:cNvSpPr/>
            <p:nvPr/>
          </p:nvSpPr>
          <p:spPr>
            <a:xfrm>
              <a:off x="5593637" y="1744796"/>
              <a:ext cx="208467" cy="16114"/>
            </a:xfrm>
            <a:custGeom>
              <a:avLst/>
              <a:gdLst/>
              <a:ahLst/>
              <a:cxnLst/>
              <a:rect l="l" t="t" r="r" b="b"/>
              <a:pathLst>
                <a:path w="4696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7;p34"/>
            <p:cNvSpPr/>
            <p:nvPr/>
          </p:nvSpPr>
          <p:spPr>
            <a:xfrm>
              <a:off x="5634877" y="1773917"/>
              <a:ext cx="129449" cy="16026"/>
            </a:xfrm>
            <a:custGeom>
              <a:avLst/>
              <a:gdLst/>
              <a:ahLst/>
              <a:cxnLst/>
              <a:rect l="l" t="t" r="r" b="b"/>
              <a:pathLst>
                <a:path w="2916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8;p34"/>
            <p:cNvSpPr/>
            <p:nvPr/>
          </p:nvSpPr>
          <p:spPr>
            <a:xfrm>
              <a:off x="5899229" y="163927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9;p34"/>
            <p:cNvSpPr/>
            <p:nvPr/>
          </p:nvSpPr>
          <p:spPr>
            <a:xfrm>
              <a:off x="5851597" y="1694145"/>
              <a:ext cx="5283" cy="156173"/>
            </a:xfrm>
            <a:custGeom>
              <a:avLst/>
              <a:gdLst/>
              <a:ahLst/>
              <a:cxnLst/>
              <a:rect l="l" t="t" r="r" b="b"/>
              <a:pathLst>
                <a:path w="119" h="3518" extrusionOk="0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0;p34"/>
            <p:cNvSpPr/>
            <p:nvPr/>
          </p:nvSpPr>
          <p:spPr>
            <a:xfrm>
              <a:off x="6073687" y="1706042"/>
              <a:ext cx="110937" cy="16159"/>
            </a:xfrm>
            <a:custGeom>
              <a:avLst/>
              <a:gdLst/>
              <a:ahLst/>
              <a:cxnLst/>
              <a:rect l="l" t="t" r="r" b="b"/>
              <a:pathLst>
                <a:path w="2499" h="364" extrusionOk="0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1;p34"/>
            <p:cNvSpPr/>
            <p:nvPr/>
          </p:nvSpPr>
          <p:spPr>
            <a:xfrm>
              <a:off x="6095528" y="1735252"/>
              <a:ext cx="69030" cy="16070"/>
            </a:xfrm>
            <a:custGeom>
              <a:avLst/>
              <a:gdLst/>
              <a:ahLst/>
              <a:cxnLst/>
              <a:rect l="l" t="t" r="r" b="b"/>
              <a:pathLst>
                <a:path w="1555" h="362" extrusionOk="0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2;p34"/>
            <p:cNvSpPr/>
            <p:nvPr/>
          </p:nvSpPr>
          <p:spPr>
            <a:xfrm>
              <a:off x="6242775" y="1608381"/>
              <a:ext cx="5283" cy="241939"/>
            </a:xfrm>
            <a:custGeom>
              <a:avLst/>
              <a:gdLst/>
              <a:ahLst/>
              <a:cxnLst/>
              <a:rect l="l" t="t" r="r" b="b"/>
              <a:pathLst>
                <a:path w="119" h="5450" extrusionOk="0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3;p34"/>
            <p:cNvSpPr/>
            <p:nvPr/>
          </p:nvSpPr>
          <p:spPr>
            <a:xfrm>
              <a:off x="6841350" y="964486"/>
              <a:ext cx="113023" cy="113068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4;p34"/>
            <p:cNvSpPr/>
            <p:nvPr/>
          </p:nvSpPr>
          <p:spPr>
            <a:xfrm>
              <a:off x="5132542" y="1904471"/>
              <a:ext cx="113156" cy="112979"/>
            </a:xfrm>
            <a:custGeom>
              <a:avLst/>
              <a:gdLst/>
              <a:ahLst/>
              <a:cxnLst/>
              <a:rect l="l" t="t" r="r" b="b"/>
              <a:pathLst>
                <a:path w="2549" h="2545" extrusionOk="0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5;p34"/>
            <p:cNvSpPr/>
            <p:nvPr/>
          </p:nvSpPr>
          <p:spPr>
            <a:xfrm>
              <a:off x="7008840" y="1119367"/>
              <a:ext cx="69519" cy="6951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6;p34"/>
            <p:cNvSpPr/>
            <p:nvPr/>
          </p:nvSpPr>
          <p:spPr>
            <a:xfrm>
              <a:off x="5044736" y="1694456"/>
              <a:ext cx="69519" cy="69297"/>
            </a:xfrm>
            <a:custGeom>
              <a:avLst/>
              <a:gdLst/>
              <a:ahLst/>
              <a:cxnLst/>
              <a:rect l="l" t="t" r="r" b="b"/>
              <a:pathLst>
                <a:path w="1566" h="1561" extrusionOk="0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897;p34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104" name="Google Shape;898;p34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avLst/>
                <a:gdLst/>
                <a:ahLst/>
                <a:cxnLst/>
                <a:rect l="l" t="t" r="r" b="b"/>
                <a:pathLst>
                  <a:path w="35546" h="72387" extrusionOk="0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" name="Google Shape;899;p34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106" name="Google Shape;900;p34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6" h="67702" extrusionOk="0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7" name="Google Shape;901;p34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153" name="Google Shape;902;p34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3" h="15205" extrusionOk="0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903;p34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02" h="4240" extrusionOk="0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904;p34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0" h="19444" extrusionOk="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905;p34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3" h="934" extrusionOk="0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906;p34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" h="880" extrusionOk="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8" name="Google Shape;907;p34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151" name="Google Shape;908;p34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5" h="4831" extrusionOk="0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909;p34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2065" extrusionOk="0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" name="Google Shape;910;p34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144" name="Google Shape;911;p34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42" extrusionOk="0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45" name="Google Shape;912;p34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" h="2517" extrusionOk="0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46" name="Google Shape;913;p34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9" h="2557" extrusionOk="0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47" name="Google Shape;914;p34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" h="1042" extrusionOk="0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48" name="Google Shape;915;p34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24" extrusionOk="0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49" name="Google Shape;916;p34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8" h="285" extrusionOk="0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50" name="Google Shape;917;p34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6" h="284" extrusionOk="0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110" name="Google Shape;918;p34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139" name="Google Shape;919;p34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" h="5770" extrusionOk="0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0" name="Google Shape;920;p34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141" name="Google Shape;921;p34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6" h="1430" extrusionOk="0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922;p34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1444" extrusionOk="0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923;p34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" h="1429" extrusionOk="0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1" name="Google Shape;924;p34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136" name="Google Shape;925;p34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9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926;p34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1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927;p34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8" h="478" extrusionOk="0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" name="Google Shape;928;p34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129" name="Google Shape;929;p34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7" h="3432" extrusionOk="0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930;p34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6" h="705" extrusionOk="0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931;p34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932;p34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4136" extrusionOk="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933;p34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267" extrusionOk="0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934;p34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269" extrusionOk="0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935;p34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" name="Google Shape;936;p34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122" name="Google Shape;937;p34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7" h="5489" extrusionOk="0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938;p34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1121" extrusionOk="0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939;p34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6570" extrusionOk="0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940;p34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9" h="364" extrusionOk="0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941;p34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362" extrusionOk="0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942;p34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0" extrusionOk="0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943;p34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" name="Google Shape;944;p34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115" name="Google Shape;945;p34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9" h="3518" extrusionOk="0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946;p34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4" h="1237" extrusionOk="0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947;p34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4743" extrusionOk="0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948;p34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6" h="363" extrusionOk="0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949;p34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" h="361" extrusionOk="0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950;p34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951;p34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" name="Google Shape;952;p34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99" name="Google Shape;953;p3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54;p3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55;p3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56;p3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57;p3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958;p3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92" name="Google Shape;959;p3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60;p3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61;p3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62;p3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3;p3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64;p3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65;p3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966;p34"/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7;p34"/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8;p34"/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9;p34"/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0;p34"/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1;p34"/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72;p34"/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3;p34"/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4;p34"/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5;p34"/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6;p34"/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7;p34"/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8;p34"/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9;p34"/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80;p34"/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1;p34"/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2;p34"/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3;p34"/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984;p3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86" name="Google Shape;985;p3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86;p3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87;p3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88;p3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89;p3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90;p3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991;p34"/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2;p34"/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93;p34"/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94;p34"/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5;p34"/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6;p34"/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7;p34"/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8;p34"/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9;p34"/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00;p34"/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1;p34"/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02;p34"/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03;p34"/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4;p34"/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05;p34"/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06;p34"/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7;p34"/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8;p34"/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9;p34"/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0;p34"/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1;p34"/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2;p34"/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3;p34"/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4;p34"/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5;p34"/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;p34"/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7;p34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8;p34"/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9;p34"/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20;p34"/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21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22;p34"/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23;p34"/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24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25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1026;p3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81" name="Google Shape;1027;p3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28;p3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29;p3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30;p3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31;p3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1032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3;p3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Title 279"/>
          <p:cNvSpPr txBox="1">
            <a:spLocks/>
          </p:cNvSpPr>
          <p:nvPr/>
        </p:nvSpPr>
        <p:spPr>
          <a:xfrm>
            <a:off x="109421" y="1863539"/>
            <a:ext cx="3733800" cy="57507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mbria" pitchFamily="18" charset="0"/>
                <a:ea typeface="Cambria" pitchFamily="18" charset="0"/>
              </a:rPr>
              <a:t>THANKYOU</a:t>
            </a: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0370"/>
            <a:ext cx="1643179" cy="3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857250"/>
          </a:xfrm>
        </p:spPr>
        <p:txBody>
          <a:bodyPr/>
          <a:lstStyle/>
          <a:p>
            <a:pPr algn="l"/>
            <a:r>
              <a:rPr lang="en-US" dirty="0" err="1"/>
              <a:t>Kenapa</a:t>
            </a:r>
            <a:r>
              <a:rPr lang="en-US" dirty="0"/>
              <a:t> Scrum?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04951"/>
            <a:ext cx="8229600" cy="2971799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lphaUcPeriod" startAt="2"/>
            </a:pPr>
            <a:r>
              <a:rPr lang="en-US" sz="2900" dirty="0" err="1">
                <a:latin typeface="Cambria" pitchFamily="18" charset="0"/>
                <a:ea typeface="Cambria" pitchFamily="18" charset="0"/>
              </a:rPr>
              <a:t>Zaman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perubahan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sangat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cepat</a:t>
            </a:r>
            <a:endParaRPr lang="en-US" sz="2900" dirty="0">
              <a:latin typeface="Cambria" pitchFamily="18" charset="0"/>
              <a:ea typeface="Cambria" pitchFamily="18" charset="0"/>
            </a:endParaRPr>
          </a:p>
          <a:p>
            <a:pPr marL="514350" indent="0">
              <a:buNone/>
            </a:pPr>
            <a:r>
              <a:rPr lang="en-US" sz="2900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Saat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ini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kita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berada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dalam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era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dimana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perubahan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dapat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terjadi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begitu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cepat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baik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itu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sisi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pasar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pelanggan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maupun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competitor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sehingga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dibutuhkan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kerangka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kerja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mendukung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dapat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mengikuti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perubahan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tersebut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err="1">
                <a:latin typeface="Cambria" pitchFamily="18" charset="0"/>
                <a:ea typeface="Cambria" pitchFamily="18" charset="0"/>
              </a:rPr>
              <a:t>cepat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900"/>
            <a:ext cx="8229600" cy="857250"/>
          </a:xfrm>
        </p:spPr>
        <p:txBody>
          <a:bodyPr/>
          <a:lstStyle/>
          <a:p>
            <a:pPr algn="l"/>
            <a:r>
              <a:rPr lang="en-US" dirty="0" err="1"/>
              <a:t>Komponen</a:t>
            </a:r>
            <a:r>
              <a:rPr lang="en-US" dirty="0"/>
              <a:t> Scrum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4400" y="74352"/>
            <a:ext cx="3962400" cy="50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Scrum Roles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3"/>
          <a:srcRect l="1080" t="1852" r="1235" b="1620"/>
          <a:stretch/>
        </p:blipFill>
        <p:spPr>
          <a:xfrm>
            <a:off x="1524000" y="1263650"/>
            <a:ext cx="6083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1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Scrum Roles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200150"/>
            <a:ext cx="5257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Scrum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728" y="1428750"/>
            <a:ext cx="6918672" cy="14478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Product Owner</a:t>
            </a:r>
          </a:p>
          <a:p>
            <a:pPr indent="0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Orang yang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seharusnya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paling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memahami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pekerjaan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tim</a:t>
            </a:r>
            <a:r>
              <a:rPr lang="en-US" dirty="0">
                <a:latin typeface="Cambria" pitchFamily="18" charset="0"/>
                <a:ea typeface="Cambria" pitchFamily="18" charset="0"/>
              </a:rPr>
              <a:t> scrum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dan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pengaruh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pekerjaan-pekerjaan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dilakukan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pada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keberlangsungan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bisnis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perusahaan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91728" y="3911600"/>
            <a:ext cx="6994872" cy="125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>
                <a:latin typeface="Cambria" pitchFamily="18" charset="0"/>
                <a:ea typeface="Cambria" pitchFamily="18" charset="0"/>
              </a:rPr>
              <a:t>Scrum Development Team</a:t>
            </a:r>
          </a:p>
          <a:p>
            <a:pPr indent="0"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Terdiri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dari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para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ahli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profesi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bekerja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menghantarkan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Increment yang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berpotensi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dirilis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setiap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akhir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Sprint</a:t>
            </a:r>
          </a:p>
          <a:p>
            <a:pPr marL="0" lvl="0" indent="0">
              <a:buNone/>
            </a:pPr>
            <a:endParaRPr lang="en-US"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6200" y="2724150"/>
            <a:ext cx="7010400" cy="125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600" dirty="0">
                <a:latin typeface="Cambria" pitchFamily="18" charset="0"/>
                <a:ea typeface="Cambria" pitchFamily="18" charset="0"/>
              </a:rPr>
              <a:t>Scrum Master</a:t>
            </a:r>
          </a:p>
          <a:p>
            <a:pPr indent="0">
              <a:buNone/>
            </a:pPr>
            <a:r>
              <a:rPr lang="en-US" sz="2600" dirty="0" err="1">
                <a:latin typeface="Cambria" pitchFamily="18" charset="0"/>
                <a:ea typeface="Cambria" pitchFamily="18" charset="0"/>
              </a:rPr>
              <a:t>Berperan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sebagai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pihak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memastikan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keberlangsungan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 framework scrum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berjalan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lancar</a:t>
            </a:r>
            <a:r>
              <a:rPr lang="en-US" dirty="0"/>
              <a:t>.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13" y="1362075"/>
            <a:ext cx="1161609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64" y="2647950"/>
            <a:ext cx="10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28" y="3978275"/>
            <a:ext cx="1189472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08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7772400" cy="40005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/>
              <a:t>Tabel</a:t>
            </a:r>
            <a:r>
              <a:rPr lang="en-US" sz="2000" b="1" dirty="0"/>
              <a:t> Roles </a:t>
            </a:r>
            <a:r>
              <a:rPr lang="en-US" sz="2000" b="1" dirty="0" err="1"/>
              <a:t>Surveyasia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74352"/>
            <a:ext cx="2194272" cy="5161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8592"/>
              </p:ext>
            </p:extLst>
          </p:nvPr>
        </p:nvGraphicFramePr>
        <p:xfrm>
          <a:off x="609600" y="1123950"/>
          <a:ext cx="8305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Profesi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Pak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Wisnu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Arni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Septiani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Pak Farid</a:t>
                      </a:r>
                    </a:p>
                    <a:p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Kak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Dily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Aulia</a:t>
                      </a:r>
                      <a:r>
                        <a:rPr lang="en-US" baseline="0" dirty="0">
                          <a:latin typeface="Cambria" pitchFamily="18" charset="0"/>
                          <a:ea typeface="Cambria" pitchFamily="18" charset="0"/>
                        </a:rPr>
                        <a:t> Putri </a:t>
                      </a:r>
                      <a:r>
                        <a:rPr lang="en-US" baseline="0" dirty="0" err="1">
                          <a:latin typeface="Cambria" pitchFamily="18" charset="0"/>
                          <a:ea typeface="Cambria" pitchFamily="18" charset="0"/>
                        </a:rPr>
                        <a:t>Utami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Pak Suzuki (IT PO)</a:t>
                      </a:r>
                    </a:p>
                    <a:p>
                      <a:r>
                        <a:rPr lang="en-US" baseline="0" dirty="0">
                          <a:latin typeface="Cambria" pitchFamily="18" charset="0"/>
                          <a:ea typeface="Cambria" pitchFamily="18" charset="0"/>
                        </a:rPr>
                        <a:t>Sarah Vina </a:t>
                      </a:r>
                      <a:r>
                        <a:rPr lang="en-US" baseline="0" dirty="0" err="1">
                          <a:latin typeface="Cambria" pitchFamily="18" charset="0"/>
                          <a:ea typeface="Cambria" pitchFamily="18" charset="0"/>
                        </a:rPr>
                        <a:t>Fadhilah</a:t>
                      </a:r>
                      <a:r>
                        <a:rPr lang="en-US" baseline="0" dirty="0">
                          <a:latin typeface="Cambria" pitchFamily="18" charset="0"/>
                          <a:ea typeface="Cambria" pitchFamily="18" charset="0"/>
                        </a:rPr>
                        <a:t> (IT PO)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Team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Developement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Ahmad Maulana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Rizki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Muhammad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Hafidz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Revianto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Farah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Azahra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Puti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Azzahra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Andini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Sri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Wulandari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Septinaria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System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Quantitative Business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55EF21B-4CFD-48FA-9BBA-9FA8A74B9B70}"/>
              </a:ext>
            </a:extLst>
          </p:cNvPr>
          <p:cNvSpPr txBox="1">
            <a:spLocks/>
          </p:cNvSpPr>
          <p:nvPr/>
        </p:nvSpPr>
        <p:spPr>
          <a:xfrm>
            <a:off x="533400" y="800100"/>
            <a:ext cx="77724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Stakeholder / User : Pak Farid (CEO </a:t>
            </a:r>
            <a:r>
              <a:rPr lang="en-US" sz="1800" dirty="0" err="1"/>
              <a:t>Citiasiainc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46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1411</Words>
  <Application>Microsoft Office PowerPoint</Application>
  <PresentationFormat>On-screen Show (16:9)</PresentationFormat>
  <Paragraphs>265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Wingdings</vt:lpstr>
      <vt:lpstr>Office Theme</vt:lpstr>
      <vt:lpstr>SCRUM PROJECT MANAGEMENT</vt:lpstr>
      <vt:lpstr>Pemahaman Scrum</vt:lpstr>
      <vt:lpstr>Kenapa Scrum?</vt:lpstr>
      <vt:lpstr>Kenapa Scrum?</vt:lpstr>
      <vt:lpstr>Komponen Scrum</vt:lpstr>
      <vt:lpstr>Scrum Roles</vt:lpstr>
      <vt:lpstr>Scrum Roles</vt:lpstr>
      <vt:lpstr>Scrum Roles</vt:lpstr>
      <vt:lpstr>Tabel Roles Surveyasia</vt:lpstr>
      <vt:lpstr>PowerPoint Presentation</vt:lpstr>
      <vt:lpstr>Scrum Roles</vt:lpstr>
      <vt:lpstr>Scrum Roles</vt:lpstr>
      <vt:lpstr>Scrum Roles</vt:lpstr>
      <vt:lpstr>Artifact Utama Scrum</vt:lpstr>
      <vt:lpstr>Siklus Scrum</vt:lpstr>
      <vt:lpstr>Product Backlog</vt:lpstr>
      <vt:lpstr>Product Backlog</vt:lpstr>
      <vt:lpstr>Product Backlog</vt:lpstr>
      <vt:lpstr>Product Backlog</vt:lpstr>
      <vt:lpstr>ROADMAP SURVEYASIA</vt:lpstr>
      <vt:lpstr>PowerPoint Presentation</vt:lpstr>
      <vt:lpstr>PowerPoint Presentation</vt:lpstr>
      <vt:lpstr>PowerPoint Presentation</vt:lpstr>
      <vt:lpstr>Sprint Planning</vt:lpstr>
      <vt:lpstr>Sprint Backlog</vt:lpstr>
      <vt:lpstr>Sprint Backlog</vt:lpstr>
      <vt:lpstr>Sprint Execution</vt:lpstr>
      <vt:lpstr>Sprint Execution</vt:lpstr>
      <vt:lpstr>Sprint Review</vt:lpstr>
      <vt:lpstr>Sprint Review</vt:lpstr>
      <vt:lpstr>Sprint Retrospective</vt:lpstr>
      <vt:lpstr>Scrum Activities SurveyAsia</vt:lpstr>
      <vt:lpstr>RACI Matrix SurveyAsia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PROJECT MANAGEMENT</dc:title>
  <dc:creator>ARNI SEPTIANI</dc:creator>
  <cp:lastModifiedBy>ARNI SEPTIANI</cp:lastModifiedBy>
  <cp:revision>39</cp:revision>
  <dcterms:created xsi:type="dcterms:W3CDTF">2022-03-02T06:05:31Z</dcterms:created>
  <dcterms:modified xsi:type="dcterms:W3CDTF">2022-03-11T07:04:16Z</dcterms:modified>
</cp:coreProperties>
</file>